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7" r:id="rId2"/>
    <p:sldId id="258" r:id="rId3"/>
    <p:sldId id="259" r:id="rId4"/>
    <p:sldId id="283" r:id="rId5"/>
    <p:sldId id="282" r:id="rId6"/>
    <p:sldId id="284" r:id="rId7"/>
    <p:sldId id="285" r:id="rId8"/>
    <p:sldId id="261" r:id="rId9"/>
    <p:sldId id="286" r:id="rId10"/>
    <p:sldId id="287" r:id="rId11"/>
    <p:sldId id="262" r:id="rId12"/>
    <p:sldId id="288" r:id="rId13"/>
    <p:sldId id="289" r:id="rId14"/>
    <p:sldId id="290" r:id="rId15"/>
    <p:sldId id="291" r:id="rId16"/>
    <p:sldId id="292" r:id="rId17"/>
    <p:sldId id="310" r:id="rId18"/>
    <p:sldId id="293" r:id="rId19"/>
    <p:sldId id="294" r:id="rId20"/>
    <p:sldId id="309" r:id="rId21"/>
    <p:sldId id="265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4" r:id="rId31"/>
    <p:sldId id="303" r:id="rId32"/>
    <p:sldId id="305" r:id="rId33"/>
    <p:sldId id="306" r:id="rId34"/>
    <p:sldId id="307" r:id="rId35"/>
    <p:sldId id="308" r:id="rId36"/>
    <p:sldId id="279" r:id="rId37"/>
    <p:sldId id="273" r:id="rId38"/>
    <p:sldId id="281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2961" autoAdjust="0"/>
  </p:normalViewPr>
  <p:slideViewPr>
    <p:cSldViewPr snapToObjects="1">
      <p:cViewPr varScale="1">
        <p:scale>
          <a:sx n="39" d="100"/>
          <a:sy n="39" d="100"/>
        </p:scale>
        <p:origin x="22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226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B5FD3-BA79-45D3-9363-450E76F776DE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55E08-38C5-49D3-A363-87FB9A89D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7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A98E7-C6DB-4FDB-BEBD-CD2786A139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24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Çalışmanın</a:t>
            </a:r>
            <a:r>
              <a:rPr lang="en-US" dirty="0" smtClean="0"/>
              <a:t> her </a:t>
            </a:r>
            <a:r>
              <a:rPr lang="en-US" dirty="0" err="1" smtClean="0"/>
              <a:t>aşamasında</a:t>
            </a:r>
            <a:r>
              <a:rPr lang="en-US" dirty="0" smtClean="0"/>
              <a:t> </a:t>
            </a:r>
            <a:r>
              <a:rPr lang="en-US" dirty="0" err="1" smtClean="0"/>
              <a:t>katılan</a:t>
            </a:r>
            <a:r>
              <a:rPr lang="en-US" dirty="0" smtClean="0"/>
              <a:t> </a:t>
            </a:r>
            <a:r>
              <a:rPr lang="en-US" dirty="0" err="1" smtClean="0"/>
              <a:t>bireylerin</a:t>
            </a:r>
            <a:r>
              <a:rPr lang="en-US" dirty="0" smtClean="0"/>
              <a:t> </a:t>
            </a:r>
            <a:r>
              <a:rPr lang="en-US" dirty="0" err="1" smtClean="0"/>
              <a:t>sayısı</a:t>
            </a:r>
            <a:r>
              <a:rPr lang="en-US" dirty="0" smtClean="0"/>
              <a:t> </a:t>
            </a:r>
            <a:r>
              <a:rPr lang="en-US" dirty="0" err="1" smtClean="0"/>
              <a:t>bildirilir</a:t>
            </a:r>
            <a:r>
              <a:rPr lang="en-US" dirty="0" smtClean="0"/>
              <a:t> – </a:t>
            </a:r>
            <a:r>
              <a:rPr lang="en-US" dirty="0" err="1" smtClean="0"/>
              <a:t>ör</a:t>
            </a:r>
            <a:r>
              <a:rPr lang="en-US" dirty="0" smtClean="0"/>
              <a:t>: </a:t>
            </a:r>
            <a:r>
              <a:rPr lang="en-US" dirty="0" err="1" smtClean="0"/>
              <a:t>olası</a:t>
            </a:r>
            <a:r>
              <a:rPr lang="en-US" dirty="0" smtClean="0"/>
              <a:t> </a:t>
            </a:r>
            <a:r>
              <a:rPr lang="en-US" dirty="0" err="1" smtClean="0"/>
              <a:t>ulaşılabilecek</a:t>
            </a:r>
            <a:r>
              <a:rPr lang="en-US" dirty="0" smtClean="0"/>
              <a:t> </a:t>
            </a:r>
            <a:r>
              <a:rPr lang="en-US" dirty="0" err="1" smtClean="0"/>
              <a:t>örneklem</a:t>
            </a:r>
            <a:r>
              <a:rPr lang="en-US" dirty="0" smtClean="0"/>
              <a:t> </a:t>
            </a:r>
            <a:r>
              <a:rPr lang="en-US" dirty="0" err="1" smtClean="0"/>
              <a:t>hacmi</a:t>
            </a:r>
            <a:r>
              <a:rPr lang="en-US" dirty="0" smtClean="0"/>
              <a:t>, </a:t>
            </a:r>
            <a:r>
              <a:rPr lang="en-US" dirty="0" err="1" smtClean="0"/>
              <a:t>örneklem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bulunanlar</a:t>
            </a:r>
            <a:r>
              <a:rPr lang="en-US" dirty="0" smtClean="0"/>
              <a:t> (</a:t>
            </a:r>
            <a:r>
              <a:rPr lang="en-US" dirty="0" err="1" smtClean="0"/>
              <a:t>dâhil</a:t>
            </a:r>
            <a:r>
              <a:rPr lang="en-US" dirty="0" smtClean="0"/>
              <a:t> </a:t>
            </a:r>
            <a:r>
              <a:rPr lang="en-US" dirty="0" err="1" smtClean="0"/>
              <a:t>edilme</a:t>
            </a:r>
            <a:r>
              <a:rPr lang="en-US" dirty="0" smtClean="0"/>
              <a:t> </a:t>
            </a:r>
            <a:r>
              <a:rPr lang="en-US" dirty="0" err="1" smtClean="0"/>
              <a:t>kriterleri</a:t>
            </a:r>
            <a:r>
              <a:rPr lang="en-US" dirty="0" smtClean="0"/>
              <a:t>), </a:t>
            </a:r>
            <a:r>
              <a:rPr lang="en-US" dirty="0" err="1" smtClean="0"/>
              <a:t>örnekleme</a:t>
            </a:r>
            <a:r>
              <a:rPr lang="en-US" dirty="0" smtClean="0"/>
              <a:t> </a:t>
            </a:r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bulunup</a:t>
            </a:r>
            <a:r>
              <a:rPr lang="en-US" dirty="0" smtClean="0"/>
              <a:t> </a:t>
            </a:r>
            <a:r>
              <a:rPr lang="en-US" dirty="0" err="1" smtClean="0"/>
              <a:t>seçimi</a:t>
            </a:r>
            <a:r>
              <a:rPr lang="en-US" dirty="0" smtClean="0"/>
              <a:t> </a:t>
            </a:r>
            <a:r>
              <a:rPr lang="en-US" dirty="0" err="1" smtClean="0"/>
              <a:t>onaylananlar</a:t>
            </a:r>
            <a:r>
              <a:rPr lang="en-US" dirty="0" smtClean="0"/>
              <a:t>, </a:t>
            </a:r>
            <a:r>
              <a:rPr lang="en-US" dirty="0" err="1" smtClean="0"/>
              <a:t>çalışmaya</a:t>
            </a:r>
            <a:r>
              <a:rPr lang="en-US" dirty="0" smtClean="0"/>
              <a:t> </a:t>
            </a:r>
            <a:r>
              <a:rPr lang="en-US" dirty="0" err="1" smtClean="0"/>
              <a:t>dâhil</a:t>
            </a:r>
            <a:r>
              <a:rPr lang="en-US" dirty="0" smtClean="0"/>
              <a:t> </a:t>
            </a:r>
            <a:r>
              <a:rPr lang="en-US" dirty="0" err="1" smtClean="0"/>
              <a:t>edilenler</a:t>
            </a:r>
            <a:r>
              <a:rPr lang="en-US" dirty="0" smtClean="0"/>
              <a:t>, </a:t>
            </a:r>
            <a:r>
              <a:rPr lang="en-US" dirty="0" err="1" smtClean="0"/>
              <a:t>izlem</a:t>
            </a:r>
            <a:r>
              <a:rPr lang="en-US" dirty="0" smtClean="0"/>
              <a:t> </a:t>
            </a:r>
            <a:r>
              <a:rPr lang="en-US" dirty="0" err="1" smtClean="0"/>
              <a:t>sürecini</a:t>
            </a:r>
            <a:r>
              <a:rPr lang="en-US" dirty="0" smtClean="0"/>
              <a:t> </a:t>
            </a:r>
            <a:r>
              <a:rPr lang="en-US" dirty="0" err="1" smtClean="0"/>
              <a:t>tamamlayanlar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analize</a:t>
            </a:r>
            <a:r>
              <a:rPr lang="en-US" dirty="0" smtClean="0"/>
              <a:t> </a:t>
            </a:r>
            <a:r>
              <a:rPr lang="en-US" dirty="0" err="1" smtClean="0"/>
              <a:t>alınanlar</a:t>
            </a:r>
            <a:r>
              <a:rPr lang="en-US" dirty="0" smtClean="0"/>
              <a:t>. (b) </a:t>
            </a:r>
            <a:r>
              <a:rPr lang="en-US" dirty="0" err="1" smtClean="0"/>
              <a:t>Çalışmanın</a:t>
            </a:r>
            <a:r>
              <a:rPr lang="en-US" dirty="0" smtClean="0"/>
              <a:t> her </a:t>
            </a:r>
            <a:r>
              <a:rPr lang="en-US" dirty="0" err="1" smtClean="0"/>
              <a:t>aşamasında</a:t>
            </a:r>
            <a:r>
              <a:rPr lang="en-US" dirty="0" smtClean="0"/>
              <a:t> </a:t>
            </a:r>
            <a:r>
              <a:rPr lang="en-US" dirty="0" err="1" smtClean="0"/>
              <a:t>katılmayanların</a:t>
            </a:r>
            <a:r>
              <a:rPr lang="en-US" dirty="0" smtClean="0"/>
              <a:t> </a:t>
            </a:r>
            <a:r>
              <a:rPr lang="en-US" dirty="0" err="1" smtClean="0"/>
              <a:t>katılmama</a:t>
            </a:r>
            <a:r>
              <a:rPr lang="en-US" dirty="0" smtClean="0"/>
              <a:t> </a:t>
            </a:r>
            <a:r>
              <a:rPr lang="en-US" dirty="0" err="1" smtClean="0"/>
              <a:t>nedenleri</a:t>
            </a:r>
            <a:r>
              <a:rPr lang="en-US" dirty="0" smtClean="0"/>
              <a:t> </a:t>
            </a:r>
            <a:r>
              <a:rPr lang="en-US" dirty="0" err="1" smtClean="0"/>
              <a:t>açıklanır</a:t>
            </a:r>
            <a:r>
              <a:rPr lang="en-US" dirty="0" smtClean="0"/>
              <a:t>. (c)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akış</a:t>
            </a:r>
            <a:r>
              <a:rPr lang="en-US" dirty="0" smtClean="0"/>
              <a:t> </a:t>
            </a:r>
            <a:r>
              <a:rPr lang="en-US" dirty="0" err="1" smtClean="0"/>
              <a:t>şemasının</a:t>
            </a:r>
            <a:r>
              <a:rPr lang="en-US" dirty="0" smtClean="0"/>
              <a:t> </a:t>
            </a:r>
            <a:r>
              <a:rPr lang="en-US" dirty="0" err="1" smtClean="0"/>
              <a:t>kullanımı</a:t>
            </a:r>
            <a:r>
              <a:rPr lang="en-US" dirty="0" smtClean="0"/>
              <a:t> </a:t>
            </a:r>
            <a:r>
              <a:rPr lang="en-US" dirty="0" err="1" smtClean="0"/>
              <a:t>önerilir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Tanımlayıcı</a:t>
            </a:r>
            <a:r>
              <a:rPr lang="en-US" dirty="0" smtClean="0"/>
              <a:t> </a:t>
            </a:r>
            <a:r>
              <a:rPr lang="en-US" dirty="0" err="1" smtClean="0"/>
              <a:t>veriler</a:t>
            </a:r>
            <a:r>
              <a:rPr lang="en-US" dirty="0" smtClean="0"/>
              <a:t> 14*</a:t>
            </a:r>
          </a:p>
          <a:p>
            <a:r>
              <a:rPr lang="en-US" dirty="0" smtClean="0"/>
              <a:t>(a) </a:t>
            </a:r>
            <a:r>
              <a:rPr lang="en-US" dirty="0" err="1" smtClean="0"/>
              <a:t>Katılımcıların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r>
              <a:rPr lang="en-US" dirty="0" smtClean="0"/>
              <a:t> (</a:t>
            </a:r>
            <a:r>
              <a:rPr lang="en-US" dirty="0" err="1" smtClean="0"/>
              <a:t>ör</a:t>
            </a:r>
            <a:r>
              <a:rPr lang="en-US" dirty="0" smtClean="0"/>
              <a:t>: </a:t>
            </a:r>
            <a:r>
              <a:rPr lang="en-US" dirty="0" err="1" smtClean="0"/>
              <a:t>demografik</a:t>
            </a:r>
            <a:r>
              <a:rPr lang="en-US" dirty="0" smtClean="0"/>
              <a:t>, </a:t>
            </a:r>
            <a:r>
              <a:rPr lang="en-US" dirty="0" err="1" smtClean="0"/>
              <a:t>klinik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), </a:t>
            </a:r>
            <a:r>
              <a:rPr lang="en-US" dirty="0" err="1" smtClean="0"/>
              <a:t>maruziyetler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olası</a:t>
            </a:r>
            <a:r>
              <a:rPr lang="en-US" dirty="0" smtClean="0"/>
              <a:t> </a:t>
            </a:r>
            <a:r>
              <a:rPr lang="en-US" dirty="0" err="1" smtClean="0"/>
              <a:t>karıştırıcı</a:t>
            </a:r>
            <a:r>
              <a:rPr lang="en-US" dirty="0" smtClean="0"/>
              <a:t> </a:t>
            </a:r>
            <a:r>
              <a:rPr lang="en-US" dirty="0" err="1" smtClean="0"/>
              <a:t>faktörler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verilir</a:t>
            </a:r>
            <a:r>
              <a:rPr lang="en-US" dirty="0" smtClean="0"/>
              <a:t>. (b) Her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değişken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katılımcı</a:t>
            </a:r>
            <a:r>
              <a:rPr lang="en-US" dirty="0" smtClean="0"/>
              <a:t> </a:t>
            </a:r>
            <a:r>
              <a:rPr lang="en-US" dirty="0" err="1" smtClean="0"/>
              <a:t>sayısı</a:t>
            </a:r>
            <a:r>
              <a:rPr lang="en-US" dirty="0" smtClean="0"/>
              <a:t>, </a:t>
            </a:r>
            <a:r>
              <a:rPr lang="en-US" dirty="0" err="1" smtClean="0"/>
              <a:t>kayıp</a:t>
            </a:r>
            <a:r>
              <a:rPr lang="en-US" dirty="0" smtClean="0"/>
              <a:t> (</a:t>
            </a:r>
            <a:r>
              <a:rPr lang="en-US" dirty="0" err="1" smtClean="0"/>
              <a:t>eksik</a:t>
            </a:r>
            <a:r>
              <a:rPr lang="en-US" dirty="0" smtClean="0"/>
              <a:t>) </a:t>
            </a:r>
            <a:r>
              <a:rPr lang="en-US" dirty="0" err="1" smtClean="0"/>
              <a:t>veriler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gösterilir</a:t>
            </a:r>
            <a:r>
              <a:rPr lang="en-US" dirty="0" smtClean="0"/>
              <a:t>. (c) </a:t>
            </a:r>
            <a:r>
              <a:rPr lang="en-US" dirty="0" err="1" smtClean="0"/>
              <a:t>Kohort</a:t>
            </a:r>
            <a:r>
              <a:rPr lang="en-US" dirty="0" smtClean="0"/>
              <a:t> </a:t>
            </a:r>
            <a:r>
              <a:rPr lang="en-US" dirty="0" err="1" smtClean="0"/>
              <a:t>çalışma</a:t>
            </a:r>
            <a:r>
              <a:rPr lang="en-US" dirty="0" smtClean="0"/>
              <a:t> – </a:t>
            </a:r>
            <a:r>
              <a:rPr lang="en-US" dirty="0" err="1" smtClean="0"/>
              <a:t>İzlem</a:t>
            </a:r>
            <a:r>
              <a:rPr lang="en-US" dirty="0" smtClean="0"/>
              <a:t> </a:t>
            </a:r>
            <a:r>
              <a:rPr lang="en-US" dirty="0" err="1" smtClean="0"/>
              <a:t>süresi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verilir</a:t>
            </a:r>
            <a:r>
              <a:rPr lang="en-US" dirty="0" smtClean="0"/>
              <a:t> (</a:t>
            </a:r>
            <a:r>
              <a:rPr lang="en-US" dirty="0" err="1" smtClean="0"/>
              <a:t>ör</a:t>
            </a:r>
            <a:r>
              <a:rPr lang="en-US" dirty="0" smtClean="0"/>
              <a:t>: </a:t>
            </a:r>
            <a:r>
              <a:rPr lang="en-US" dirty="0" err="1" smtClean="0"/>
              <a:t>ortalama</a:t>
            </a:r>
            <a:r>
              <a:rPr lang="en-US" dirty="0" smtClean="0"/>
              <a:t>/</a:t>
            </a:r>
            <a:r>
              <a:rPr lang="en-US" dirty="0" err="1" smtClean="0"/>
              <a:t>ortanca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toplam</a:t>
            </a:r>
            <a:r>
              <a:rPr lang="en-US" dirty="0" smtClean="0"/>
              <a:t> </a:t>
            </a:r>
            <a:r>
              <a:rPr lang="en-US" dirty="0" err="1" smtClean="0"/>
              <a:t>süre</a:t>
            </a:r>
            <a:r>
              <a:rPr lang="en-US" dirty="0" smtClean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55E08-38C5-49D3-A363-87FB9A89D0B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073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55E08-38C5-49D3-A363-87FB9A89D0B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011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55E08-38C5-49D3-A363-87FB9A89D0B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2204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Sınırlılıklar</a:t>
            </a:r>
            <a:endParaRPr lang="en-US" dirty="0" smtClean="0"/>
          </a:p>
          <a:p>
            <a:r>
              <a:rPr lang="en-US" dirty="0" smtClean="0"/>
              <a:t>19</a:t>
            </a:r>
          </a:p>
          <a:p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55E08-38C5-49D3-A363-87FB9A89D0B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456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55E08-38C5-49D3-A363-87FB9A89D0B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122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55E08-38C5-49D3-A363-87FB9A89D0B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73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Bu makale ile</a:t>
            </a:r>
            <a:r>
              <a:rPr lang="tr-TR" baseline="0" dirty="0" smtClean="0"/>
              <a:t> ilgili ilk söylememiz gereken aslında hazırlanmış makale klübu kurallarına uymadığı olmalıdır.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55E08-38C5-49D3-A363-87FB9A89D0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217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A98E7-C6DB-4FDB-BEBD-CD2786A139E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906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«</a:t>
            </a:r>
            <a:r>
              <a:rPr lang="en-US" dirty="0" err="1" smtClean="0"/>
              <a:t>Ekstübasyon</a:t>
            </a:r>
            <a:r>
              <a:rPr lang="en-US" dirty="0" smtClean="0"/>
              <a:t> </a:t>
            </a:r>
            <a:r>
              <a:rPr lang="en-US" dirty="0" err="1" smtClean="0"/>
              <a:t>sırasındaki</a:t>
            </a:r>
            <a:r>
              <a:rPr lang="en-US" dirty="0" smtClean="0"/>
              <a:t> </a:t>
            </a:r>
            <a:r>
              <a:rPr lang="en-US" dirty="0" err="1" smtClean="0"/>
              <a:t>öksürüğün</a:t>
            </a:r>
            <a:r>
              <a:rPr lang="en-US" dirty="0" smtClean="0"/>
              <a:t> </a:t>
            </a:r>
            <a:r>
              <a:rPr lang="en-US" dirty="0" err="1" smtClean="0"/>
              <a:t>uyanma</a:t>
            </a:r>
            <a:r>
              <a:rPr lang="en-US" dirty="0" smtClean="0"/>
              <a:t> </a:t>
            </a:r>
            <a:r>
              <a:rPr lang="en-US" dirty="0" err="1" smtClean="0"/>
              <a:t>odasında</a:t>
            </a:r>
            <a:r>
              <a:rPr lang="en-US" dirty="0" smtClean="0"/>
              <a:t> </a:t>
            </a:r>
            <a:r>
              <a:rPr lang="en-US" dirty="0" err="1" smtClean="0"/>
              <a:t>gözlenen</a:t>
            </a:r>
            <a:r>
              <a:rPr lang="en-US" dirty="0" smtClean="0"/>
              <a:t> </a:t>
            </a:r>
            <a:r>
              <a:rPr lang="en-US" dirty="0" err="1" smtClean="0"/>
              <a:t>oksijenasyon</a:t>
            </a:r>
            <a:r>
              <a:rPr lang="en-US" dirty="0" smtClean="0"/>
              <a:t> </a:t>
            </a:r>
            <a:r>
              <a:rPr lang="en-US" dirty="0" err="1" smtClean="0"/>
              <a:t>üzerine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r>
              <a:rPr lang="en-US" dirty="0" smtClean="0"/>
              <a:t>»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Çalışma</a:t>
            </a:r>
            <a:r>
              <a:rPr lang="en-US" dirty="0" smtClean="0"/>
              <a:t> </a:t>
            </a:r>
            <a:r>
              <a:rPr lang="en-US" dirty="0" err="1" smtClean="0"/>
              <a:t>tipini</a:t>
            </a:r>
            <a:r>
              <a:rPr lang="en-US" dirty="0" smtClean="0"/>
              <a:t> </a:t>
            </a:r>
            <a:r>
              <a:rPr lang="en-US" dirty="0" err="1" smtClean="0"/>
              <a:t>başlık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özette</a:t>
            </a:r>
            <a:r>
              <a:rPr lang="en-US" dirty="0" smtClean="0"/>
              <a:t> </a:t>
            </a:r>
            <a:r>
              <a:rPr lang="en-US" dirty="0" err="1" smtClean="0"/>
              <a:t>belirtin</a:t>
            </a:r>
            <a:endParaRPr lang="en-US" dirty="0" smtClean="0"/>
          </a:p>
          <a:p>
            <a:r>
              <a:rPr lang="en-US" dirty="0" err="1" smtClean="0"/>
              <a:t>Çalışmanın</a:t>
            </a:r>
            <a:r>
              <a:rPr lang="en-US" dirty="0" smtClean="0"/>
              <a:t> </a:t>
            </a:r>
            <a:r>
              <a:rPr lang="en-US" dirty="0" err="1" smtClean="0"/>
              <a:t>başlığında</a:t>
            </a:r>
            <a:r>
              <a:rPr lang="en-US" dirty="0" smtClean="0"/>
              <a:t> </a:t>
            </a:r>
            <a:r>
              <a:rPr lang="en-US" dirty="0" err="1" smtClean="0"/>
              <a:t>gözlemsel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çalışma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söylenmemiş</a:t>
            </a:r>
            <a:r>
              <a:rPr lang="en-US" dirty="0" smtClean="0"/>
              <a:t>!!</a:t>
            </a:r>
          </a:p>
          <a:p>
            <a:r>
              <a:rPr lang="en-US" dirty="0" err="1" smtClean="0"/>
              <a:t>Özette</a:t>
            </a:r>
            <a:r>
              <a:rPr lang="en-US" dirty="0" smtClean="0"/>
              <a:t> </a:t>
            </a:r>
            <a:r>
              <a:rPr lang="en-US" dirty="0" err="1" smtClean="0"/>
              <a:t>yapılanların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bulunanların</a:t>
            </a:r>
            <a:r>
              <a:rPr lang="en-US" dirty="0" smtClean="0"/>
              <a:t> </a:t>
            </a:r>
            <a:r>
              <a:rPr lang="en-US" dirty="0" err="1" smtClean="0"/>
              <a:t>özetini</a:t>
            </a:r>
            <a:r>
              <a:rPr lang="en-US" dirty="0" smtClean="0"/>
              <a:t> </a:t>
            </a:r>
            <a:r>
              <a:rPr lang="en-US" dirty="0" err="1" smtClean="0"/>
              <a:t>sağlayın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55E08-38C5-49D3-A363-87FB9A89D0B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25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55E08-38C5-49D3-A363-87FB9A89D0B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4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Although not studied at the end of </a:t>
            </a:r>
            <a:r>
              <a:rPr lang="en-US" dirty="0" err="1" smtClean="0"/>
              <a:t>anaesthe</a:t>
            </a:r>
            <a:r>
              <a:rPr lang="en-US" dirty="0" smtClean="0"/>
              <a:t>- </a:t>
            </a:r>
            <a:r>
              <a:rPr lang="en-US" dirty="0" err="1" smtClean="0"/>
              <a:t>sia</a:t>
            </a:r>
            <a:r>
              <a:rPr lang="en-US" dirty="0" smtClean="0"/>
              <a:t>, there are some intra-operative data suggesting that coughing in response to a tracheal tube significantly exacerbates the reduction in functional residual capacity normally seen with general </a:t>
            </a:r>
            <a:r>
              <a:rPr lang="en-US" dirty="0" err="1" smtClean="0"/>
              <a:t>anaesthesia</a:t>
            </a:r>
            <a:r>
              <a:rPr lang="en-US" dirty="0" smtClean="0"/>
              <a:t> [11].</a:t>
            </a:r>
            <a:endParaRPr lang="tr-TR" dirty="0" smtClean="0"/>
          </a:p>
          <a:p>
            <a:r>
              <a:rPr lang="en-US" dirty="0" err="1" smtClean="0"/>
              <a:t>Bickler</a:t>
            </a:r>
            <a:r>
              <a:rPr lang="en-US" dirty="0" smtClean="0"/>
              <a:t> PE, </a:t>
            </a:r>
            <a:r>
              <a:rPr lang="en-US" dirty="0" err="1" smtClean="0"/>
              <a:t>Dueck</a:t>
            </a:r>
            <a:r>
              <a:rPr lang="en-US" dirty="0" smtClean="0"/>
              <a:t> R, </a:t>
            </a:r>
            <a:r>
              <a:rPr lang="en-US" dirty="0" err="1" smtClean="0"/>
              <a:t>Prutow</a:t>
            </a:r>
            <a:r>
              <a:rPr lang="en-US" dirty="0" smtClean="0"/>
              <a:t> RJ. Effects of barbiturate </a:t>
            </a:r>
            <a:r>
              <a:rPr lang="en-US" dirty="0" err="1" smtClean="0"/>
              <a:t>anesthe</a:t>
            </a:r>
            <a:r>
              <a:rPr lang="en-US" dirty="0" smtClean="0"/>
              <a:t>- </a:t>
            </a:r>
            <a:r>
              <a:rPr lang="en-US" dirty="0" err="1" smtClean="0"/>
              <a:t>sia</a:t>
            </a:r>
            <a:r>
              <a:rPr lang="en-US" dirty="0" smtClean="0"/>
              <a:t> on functional residual capacity and ribcage/diaphragm contributions to ventilation. Anesthesiology 1987; 66: 147– 52.</a:t>
            </a:r>
          </a:p>
          <a:p>
            <a:r>
              <a:rPr lang="en-US" dirty="0" smtClean="0"/>
              <a:t>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55E08-38C5-49D3-A363-87FB9A89D0B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61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Given the natural variability seen in coughing on emergence from </a:t>
            </a:r>
            <a:r>
              <a:rPr lang="en-US" dirty="0" err="1" smtClean="0"/>
              <a:t>anaesthesia</a:t>
            </a:r>
            <a:r>
              <a:rPr lang="en-US" dirty="0" smtClean="0"/>
              <a:t>, we have performed an observational study to seek an association between the severity of coughing and oxy-</a:t>
            </a:r>
            <a:r>
              <a:rPr lang="en-US" dirty="0" err="1" smtClean="0"/>
              <a:t>genation</a:t>
            </a:r>
            <a:r>
              <a:rPr lang="en-US" dirty="0" smtClean="0"/>
              <a:t> 1 h after extubation</a:t>
            </a:r>
            <a:r>
              <a:rPr lang="tr-TR" dirty="0" smtClean="0"/>
              <a:t>’’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55E08-38C5-49D3-A363-87FB9A89D0B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379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="1" dirty="0" smtClean="0"/>
              <a:t>A zamanı</a:t>
            </a:r>
            <a:r>
              <a:rPr lang="tr-TR" dirty="0" smtClean="0"/>
              <a:t>              Ameliyat bitiminden 30 dakika önce AKG alınması</a:t>
            </a:r>
          </a:p>
          <a:p>
            <a:r>
              <a:rPr lang="tr-TR" dirty="0" smtClean="0"/>
              <a:t>Bu noktadan sonra klinik olarak ihtiyaç duyulmadıkça recruitment manevrası yapılmaz.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55E08-38C5-49D3-A363-87FB9A89D0B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243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measure of the amount of coughing 2 the FIO2 before extubation 3 the use of tracheal suction 4 reservoir bag squeezing at extubation</a:t>
            </a:r>
          </a:p>
          <a:p>
            <a:r>
              <a:rPr lang="en-US" dirty="0" smtClean="0"/>
              <a:t>Using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55E08-38C5-49D3-A363-87FB9A89D0B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35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DAA5-6208-4183-AE01-ACB5AD99385C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84C6-6762-4128-B236-0D172F32A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184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DAA5-6208-4183-AE01-ACB5AD99385C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84C6-6762-4128-B236-0D172F32A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8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DAA5-6208-4183-AE01-ACB5AD99385C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84C6-6762-4128-B236-0D172F32A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15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DAA5-6208-4183-AE01-ACB5AD99385C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84C6-6762-4128-B236-0D172F32A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93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DAA5-6208-4183-AE01-ACB5AD99385C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84C6-6762-4128-B236-0D172F32A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1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DAA5-6208-4183-AE01-ACB5AD99385C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84C6-6762-4128-B236-0D172F32A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04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DAA5-6208-4183-AE01-ACB5AD99385C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84C6-6762-4128-B236-0D172F32A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62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DAA5-6208-4183-AE01-ACB5AD99385C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84C6-6762-4128-B236-0D172F32A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85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DAA5-6208-4183-AE01-ACB5AD99385C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84C6-6762-4128-B236-0D172F32A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41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DAA5-6208-4183-AE01-ACB5AD99385C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84C6-6762-4128-B236-0D172F32A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56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DAA5-6208-4183-AE01-ACB5AD99385C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84C6-6762-4128-B236-0D172F32A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41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2DAA5-6208-4183-AE01-ACB5AD99385C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B84C6-6762-4128-B236-0D172F32A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28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435894" y="2699305"/>
            <a:ext cx="8245162" cy="1163970"/>
          </a:xfrm>
        </p:spPr>
        <p:txBody>
          <a:bodyPr/>
          <a:lstStyle/>
          <a:p>
            <a:r>
              <a:rPr lang="tr-TR" dirty="0" smtClean="0"/>
              <a:t>DERGİ KULÜBÜ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227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anestezi</a:t>
            </a:r>
            <a:r>
              <a:rPr lang="en-US" dirty="0" smtClean="0"/>
              <a:t> </a:t>
            </a:r>
            <a:r>
              <a:rPr lang="en-US" dirty="0" err="1" smtClean="0"/>
              <a:t>sırasında</a:t>
            </a:r>
            <a:r>
              <a:rPr lang="en-US" dirty="0" smtClean="0"/>
              <a:t> </a:t>
            </a:r>
            <a:r>
              <a:rPr lang="en-US" dirty="0" err="1" smtClean="0"/>
              <a:t>endotrakeal</a:t>
            </a:r>
            <a:r>
              <a:rPr lang="en-US" dirty="0" smtClean="0"/>
              <a:t> </a:t>
            </a:r>
            <a:r>
              <a:rPr lang="en-US" dirty="0" err="1" smtClean="0"/>
              <a:t>tüp</a:t>
            </a:r>
            <a:r>
              <a:rPr lang="en-US" dirty="0" smtClean="0"/>
              <a:t> </a:t>
            </a:r>
            <a:r>
              <a:rPr lang="en-US" dirty="0" err="1" smtClean="0"/>
              <a:t>nedenli</a:t>
            </a:r>
            <a:r>
              <a:rPr lang="en-US" dirty="0" smtClean="0"/>
              <a:t> </a:t>
            </a:r>
            <a:r>
              <a:rPr lang="en-US" dirty="0" err="1" smtClean="0"/>
              <a:t>oluşan</a:t>
            </a:r>
            <a:r>
              <a:rPr lang="en-US" dirty="0" smtClean="0"/>
              <a:t> </a:t>
            </a:r>
            <a:r>
              <a:rPr lang="en-US" dirty="0" err="1" smtClean="0"/>
              <a:t>öksürüğün</a:t>
            </a:r>
            <a:r>
              <a:rPr lang="en-US" dirty="0" smtClean="0"/>
              <a:t> </a:t>
            </a:r>
            <a:r>
              <a:rPr lang="en-US" dirty="0" err="1" smtClean="0"/>
              <a:t>önlenmesi</a:t>
            </a:r>
            <a:r>
              <a:rPr lang="en-US" dirty="0" smtClean="0"/>
              <a:t>.</a:t>
            </a:r>
            <a:endParaRPr lang="tr-TR" dirty="0" smtClean="0"/>
          </a:p>
          <a:p>
            <a:pPr lvl="7"/>
            <a:r>
              <a:rPr lang="en-US" dirty="0" smtClean="0"/>
              <a:t>Anesthesia and Analgesia 1994</a:t>
            </a:r>
          </a:p>
          <a:p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anestezi</a:t>
            </a:r>
            <a:r>
              <a:rPr lang="en-US" dirty="0" smtClean="0"/>
              <a:t> </a:t>
            </a:r>
            <a:r>
              <a:rPr lang="en-US" dirty="0" err="1" smtClean="0"/>
              <a:t>sırasında</a:t>
            </a:r>
            <a:r>
              <a:rPr lang="en-US" dirty="0" smtClean="0"/>
              <a:t> </a:t>
            </a:r>
            <a:r>
              <a:rPr lang="en-US" dirty="0" err="1" smtClean="0"/>
              <a:t>trakeal</a:t>
            </a:r>
            <a:r>
              <a:rPr lang="en-US" dirty="0" smtClean="0"/>
              <a:t> </a:t>
            </a:r>
            <a:r>
              <a:rPr lang="en-US" dirty="0" err="1" smtClean="0"/>
              <a:t>tüpe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oluşan</a:t>
            </a:r>
            <a:r>
              <a:rPr lang="en-US" dirty="0" smtClean="0"/>
              <a:t> </a:t>
            </a:r>
            <a:r>
              <a:rPr lang="en-US" dirty="0" err="1" smtClean="0"/>
              <a:t>yanıtlara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lidokain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remifentanil </a:t>
            </a:r>
            <a:r>
              <a:rPr lang="en-US" dirty="0" err="1" smtClean="0"/>
              <a:t>etkilerinin</a:t>
            </a:r>
            <a:r>
              <a:rPr lang="en-US" dirty="0" smtClean="0"/>
              <a:t> </a:t>
            </a:r>
            <a:r>
              <a:rPr lang="en-US" dirty="0" err="1" smtClean="0"/>
              <a:t>farklılıkları</a:t>
            </a:r>
            <a:endParaRPr lang="tr-TR" dirty="0" smtClean="0"/>
          </a:p>
          <a:p>
            <a:pPr lvl="7"/>
            <a:r>
              <a:rPr lang="en-US" dirty="0" smtClean="0"/>
              <a:t>British Journal of </a:t>
            </a:r>
            <a:r>
              <a:rPr lang="en-US" dirty="0" err="1" smtClean="0"/>
              <a:t>Anaesthesia</a:t>
            </a:r>
            <a:r>
              <a:rPr lang="en-US" dirty="0" smtClean="0"/>
              <a:t> 2011</a:t>
            </a:r>
          </a:p>
          <a:p>
            <a:r>
              <a:rPr lang="en-US" dirty="0" err="1" smtClean="0"/>
              <a:t>Ekstübasyonun</a:t>
            </a:r>
            <a:r>
              <a:rPr lang="en-US" dirty="0" smtClean="0"/>
              <a:t> </a:t>
            </a:r>
            <a:r>
              <a:rPr lang="en-US" dirty="0" err="1" smtClean="0"/>
              <a:t>dünü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bugünü</a:t>
            </a:r>
            <a:endParaRPr lang="tr-TR" dirty="0"/>
          </a:p>
          <a:p>
            <a:pPr lvl="8"/>
            <a:r>
              <a:rPr lang="en-US" dirty="0" err="1" smtClean="0"/>
              <a:t>Anaesthesia</a:t>
            </a:r>
            <a:r>
              <a:rPr lang="en-US" dirty="0" smtClean="0"/>
              <a:t> 2003</a:t>
            </a:r>
            <a:endParaRPr lang="tr-TR" dirty="0" smtClean="0"/>
          </a:p>
          <a:p>
            <a:r>
              <a:rPr lang="tr-TR" dirty="0" smtClean="0"/>
              <a:t>Barbitürat anestezisinin FRK ve göğüs kafesi/diafram ventilasyonu üzerine etkisi</a:t>
            </a:r>
          </a:p>
          <a:p>
            <a:pPr lvl="8"/>
            <a:r>
              <a:rPr lang="en-US" dirty="0" smtClean="0"/>
              <a:t>Anesthesiology 1987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Girişteki makale desteği- 2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32235" y="4514850"/>
            <a:ext cx="7642595" cy="187133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87905" y="5664498"/>
            <a:ext cx="18013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İntraop veriler, postop ile ilgili veri yok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5584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tr-TR" dirty="0"/>
              <a:t>Çalışmanın </a:t>
            </a:r>
            <a:r>
              <a:rPr lang="tr-TR" dirty="0" smtClean="0"/>
              <a:t>amacı (hipotezi)- 1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‘’</a:t>
            </a:r>
            <a:r>
              <a:rPr lang="en-US" dirty="0" smtClean="0"/>
              <a:t>Our </a:t>
            </a:r>
            <a:r>
              <a:rPr lang="en-US" dirty="0"/>
              <a:t>hypothesis was that the physiologically </a:t>
            </a:r>
            <a:r>
              <a:rPr lang="en-US" dirty="0" smtClean="0"/>
              <a:t>abnormal</a:t>
            </a:r>
            <a:r>
              <a:rPr lang="tr-TR" dirty="0" smtClean="0"/>
              <a:t> </a:t>
            </a:r>
            <a:r>
              <a:rPr lang="en-US" dirty="0" smtClean="0"/>
              <a:t>coughing</a:t>
            </a:r>
            <a:r>
              <a:rPr lang="en-US" dirty="0"/>
              <a:t>, commonly seen at the time of </a:t>
            </a:r>
            <a:r>
              <a:rPr lang="en-US" dirty="0" err="1" smtClean="0"/>
              <a:t>extubation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may </a:t>
            </a:r>
            <a:r>
              <a:rPr lang="en-US" dirty="0"/>
              <a:t>be a factor in worsening atelectasis and </a:t>
            </a:r>
            <a:r>
              <a:rPr lang="en-US" dirty="0" smtClean="0"/>
              <a:t>so</a:t>
            </a:r>
            <a:r>
              <a:rPr lang="tr-TR" dirty="0" smtClean="0"/>
              <a:t> oxygenation </a:t>
            </a:r>
            <a:r>
              <a:rPr lang="tr-TR" dirty="0"/>
              <a:t>in PACU</a:t>
            </a:r>
            <a:r>
              <a:rPr lang="tr-TR" dirty="0" smtClean="0"/>
              <a:t>.</a:t>
            </a:r>
            <a:r>
              <a:rPr lang="en-US" dirty="0" smtClean="0"/>
              <a:t> Given the natural variability seen in coughing on emergence from </a:t>
            </a:r>
            <a:r>
              <a:rPr lang="en-US" dirty="0" err="1" smtClean="0"/>
              <a:t>anaesthesia</a:t>
            </a:r>
            <a:r>
              <a:rPr lang="en-US" dirty="0" smtClean="0"/>
              <a:t>, we have performed an observational study to seek an association between the severity of coughing and oxygenation 1 h after extubation</a:t>
            </a:r>
            <a:r>
              <a:rPr lang="tr-TR" dirty="0" smtClean="0"/>
              <a:t>’’</a:t>
            </a:r>
          </a:p>
        </p:txBody>
      </p:sp>
    </p:spTree>
    <p:extLst>
      <p:ext uri="{BB962C8B-B14F-4D97-AF65-F5344CB8AC3E}">
        <p14:creationId xmlns:p14="http://schemas.microsoft.com/office/powerpoint/2010/main" val="290010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Ekstübasyon sırasında fizyolojik olarak gözlenen anormal öksürük atelektaziyi kötüleştirip, uyanma odasındaki oksijenasyonu kötüleştirir. Anesteziden uyanma sırasında öksürme ile ilgili doğal farklılıkları düşünürsek, </a:t>
            </a:r>
            <a:r>
              <a:rPr lang="tr-TR" dirty="0" smtClean="0">
                <a:solidFill>
                  <a:srgbClr val="FF0000"/>
                </a:solidFill>
              </a:rPr>
              <a:t>öksürüğün ağırlığı</a:t>
            </a:r>
            <a:r>
              <a:rPr lang="tr-TR" dirty="0" smtClean="0"/>
              <a:t> ile </a:t>
            </a:r>
            <a:r>
              <a:rPr lang="tr-TR" dirty="0" smtClean="0">
                <a:solidFill>
                  <a:srgbClr val="FF0000"/>
                </a:solidFill>
              </a:rPr>
              <a:t>ekstübasyondan 1 saat sonra gözlenen oksijenasyon </a:t>
            </a:r>
            <a:r>
              <a:rPr lang="tr-TR" dirty="0" smtClean="0"/>
              <a:t>arasında </a:t>
            </a:r>
            <a:r>
              <a:rPr lang="tr-TR" dirty="0" smtClean="0">
                <a:solidFill>
                  <a:srgbClr val="FF0000"/>
                </a:solidFill>
              </a:rPr>
              <a:t>ilişki aramak </a:t>
            </a:r>
            <a:r>
              <a:rPr lang="tr-TR" dirty="0" smtClean="0"/>
              <a:t>amacıyla bu çalışmayı gerçekleştirdik.</a:t>
            </a:r>
          </a:p>
          <a:p>
            <a:endParaRPr lang="en-US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tr-TR" dirty="0"/>
              <a:t>Çalışmanın </a:t>
            </a:r>
            <a:r>
              <a:rPr lang="tr-TR" dirty="0" smtClean="0"/>
              <a:t>amacı (hipotezi)- 2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20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06952"/>
          </a:xfrm>
        </p:spPr>
        <p:txBody>
          <a:bodyPr>
            <a:normAutofit/>
          </a:bodyPr>
          <a:lstStyle/>
          <a:p>
            <a:r>
              <a:rPr lang="tr-TR" dirty="0" smtClean="0"/>
              <a:t>Araştırmanın tasarımı:</a:t>
            </a:r>
          </a:p>
          <a:p>
            <a:pPr lvl="1"/>
            <a:r>
              <a:rPr lang="en-US" dirty="0" err="1" smtClean="0"/>
              <a:t>Makalede</a:t>
            </a:r>
            <a:r>
              <a:rPr lang="en-US" dirty="0" smtClean="0"/>
              <a:t>, </a:t>
            </a:r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tasarımının</a:t>
            </a:r>
            <a:r>
              <a:rPr lang="en-US" dirty="0" smtClean="0"/>
              <a:t> </a:t>
            </a:r>
            <a:r>
              <a:rPr lang="en-US" dirty="0" err="1" smtClean="0"/>
              <a:t>anahtar</a:t>
            </a:r>
            <a:r>
              <a:rPr lang="en-US" dirty="0" smtClean="0"/>
              <a:t> </a:t>
            </a:r>
            <a:r>
              <a:rPr lang="en-US" dirty="0" err="1" smtClean="0"/>
              <a:t>bölümleri</a:t>
            </a:r>
            <a:r>
              <a:rPr lang="en-US" dirty="0" smtClean="0"/>
              <a:t> </a:t>
            </a:r>
            <a:r>
              <a:rPr lang="en-US" dirty="0" err="1" smtClean="0"/>
              <a:t>sunulur</a:t>
            </a:r>
            <a:r>
              <a:rPr lang="tr-TR" dirty="0" smtClean="0"/>
              <a:t>.</a:t>
            </a:r>
          </a:p>
          <a:p>
            <a:r>
              <a:rPr lang="tr-TR" dirty="0" smtClean="0"/>
              <a:t>Araştırmanın yapıldığı yer/katılımcılar:</a:t>
            </a:r>
          </a:p>
          <a:p>
            <a:pPr lvl="1"/>
            <a:r>
              <a:rPr lang="en-US" dirty="0" err="1" smtClean="0"/>
              <a:t>Araştırmanın</a:t>
            </a:r>
            <a:r>
              <a:rPr lang="en-US" dirty="0" smtClean="0"/>
              <a:t> </a:t>
            </a:r>
            <a:r>
              <a:rPr lang="en-US" dirty="0" err="1" smtClean="0"/>
              <a:t>yapıldığı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en-US" dirty="0" smtClean="0"/>
              <a:t>, </a:t>
            </a:r>
            <a:r>
              <a:rPr lang="en-US" dirty="0" err="1" smtClean="0"/>
              <a:t>birim</a:t>
            </a:r>
            <a:r>
              <a:rPr lang="en-US" dirty="0" smtClean="0"/>
              <a:t>, </a:t>
            </a:r>
            <a:r>
              <a:rPr lang="en-US" dirty="0" err="1" smtClean="0"/>
              <a:t>örnekleme</a:t>
            </a:r>
            <a:r>
              <a:rPr lang="en-US" dirty="0" smtClean="0"/>
              <a:t> </a:t>
            </a:r>
            <a:r>
              <a:rPr lang="en-US" dirty="0" err="1" smtClean="0"/>
              <a:t>alınma</a:t>
            </a:r>
            <a:r>
              <a:rPr lang="en-US" dirty="0" smtClean="0"/>
              <a:t>, </a:t>
            </a:r>
            <a:r>
              <a:rPr lang="en-US" dirty="0" err="1" smtClean="0"/>
              <a:t>maruz</a:t>
            </a:r>
            <a:r>
              <a:rPr lang="en-US" dirty="0" smtClean="0"/>
              <a:t> </a:t>
            </a:r>
            <a:r>
              <a:rPr lang="en-US" dirty="0" err="1" smtClean="0"/>
              <a:t>kalma</a:t>
            </a:r>
            <a:r>
              <a:rPr lang="en-US" dirty="0" smtClean="0"/>
              <a:t>, </a:t>
            </a:r>
            <a:r>
              <a:rPr lang="en-US" dirty="0" err="1" smtClean="0"/>
              <a:t>izleme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veri</a:t>
            </a:r>
            <a:r>
              <a:rPr lang="en-US" dirty="0" smtClean="0"/>
              <a:t> </a:t>
            </a:r>
            <a:r>
              <a:rPr lang="en-US" dirty="0" err="1" smtClean="0"/>
              <a:t>toplama</a:t>
            </a:r>
            <a:r>
              <a:rPr lang="en-US" dirty="0" smtClean="0"/>
              <a:t> </a:t>
            </a:r>
            <a:r>
              <a:rPr lang="en-US" dirty="0" err="1" smtClean="0"/>
              <a:t>dönemlerini</a:t>
            </a:r>
            <a:r>
              <a:rPr lang="en-US" dirty="0" smtClean="0"/>
              <a:t> </a:t>
            </a:r>
            <a:r>
              <a:rPr lang="en-US" dirty="0" err="1" smtClean="0"/>
              <a:t>gösteren</a:t>
            </a:r>
            <a:r>
              <a:rPr lang="en-US" dirty="0" smtClean="0"/>
              <a:t> </a:t>
            </a:r>
            <a:r>
              <a:rPr lang="en-US" dirty="0" err="1" smtClean="0"/>
              <a:t>tarihler</a:t>
            </a:r>
            <a:r>
              <a:rPr lang="en-US" dirty="0" smtClean="0"/>
              <a:t> </a:t>
            </a:r>
            <a:r>
              <a:rPr lang="en-US" dirty="0" err="1" smtClean="0"/>
              <a:t>belirtilir</a:t>
            </a:r>
            <a:r>
              <a:rPr lang="en-US" dirty="0" smtClean="0"/>
              <a:t>.</a:t>
            </a:r>
            <a:endParaRPr lang="tr-TR" dirty="0" smtClean="0"/>
          </a:p>
          <a:p>
            <a:pPr lvl="1"/>
            <a:r>
              <a:rPr lang="en-US" dirty="0" err="1" smtClean="0"/>
              <a:t>Araştırmaya</a:t>
            </a:r>
            <a:r>
              <a:rPr lang="en-US" dirty="0" smtClean="0"/>
              <a:t> </a:t>
            </a:r>
            <a:r>
              <a:rPr lang="en-US" dirty="0" err="1" smtClean="0"/>
              <a:t>uygunluk</a:t>
            </a:r>
            <a:r>
              <a:rPr lang="en-US" dirty="0" smtClean="0"/>
              <a:t>/</a:t>
            </a:r>
            <a:r>
              <a:rPr lang="en-US" dirty="0" err="1" smtClean="0"/>
              <a:t>dâhil</a:t>
            </a:r>
            <a:r>
              <a:rPr lang="en-US" dirty="0" smtClean="0"/>
              <a:t> </a:t>
            </a:r>
            <a:r>
              <a:rPr lang="en-US" dirty="0" err="1" smtClean="0"/>
              <a:t>edilme</a:t>
            </a:r>
            <a:r>
              <a:rPr lang="en-US" dirty="0" smtClean="0"/>
              <a:t> </a:t>
            </a:r>
            <a:r>
              <a:rPr lang="en-US" dirty="0" err="1" smtClean="0"/>
              <a:t>kriterleri</a:t>
            </a:r>
            <a:r>
              <a:rPr lang="en-US" dirty="0" smtClean="0"/>
              <a:t>, </a:t>
            </a:r>
            <a:r>
              <a:rPr lang="en-US" dirty="0" err="1" smtClean="0"/>
              <a:t>kaynakları</a:t>
            </a:r>
            <a:r>
              <a:rPr lang="en-US" dirty="0" smtClean="0"/>
              <a:t> (</a:t>
            </a:r>
            <a:r>
              <a:rPr lang="en-US" dirty="0" err="1" smtClean="0"/>
              <a:t>örneklemin</a:t>
            </a:r>
            <a:r>
              <a:rPr lang="en-US" dirty="0" smtClean="0"/>
              <a:t> </a:t>
            </a:r>
            <a:r>
              <a:rPr lang="en-US" dirty="0" err="1" smtClean="0"/>
              <a:t>alındığı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en-US" dirty="0" smtClean="0"/>
              <a:t>)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katılımcıların</a:t>
            </a:r>
            <a:r>
              <a:rPr lang="en-US" dirty="0" smtClean="0"/>
              <a:t> </a:t>
            </a:r>
            <a:r>
              <a:rPr lang="en-US" dirty="0" err="1" smtClean="0"/>
              <a:t>seçim</a:t>
            </a:r>
            <a:r>
              <a:rPr lang="en-US" dirty="0" smtClean="0"/>
              <a:t> </a:t>
            </a:r>
            <a:r>
              <a:rPr lang="en-US" dirty="0" err="1" smtClean="0"/>
              <a:t>metodu</a:t>
            </a:r>
            <a:r>
              <a:rPr lang="en-US" dirty="0" smtClean="0"/>
              <a:t> </a:t>
            </a:r>
            <a:r>
              <a:rPr lang="en-US" dirty="0" err="1" smtClean="0"/>
              <a:t>verilir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224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Yer- Zaman- Katılımcılar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study was undertaken between </a:t>
            </a:r>
            <a:r>
              <a:rPr lang="en-US" dirty="0" smtClean="0">
                <a:solidFill>
                  <a:srgbClr val="FF0000"/>
                </a:solidFill>
              </a:rPr>
              <a:t>March 2011 and July 2013</a:t>
            </a:r>
            <a:r>
              <a:rPr lang="en-US" dirty="0" smtClean="0"/>
              <a:t> at </a:t>
            </a:r>
            <a:r>
              <a:rPr lang="en-US" dirty="0" smtClean="0">
                <a:solidFill>
                  <a:srgbClr val="FF0000"/>
                </a:solidFill>
              </a:rPr>
              <a:t>St James University Hospital, Leeds</a:t>
            </a:r>
            <a:r>
              <a:rPr lang="en-US" dirty="0" smtClean="0"/>
              <a:t>. The study was approved by the NRES Committee York- shire &amp; The Humber – Leeds West and registered at </a:t>
            </a:r>
            <a:r>
              <a:rPr lang="en-US" dirty="0" smtClean="0">
                <a:solidFill>
                  <a:srgbClr val="FF0000"/>
                </a:solidFill>
              </a:rPr>
              <a:t>ClinicalTrials.gov</a:t>
            </a:r>
            <a:r>
              <a:rPr lang="en-US" dirty="0" smtClean="0"/>
              <a:t> (Registration number NCT01314287). </a:t>
            </a:r>
            <a:r>
              <a:rPr lang="en-US" dirty="0" smtClean="0">
                <a:solidFill>
                  <a:srgbClr val="FF0000"/>
                </a:solidFill>
              </a:rPr>
              <a:t>Written informed consent </a:t>
            </a:r>
            <a:r>
              <a:rPr lang="en-US" dirty="0" smtClean="0"/>
              <a:t>was obtained from all study patients who were recruited from </a:t>
            </a:r>
            <a:r>
              <a:rPr lang="en-US" dirty="0" smtClean="0">
                <a:solidFill>
                  <a:srgbClr val="FF0000"/>
                </a:solidFill>
              </a:rPr>
              <a:t>elective surgical lists </a:t>
            </a:r>
            <a:r>
              <a:rPr lang="en-US" dirty="0" smtClean="0"/>
              <a:t>at St James’s University Hospital.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9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2105478"/>
              </p:ext>
            </p:extLst>
          </p:nvPr>
        </p:nvGraphicFramePr>
        <p:xfrm>
          <a:off x="731499" y="663840"/>
          <a:ext cx="7899342" cy="6065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9671"/>
                <a:gridCol w="3949671"/>
              </a:tblGrid>
              <a:tr h="5762718"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/>
                        <a:t>DAHİL</a:t>
                      </a:r>
                      <a:r>
                        <a:rPr lang="tr-TR" sz="2800" b="1" baseline="0" dirty="0" smtClean="0"/>
                        <a:t> OLMA KRİTERLERİ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tr-TR" sz="2800" baseline="0" dirty="0" err="1" smtClean="0"/>
                        <a:t>Elektif</a:t>
                      </a:r>
                      <a:r>
                        <a:rPr lang="tr-TR" sz="2800" baseline="0" dirty="0" smtClean="0"/>
                        <a:t> cerrahi</a:t>
                      </a:r>
                      <a:endParaRPr lang="tr-TR" sz="2800" dirty="0" smtClean="0"/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tr-TR" sz="2800" dirty="0" smtClean="0"/>
                        <a:t>&gt;45 dakika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tr-TR" sz="2800" dirty="0" err="1" smtClean="0"/>
                        <a:t>Trakeal</a:t>
                      </a:r>
                      <a:r>
                        <a:rPr lang="tr-TR" sz="2800" baseline="0" dirty="0" smtClean="0"/>
                        <a:t> </a:t>
                      </a:r>
                      <a:r>
                        <a:rPr lang="tr-TR" sz="2800" baseline="0" dirty="0" err="1" smtClean="0"/>
                        <a:t>entübasyon</a:t>
                      </a:r>
                      <a:endParaRPr lang="tr-TR" sz="2800" dirty="0" smtClean="0"/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tr-TR" sz="2800" dirty="0" err="1" smtClean="0"/>
                        <a:t>Nöromusküler</a:t>
                      </a:r>
                      <a:r>
                        <a:rPr lang="tr-TR" sz="2800" baseline="0" dirty="0" smtClean="0"/>
                        <a:t> blokaj</a:t>
                      </a:r>
                      <a:endParaRPr lang="tr-TR" sz="2800" dirty="0" smtClean="0"/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tr-TR" sz="2800" dirty="0" smtClean="0"/>
                        <a:t>Pozitif</a:t>
                      </a:r>
                      <a:r>
                        <a:rPr lang="tr-TR" sz="2800" baseline="0" dirty="0" smtClean="0"/>
                        <a:t> basınçlı </a:t>
                      </a:r>
                      <a:r>
                        <a:rPr lang="tr-TR" sz="2800" baseline="0" dirty="0" err="1" smtClean="0"/>
                        <a:t>ventilasyon</a:t>
                      </a:r>
                      <a:endParaRPr lang="tr-TR" sz="2800" dirty="0" smtClean="0"/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tr-TR" sz="2800" dirty="0" err="1" smtClean="0"/>
                        <a:t>Arterial</a:t>
                      </a:r>
                      <a:r>
                        <a:rPr lang="tr-TR" sz="2800" baseline="0" dirty="0" smtClean="0"/>
                        <a:t> </a:t>
                      </a:r>
                      <a:r>
                        <a:rPr lang="tr-TR" sz="2800" baseline="0" dirty="0" err="1" smtClean="0"/>
                        <a:t>kanülasyon</a:t>
                      </a:r>
                      <a:endParaRPr lang="tr-TR" sz="28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/>
                        <a:t>DIŞLANMA KRİTERLERİ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tr-TR" sz="2800" dirty="0" smtClean="0"/>
                        <a:t>Bilinen akciğer hastalığı (FiO2 artışı gerektirecek)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tr-TR" sz="2800" dirty="0" smtClean="0"/>
                        <a:t>Akciğer ve göğüs duvarı cerrahisi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tr-TR" sz="2800" dirty="0" smtClean="0"/>
                        <a:t>Tek akciğer </a:t>
                      </a:r>
                      <a:r>
                        <a:rPr lang="tr-TR" sz="2800" dirty="0" err="1" smtClean="0"/>
                        <a:t>ventilasyonu</a:t>
                      </a:r>
                      <a:endParaRPr lang="tr-TR" sz="2800" dirty="0" smtClean="0"/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tr-TR" sz="2800" dirty="0" smtClean="0"/>
                        <a:t>Post</a:t>
                      </a:r>
                      <a:r>
                        <a:rPr lang="tr-TR" sz="2800" baseline="0" dirty="0" smtClean="0"/>
                        <a:t>-op solunumsal destek ihtiyacı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tr-TR" sz="2800" baseline="0" dirty="0" smtClean="0"/>
                        <a:t>Per-op kardiyovasküler veya solunumsal komplikasyon gelişmesi</a:t>
                      </a:r>
                      <a:endParaRPr lang="tr-TR" sz="2800" dirty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56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269170" y="1892800"/>
            <a:ext cx="7104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498130" y="1892800"/>
            <a:ext cx="0" cy="13825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053904" y="1838911"/>
            <a:ext cx="17364" cy="28574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47450" y="279790"/>
            <a:ext cx="28035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FiO2 0,3-0,8</a:t>
            </a:r>
          </a:p>
          <a:p>
            <a:r>
              <a:rPr lang="en-US" sz="2400" dirty="0" smtClean="0"/>
              <a:t>Tidal </a:t>
            </a:r>
            <a:r>
              <a:rPr lang="en-US" sz="2400" dirty="0" err="1" smtClean="0"/>
              <a:t>volüm</a:t>
            </a:r>
            <a:r>
              <a:rPr lang="en-US" sz="2400" dirty="0" smtClean="0"/>
              <a:t> 7-10 ml/kg</a:t>
            </a:r>
          </a:p>
          <a:p>
            <a:r>
              <a:rPr lang="en-US" sz="2400" dirty="0" smtClean="0"/>
              <a:t>PEEP 5 cmH2O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251145" y="1820875"/>
            <a:ext cx="0" cy="13825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172255" y="3429000"/>
            <a:ext cx="20555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40 cmH2O </a:t>
            </a:r>
            <a:r>
              <a:rPr lang="en-US" sz="2400" dirty="0" err="1" smtClean="0"/>
              <a:t>basınç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10 </a:t>
            </a:r>
            <a:r>
              <a:rPr lang="en-US" sz="2400" dirty="0" err="1" smtClean="0"/>
              <a:t>saniye</a:t>
            </a:r>
            <a:r>
              <a:rPr lang="en-US" sz="2400" dirty="0" smtClean="0"/>
              <a:t> recruitment </a:t>
            </a:r>
            <a:r>
              <a:rPr lang="en-US" sz="2400" dirty="0" err="1" smtClean="0"/>
              <a:t>manevrası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516235" y="4941954"/>
            <a:ext cx="38119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Op bitişi ve ekst.</a:t>
            </a:r>
          </a:p>
          <a:p>
            <a:r>
              <a:rPr lang="tr-TR" sz="2400" dirty="0" smtClean="0"/>
              <a:t>FiO2, Aspirasyon ve </a:t>
            </a:r>
          </a:p>
          <a:p>
            <a:r>
              <a:rPr lang="tr-TR" sz="2400" dirty="0" smtClean="0"/>
              <a:t>Balon sıkılması anestezist insiyatifinde </a:t>
            </a:r>
            <a:endParaRPr lang="en-US" sz="2400" dirty="0"/>
          </a:p>
        </p:txBody>
      </p:sp>
      <p:sp>
        <p:nvSpPr>
          <p:cNvPr id="12" name="Right Brace 11"/>
          <p:cNvSpPr/>
          <p:nvPr/>
        </p:nvSpPr>
        <p:spPr>
          <a:xfrm rot="16200000">
            <a:off x="3488333" y="74416"/>
            <a:ext cx="592729" cy="2573135"/>
          </a:xfrm>
          <a:prstGeom prst="rightBrace">
            <a:avLst>
              <a:gd name="adj1" fmla="val 8333"/>
              <a:gd name="adj2" fmla="val 4441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05699" y="279790"/>
            <a:ext cx="226857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45 dak; </a:t>
            </a:r>
            <a:r>
              <a:rPr lang="en-US" sz="2400" dirty="0" smtClean="0"/>
              <a:t>FiO2 0,</a:t>
            </a:r>
            <a:r>
              <a:rPr lang="tr-TR" sz="2400" dirty="0" smtClean="0"/>
              <a:t>4,</a:t>
            </a:r>
          </a:p>
          <a:p>
            <a:r>
              <a:rPr lang="tr-TR" sz="2400" dirty="0" smtClean="0"/>
              <a:t> PEEP=5</a:t>
            </a:r>
            <a:endParaRPr lang="en-US" sz="2400" dirty="0" smtClean="0"/>
          </a:p>
          <a:p>
            <a:endParaRPr lang="tr-TR" sz="2400" dirty="0" smtClean="0"/>
          </a:p>
        </p:txBody>
      </p:sp>
      <p:sp>
        <p:nvSpPr>
          <p:cNvPr id="14" name="Right Brace 13"/>
          <p:cNvSpPr/>
          <p:nvPr/>
        </p:nvSpPr>
        <p:spPr>
          <a:xfrm rot="16200000" flipH="1">
            <a:off x="3793888" y="1306711"/>
            <a:ext cx="734637" cy="1820118"/>
          </a:xfrm>
          <a:prstGeom prst="rightBrace">
            <a:avLst>
              <a:gd name="adj1" fmla="val 8333"/>
              <a:gd name="adj2" fmla="val 4441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577899" y="2601568"/>
            <a:ext cx="10134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30 dak</a:t>
            </a:r>
          </a:p>
          <a:p>
            <a:endParaRPr lang="en-US" sz="24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3105698" y="3275380"/>
            <a:ext cx="17159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A </a:t>
            </a:r>
          </a:p>
          <a:p>
            <a:r>
              <a:rPr lang="tr-TR" sz="2400" dirty="0" smtClean="0"/>
              <a:t>AKG;</a:t>
            </a:r>
          </a:p>
          <a:p>
            <a:r>
              <a:rPr lang="tr-TR" sz="2400" dirty="0" smtClean="0"/>
              <a:t>FiO2 kaydedilir</a:t>
            </a:r>
            <a:endParaRPr lang="en-US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8374095" y="1849451"/>
            <a:ext cx="0" cy="13825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385376" y="1892800"/>
            <a:ext cx="0" cy="12747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ight Brace 19"/>
          <p:cNvSpPr/>
          <p:nvPr/>
        </p:nvSpPr>
        <p:spPr>
          <a:xfrm rot="16200000" flipH="1">
            <a:off x="7498119" y="1929472"/>
            <a:ext cx="734638" cy="960124"/>
          </a:xfrm>
          <a:prstGeom prst="rightBrace">
            <a:avLst>
              <a:gd name="adj1" fmla="val 0"/>
              <a:gd name="adj2" fmla="val 4441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390590" y="3167523"/>
            <a:ext cx="166103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En az 15dak</a:t>
            </a:r>
          </a:p>
          <a:p>
            <a:r>
              <a:rPr lang="tr-TR" sz="2400" dirty="0" smtClean="0"/>
              <a:t>Yüz maskesi</a:t>
            </a:r>
          </a:p>
          <a:p>
            <a:r>
              <a:rPr lang="tr-TR" sz="2400" dirty="0" smtClean="0"/>
              <a:t>FiO2:0.4</a:t>
            </a:r>
            <a:endParaRPr lang="en-US" sz="2400" dirty="0" smtClean="0"/>
          </a:p>
        </p:txBody>
      </p:sp>
      <p:sp>
        <p:nvSpPr>
          <p:cNvPr id="23" name="Right Brace 22"/>
          <p:cNvSpPr/>
          <p:nvPr/>
        </p:nvSpPr>
        <p:spPr>
          <a:xfrm rot="16200000">
            <a:off x="6399273" y="-165075"/>
            <a:ext cx="592729" cy="3356915"/>
          </a:xfrm>
          <a:prstGeom prst="rightBrace">
            <a:avLst>
              <a:gd name="adj1" fmla="val 8333"/>
              <a:gd name="adj2" fmla="val 4441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942774" y="746820"/>
            <a:ext cx="10134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60 dak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051622" y="3369509"/>
            <a:ext cx="9789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B</a:t>
            </a:r>
          </a:p>
          <a:p>
            <a:r>
              <a:rPr lang="tr-TR" sz="2400" dirty="0" smtClean="0"/>
              <a:t>AKG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9328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12" y="1709737"/>
            <a:ext cx="7267575" cy="343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18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Değişkenler, Veri kaynakları/Ölçümler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4390"/>
          </a:xfrm>
        </p:spPr>
        <p:txBody>
          <a:bodyPr>
            <a:noAutofit/>
          </a:bodyPr>
          <a:lstStyle/>
          <a:p>
            <a:r>
              <a:rPr lang="tr-TR" sz="2800" dirty="0" smtClean="0"/>
              <a:t>Değişkenler:</a:t>
            </a:r>
          </a:p>
          <a:p>
            <a:pPr lvl="1"/>
            <a:r>
              <a:rPr lang="en-US" sz="2400" dirty="0" err="1" smtClean="0"/>
              <a:t>Bütün</a:t>
            </a:r>
            <a:r>
              <a:rPr lang="en-US" sz="2400" dirty="0" smtClean="0"/>
              <a:t> </a:t>
            </a:r>
            <a:r>
              <a:rPr lang="en-US" sz="2400" dirty="0" err="1" smtClean="0"/>
              <a:t>sonuçlar</a:t>
            </a:r>
            <a:r>
              <a:rPr lang="en-US" sz="2400" dirty="0" smtClean="0"/>
              <a:t> (</a:t>
            </a:r>
            <a:r>
              <a:rPr lang="en-US" sz="2400" dirty="0" err="1" smtClean="0"/>
              <a:t>değişkenler</a:t>
            </a:r>
            <a:r>
              <a:rPr lang="en-US" sz="2400" dirty="0" smtClean="0"/>
              <a:t>), </a:t>
            </a:r>
            <a:r>
              <a:rPr lang="en-US" sz="2400" dirty="0" err="1" smtClean="0"/>
              <a:t>maruziyet</a:t>
            </a:r>
            <a:r>
              <a:rPr lang="en-US" sz="2400" dirty="0" smtClean="0"/>
              <a:t> </a:t>
            </a:r>
            <a:r>
              <a:rPr lang="en-US" sz="2400" dirty="0" err="1" smtClean="0"/>
              <a:t>durumları</a:t>
            </a:r>
            <a:r>
              <a:rPr lang="en-US" sz="2400" dirty="0" smtClean="0"/>
              <a:t>, </a:t>
            </a:r>
            <a:r>
              <a:rPr lang="en-US" sz="2400" dirty="0" err="1" smtClean="0"/>
              <a:t>belirleyiciler</a:t>
            </a:r>
            <a:r>
              <a:rPr lang="en-US" sz="2400" dirty="0" smtClean="0"/>
              <a:t> (</a:t>
            </a:r>
            <a:r>
              <a:rPr lang="en-US" sz="2400" dirty="0" err="1" smtClean="0"/>
              <a:t>prediktörler</a:t>
            </a:r>
            <a:r>
              <a:rPr lang="en-US" sz="2400" dirty="0" smtClean="0"/>
              <a:t>), </a:t>
            </a:r>
            <a:r>
              <a:rPr lang="en-US" sz="2400" dirty="0" err="1" smtClean="0"/>
              <a:t>olası</a:t>
            </a:r>
            <a:r>
              <a:rPr lang="en-US" sz="2400" dirty="0" smtClean="0"/>
              <a:t> </a:t>
            </a:r>
            <a:r>
              <a:rPr lang="en-US" sz="2400" dirty="0" err="1" smtClean="0"/>
              <a:t>karıştırıcı</a:t>
            </a:r>
            <a:r>
              <a:rPr lang="en-US" sz="2400" dirty="0" smtClean="0"/>
              <a:t> </a:t>
            </a:r>
            <a:r>
              <a:rPr lang="en-US" sz="2400" dirty="0" err="1" smtClean="0"/>
              <a:t>değişkenler</a:t>
            </a:r>
            <a:r>
              <a:rPr lang="en-US" sz="2400" dirty="0" smtClean="0"/>
              <a:t> (</a:t>
            </a:r>
            <a:r>
              <a:rPr lang="en-US" sz="2400" dirty="0" err="1" smtClean="0"/>
              <a:t>faktörler</a:t>
            </a:r>
            <a:r>
              <a:rPr lang="en-US" sz="2400" dirty="0" smtClean="0"/>
              <a:t>), </a:t>
            </a:r>
            <a:r>
              <a:rPr lang="en-US" sz="2400" dirty="0" err="1" smtClean="0"/>
              <a:t>etki</a:t>
            </a:r>
            <a:r>
              <a:rPr lang="en-US" sz="2400" dirty="0" smtClean="0"/>
              <a:t> </a:t>
            </a:r>
            <a:r>
              <a:rPr lang="tr-TR" sz="2400" dirty="0"/>
              <a:t>d</a:t>
            </a:r>
            <a:r>
              <a:rPr lang="en-US" sz="2400" dirty="0" err="1" smtClean="0"/>
              <a:t>eğiştiriciler</a:t>
            </a:r>
            <a:r>
              <a:rPr lang="en-US" sz="2400" dirty="0" smtClean="0"/>
              <a:t> </a:t>
            </a:r>
            <a:r>
              <a:rPr lang="en-US" sz="2400" dirty="0" err="1" smtClean="0"/>
              <a:t>açıkça</a:t>
            </a:r>
            <a:r>
              <a:rPr lang="en-US" sz="2400" dirty="0" smtClean="0"/>
              <a:t> </a:t>
            </a:r>
            <a:r>
              <a:rPr lang="en-US" sz="2400" dirty="0" err="1" smtClean="0"/>
              <a:t>tanımlanır</a:t>
            </a:r>
            <a:r>
              <a:rPr lang="en-US" sz="2400" dirty="0" smtClean="0"/>
              <a:t>. </a:t>
            </a:r>
            <a:r>
              <a:rPr lang="en-US" sz="2400" dirty="0" err="1" smtClean="0"/>
              <a:t>Eğer</a:t>
            </a:r>
            <a:r>
              <a:rPr lang="en-US" sz="2400" dirty="0" smtClean="0"/>
              <a:t> </a:t>
            </a:r>
            <a:r>
              <a:rPr lang="en-US" sz="2400" dirty="0" err="1" smtClean="0"/>
              <a:t>uygunsa</a:t>
            </a:r>
            <a:r>
              <a:rPr lang="en-US" sz="2400" dirty="0" smtClean="0"/>
              <a:t>, </a:t>
            </a:r>
            <a:r>
              <a:rPr lang="en-US" sz="2400" dirty="0" err="1" smtClean="0"/>
              <a:t>tanı</a:t>
            </a:r>
            <a:r>
              <a:rPr lang="en-US" sz="2400" dirty="0" smtClean="0"/>
              <a:t> </a:t>
            </a:r>
            <a:r>
              <a:rPr lang="en-US" sz="2400" dirty="0" err="1" smtClean="0"/>
              <a:t>kriterleri</a:t>
            </a:r>
            <a:r>
              <a:rPr lang="en-US" sz="2400" dirty="0" smtClean="0"/>
              <a:t> </a:t>
            </a:r>
            <a:r>
              <a:rPr lang="en-US" sz="2400" dirty="0" err="1" smtClean="0"/>
              <a:t>verilir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tr-TR" sz="2800" dirty="0" smtClean="0"/>
              <a:t>Veri kaynakları/ölçümler:</a:t>
            </a:r>
          </a:p>
          <a:p>
            <a:pPr lvl="1"/>
            <a:r>
              <a:rPr lang="tr-TR" sz="2400" dirty="0" smtClean="0"/>
              <a:t>İl</a:t>
            </a:r>
            <a:r>
              <a:rPr lang="en-US" sz="2400" dirty="0" err="1" smtClean="0"/>
              <a:t>gili</a:t>
            </a:r>
            <a:r>
              <a:rPr lang="en-US" sz="2400" dirty="0" smtClean="0"/>
              <a:t> </a:t>
            </a:r>
            <a:r>
              <a:rPr lang="en-US" sz="2400" dirty="0" smtClean="0"/>
              <a:t>her </a:t>
            </a:r>
            <a:r>
              <a:rPr lang="en-US" sz="2400" dirty="0" err="1" smtClean="0"/>
              <a:t>değişken</a:t>
            </a:r>
            <a:r>
              <a:rPr lang="en-US" sz="2400" dirty="0" smtClean="0"/>
              <a:t> </a:t>
            </a:r>
            <a:r>
              <a:rPr lang="en-US" sz="2400" dirty="0" err="1" smtClean="0"/>
              <a:t>için</a:t>
            </a:r>
            <a:r>
              <a:rPr lang="en-US" sz="2400" dirty="0" smtClean="0"/>
              <a:t>, </a:t>
            </a:r>
            <a:r>
              <a:rPr lang="en-US" sz="2400" dirty="0" err="1" smtClean="0"/>
              <a:t>verilerin</a:t>
            </a:r>
            <a:r>
              <a:rPr lang="en-US" sz="2400" dirty="0" smtClean="0"/>
              <a:t> </a:t>
            </a:r>
            <a:r>
              <a:rPr lang="en-US" sz="2400" dirty="0" err="1" smtClean="0"/>
              <a:t>elde</a:t>
            </a:r>
            <a:r>
              <a:rPr lang="en-US" sz="2400" dirty="0" smtClean="0"/>
              <a:t> </a:t>
            </a:r>
            <a:r>
              <a:rPr lang="en-US" sz="2400" dirty="0" err="1" smtClean="0"/>
              <a:t>edildiği</a:t>
            </a:r>
            <a:r>
              <a:rPr lang="en-US" sz="2400" dirty="0" smtClean="0"/>
              <a:t> </a:t>
            </a:r>
            <a:r>
              <a:rPr lang="en-US" sz="2400" dirty="0" err="1" smtClean="0"/>
              <a:t>kaynaklar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veri</a:t>
            </a:r>
            <a:r>
              <a:rPr lang="en-US" sz="2400" dirty="0" smtClean="0"/>
              <a:t> </a:t>
            </a:r>
            <a:r>
              <a:rPr lang="en-US" sz="2400" dirty="0" err="1" smtClean="0"/>
              <a:t>toplama</a:t>
            </a:r>
            <a:r>
              <a:rPr lang="en-US" sz="2400" dirty="0" smtClean="0"/>
              <a:t> (</a:t>
            </a:r>
            <a:r>
              <a:rPr lang="en-US" sz="2400" dirty="0" err="1" smtClean="0"/>
              <a:t>ölçüm</a:t>
            </a:r>
            <a:r>
              <a:rPr lang="en-US" sz="2400" dirty="0" smtClean="0"/>
              <a:t>) </a:t>
            </a:r>
            <a:r>
              <a:rPr lang="en-US" sz="2400" dirty="0" err="1" smtClean="0"/>
              <a:t>yöntemlerinin</a:t>
            </a:r>
            <a:r>
              <a:rPr lang="en-US" sz="2400" dirty="0" smtClean="0"/>
              <a:t> </a:t>
            </a:r>
            <a:r>
              <a:rPr lang="en-US" sz="2400" dirty="0" err="1" smtClean="0"/>
              <a:t>ayrıntıları</a:t>
            </a:r>
            <a:r>
              <a:rPr lang="en-US" sz="2400" dirty="0" smtClean="0"/>
              <a:t> </a:t>
            </a:r>
            <a:r>
              <a:rPr lang="en-US" sz="2400" dirty="0" err="1" smtClean="0"/>
              <a:t>verilir</a:t>
            </a:r>
            <a:r>
              <a:rPr lang="en-US" sz="2400" dirty="0" smtClean="0"/>
              <a:t>. </a:t>
            </a:r>
            <a:r>
              <a:rPr lang="en-US" sz="2400" dirty="0" err="1" smtClean="0"/>
              <a:t>Eğer</a:t>
            </a:r>
            <a:r>
              <a:rPr lang="en-US" sz="2400" dirty="0" smtClean="0"/>
              <a:t> </a:t>
            </a:r>
            <a:r>
              <a:rPr lang="en-US" sz="2400" dirty="0" err="1" smtClean="0"/>
              <a:t>birden</a:t>
            </a:r>
            <a:r>
              <a:rPr lang="en-US" sz="2400" dirty="0" smtClean="0"/>
              <a:t> </a:t>
            </a:r>
            <a:r>
              <a:rPr lang="en-US" sz="2400" dirty="0" err="1" smtClean="0"/>
              <a:t>fazla</a:t>
            </a:r>
            <a:r>
              <a:rPr lang="en-US" sz="2400" dirty="0" smtClean="0"/>
              <a:t> </a:t>
            </a:r>
            <a:r>
              <a:rPr lang="en-US" sz="2400" dirty="0" err="1" smtClean="0"/>
              <a:t>grup</a:t>
            </a:r>
            <a:r>
              <a:rPr lang="en-US" sz="2400" dirty="0" smtClean="0"/>
              <a:t> </a:t>
            </a:r>
            <a:r>
              <a:rPr lang="en-US" sz="2400" dirty="0" err="1" smtClean="0"/>
              <a:t>varsa</a:t>
            </a:r>
            <a:r>
              <a:rPr lang="en-US" sz="2400" dirty="0" smtClean="0"/>
              <a:t>, </a:t>
            </a:r>
            <a:r>
              <a:rPr lang="en-US" sz="2400" dirty="0" err="1" smtClean="0"/>
              <a:t>veri</a:t>
            </a:r>
            <a:r>
              <a:rPr lang="en-US" sz="2400" dirty="0" smtClean="0"/>
              <a:t> </a:t>
            </a:r>
            <a:r>
              <a:rPr lang="en-US" sz="2400" dirty="0" err="1" smtClean="0"/>
              <a:t>toplama</a:t>
            </a:r>
            <a:r>
              <a:rPr lang="en-US" sz="2400" dirty="0" smtClean="0"/>
              <a:t> </a:t>
            </a:r>
            <a:r>
              <a:rPr lang="en-US" sz="2400" dirty="0" err="1" smtClean="0"/>
              <a:t>yöntemlerinin</a:t>
            </a:r>
            <a:r>
              <a:rPr lang="en-US" sz="2400" dirty="0" smtClean="0"/>
              <a:t> </a:t>
            </a:r>
            <a:r>
              <a:rPr lang="en-US" sz="2400" dirty="0" err="1" smtClean="0"/>
              <a:t>karşılaştırılabilirliği</a:t>
            </a:r>
            <a:r>
              <a:rPr lang="en-US" sz="2400" dirty="0" smtClean="0"/>
              <a:t> </a:t>
            </a:r>
            <a:r>
              <a:rPr lang="en-US" sz="2400" dirty="0" err="1" smtClean="0"/>
              <a:t>tanımlanır</a:t>
            </a:r>
            <a:r>
              <a:rPr lang="en-US" sz="2400" dirty="0" smtClean="0"/>
              <a:t> (</a:t>
            </a:r>
            <a:r>
              <a:rPr lang="en-US" sz="2400" dirty="0" err="1" smtClean="0"/>
              <a:t>ölçüm</a:t>
            </a:r>
            <a:r>
              <a:rPr lang="en-US" sz="2400" dirty="0" smtClean="0"/>
              <a:t> </a:t>
            </a:r>
            <a:r>
              <a:rPr lang="en-US" sz="2400" dirty="0" err="1" smtClean="0"/>
              <a:t>metodunun</a:t>
            </a:r>
            <a:r>
              <a:rPr lang="en-US" sz="2400" dirty="0" smtClean="0"/>
              <a:t> </a:t>
            </a:r>
            <a:r>
              <a:rPr lang="en-US" sz="2400" dirty="0" err="1" smtClean="0"/>
              <a:t>grupları</a:t>
            </a:r>
            <a:r>
              <a:rPr lang="en-US" sz="2400" dirty="0" smtClean="0"/>
              <a:t> </a:t>
            </a:r>
            <a:r>
              <a:rPr lang="en-US" sz="2400" dirty="0" err="1" smtClean="0"/>
              <a:t>ayırt</a:t>
            </a:r>
            <a:r>
              <a:rPr lang="en-US" sz="2400" dirty="0" smtClean="0"/>
              <a:t> </a:t>
            </a:r>
            <a:r>
              <a:rPr lang="en-US" sz="2400" dirty="0" err="1" smtClean="0"/>
              <a:t>etmede</a:t>
            </a:r>
            <a:r>
              <a:rPr lang="en-US" sz="2400" dirty="0" smtClean="0"/>
              <a:t> </a:t>
            </a:r>
            <a:r>
              <a:rPr lang="en-US" sz="2400" dirty="0" err="1" smtClean="0"/>
              <a:t>geçerli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güvenilir</a:t>
            </a:r>
            <a:r>
              <a:rPr lang="en-US" sz="2400" dirty="0" smtClean="0"/>
              <a:t> </a:t>
            </a:r>
            <a:r>
              <a:rPr lang="en-US" sz="2400" dirty="0" err="1" smtClean="0"/>
              <a:t>olma</a:t>
            </a:r>
            <a:r>
              <a:rPr lang="en-US" sz="2400" dirty="0" smtClean="0"/>
              <a:t> </a:t>
            </a:r>
            <a:r>
              <a:rPr lang="en-US" sz="2400" dirty="0" err="1" smtClean="0"/>
              <a:t>durumu</a:t>
            </a:r>
            <a:r>
              <a:rPr lang="en-US" sz="2400" dirty="0" smtClean="0"/>
              <a:t> </a:t>
            </a:r>
            <a:r>
              <a:rPr lang="en-US" sz="2400" dirty="0" err="1" smtClean="0"/>
              <a:t>belirtilir</a:t>
            </a:r>
            <a:r>
              <a:rPr lang="en-US" sz="24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72876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Değişkenler ve ölçümleri- 1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99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Belirleyiciler (prediktör)</a:t>
            </a:r>
          </a:p>
          <a:p>
            <a:pPr marL="0" indent="0">
              <a:buNone/>
            </a:pPr>
            <a:r>
              <a:rPr lang="tr-TR" dirty="0" smtClean="0"/>
              <a:t>1. Öksürme miktarı</a:t>
            </a:r>
          </a:p>
          <a:p>
            <a:pPr marL="0" indent="0">
              <a:buNone/>
            </a:pPr>
            <a:r>
              <a:rPr lang="tr-TR" dirty="0" smtClean="0"/>
              <a:t>2. Ekstübasyon öncesi FiO2</a:t>
            </a:r>
          </a:p>
          <a:p>
            <a:pPr marL="0" indent="0">
              <a:buNone/>
            </a:pPr>
            <a:r>
              <a:rPr lang="tr-TR" dirty="0" smtClean="0"/>
              <a:t>3. Trakeal aspirasyon</a:t>
            </a:r>
          </a:p>
          <a:p>
            <a:pPr marL="0" indent="0">
              <a:buNone/>
            </a:pPr>
            <a:r>
              <a:rPr lang="tr-TR" dirty="0" smtClean="0"/>
              <a:t>4. </a:t>
            </a:r>
            <a:r>
              <a:rPr lang="tr-TR" dirty="0" smtClean="0"/>
              <a:t>Rezervuar </a:t>
            </a:r>
            <a:r>
              <a:rPr lang="tr-TR" dirty="0" smtClean="0"/>
              <a:t>balonun ekstübasyon esnasında sıkılması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8321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Bu makale bir </a:t>
            </a:r>
            <a:r>
              <a:rPr lang="tr-TR" dirty="0" err="1" smtClean="0"/>
              <a:t>Randomize</a:t>
            </a:r>
            <a:r>
              <a:rPr lang="tr-TR" dirty="0" smtClean="0"/>
              <a:t> Kontrollü Çalışma </a:t>
            </a:r>
            <a:r>
              <a:rPr lang="tr-TR" dirty="0" smtClean="0"/>
              <a:t>değil!!!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32" y="4657960"/>
            <a:ext cx="8229600" cy="1890658"/>
          </a:xfrm>
        </p:spPr>
        <p:txBody>
          <a:bodyPr/>
          <a:lstStyle/>
          <a:p>
            <a:r>
              <a:rPr lang="tr-TR" dirty="0" smtClean="0"/>
              <a:t>RKÇ- CONSORT Kılavuzu</a:t>
            </a:r>
          </a:p>
          <a:p>
            <a:r>
              <a:rPr lang="tr-TR" dirty="0" smtClean="0"/>
              <a:t>Gözlemsel çalışma – STROBE kılavuzu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32" y="1453484"/>
            <a:ext cx="8026366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355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3525" y="739152"/>
            <a:ext cx="74889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 smtClean="0"/>
              <a:t>Bunların sonucunda değerlendirilen </a:t>
            </a:r>
            <a:r>
              <a:rPr lang="tr-TR" sz="3600" b="1" dirty="0" smtClean="0"/>
              <a:t>çıkt</a:t>
            </a:r>
            <a:r>
              <a:rPr lang="tr-TR" sz="3600" dirty="0" smtClean="0"/>
              <a:t>ı: </a:t>
            </a:r>
            <a:r>
              <a:rPr lang="tr-TR" sz="3600" b="1" dirty="0" smtClean="0"/>
              <a:t>A-a PO2</a:t>
            </a:r>
            <a:endParaRPr lang="tr-TR" sz="3600" b="1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80" y="2737708"/>
            <a:ext cx="7462489" cy="1881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263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Değişken ve ölçümleri-2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Cough score</a:t>
            </a:r>
            <a:r>
              <a:rPr lang="tr-TR" dirty="0"/>
              <a:t>:</a:t>
            </a:r>
            <a:r>
              <a:rPr lang="tr-TR" dirty="0" smtClean="0"/>
              <a:t> </a:t>
            </a:r>
          </a:p>
          <a:p>
            <a:pPr lvl="1"/>
            <a:r>
              <a:rPr lang="tr-TR" dirty="0" smtClean="0"/>
              <a:t>Grade 0:Öksürük yok</a:t>
            </a:r>
          </a:p>
          <a:p>
            <a:pPr lvl="1"/>
            <a:r>
              <a:rPr lang="tr-TR" dirty="0" smtClean="0"/>
              <a:t>Grade 1:Hafif şiddette, tek öksürük</a:t>
            </a:r>
          </a:p>
          <a:p>
            <a:pPr lvl="1"/>
            <a:r>
              <a:rPr lang="tr-TR" dirty="0" smtClean="0"/>
              <a:t>Grade 2:Orta şiddette, 5 saniyeden kısa süren öksürük</a:t>
            </a:r>
          </a:p>
          <a:p>
            <a:pPr lvl="1"/>
            <a:r>
              <a:rPr lang="tr-TR" dirty="0" smtClean="0"/>
              <a:t>Grade 3:Şiddetli, 5 saniyeden uzun süren persistan öksürük</a:t>
            </a:r>
          </a:p>
          <a:p>
            <a:r>
              <a:rPr lang="tr-TR" dirty="0" err="1" smtClean="0"/>
              <a:t>Cough</a:t>
            </a:r>
            <a:r>
              <a:rPr lang="tr-TR" dirty="0" smtClean="0"/>
              <a:t> </a:t>
            </a:r>
            <a:r>
              <a:rPr lang="tr-TR" dirty="0" err="1" smtClean="0"/>
              <a:t>count</a:t>
            </a:r>
            <a:r>
              <a:rPr lang="tr-TR" dirty="0" smtClean="0"/>
              <a:t>: </a:t>
            </a:r>
            <a:r>
              <a:rPr lang="tr-TR" dirty="0" err="1" smtClean="0"/>
              <a:t>Ekstübasyon</a:t>
            </a:r>
            <a:r>
              <a:rPr lang="tr-TR" dirty="0" smtClean="0"/>
              <a:t> öncesi ve sırasında ortaya çıkan toplam öksürük sayısı</a:t>
            </a:r>
          </a:p>
          <a:p>
            <a:r>
              <a:rPr lang="tr-TR" dirty="0" err="1" smtClean="0"/>
              <a:t>Cough</a:t>
            </a:r>
            <a:r>
              <a:rPr lang="tr-TR" dirty="0" smtClean="0"/>
              <a:t> time: İlk öksürük ile </a:t>
            </a:r>
            <a:r>
              <a:rPr lang="tr-TR" dirty="0" err="1" smtClean="0"/>
              <a:t>ekstübasyon</a:t>
            </a:r>
            <a:r>
              <a:rPr lang="tr-TR" dirty="0" smtClean="0"/>
              <a:t> arasında geçen zaman (saniye)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360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Yan tutma:</a:t>
            </a:r>
          </a:p>
          <a:p>
            <a:pPr lvl="1"/>
            <a:r>
              <a:rPr lang="en-US" dirty="0" err="1" smtClean="0"/>
              <a:t>Olası</a:t>
            </a:r>
            <a:r>
              <a:rPr lang="en-US" dirty="0" smtClean="0"/>
              <a:t> </a:t>
            </a:r>
            <a:r>
              <a:rPr lang="en-US" dirty="0" err="1" smtClean="0"/>
              <a:t>yan</a:t>
            </a:r>
            <a:r>
              <a:rPr lang="en-US" dirty="0" smtClean="0"/>
              <a:t> </a:t>
            </a:r>
            <a:r>
              <a:rPr lang="en-US" dirty="0" err="1" smtClean="0"/>
              <a:t>tutma</a:t>
            </a:r>
            <a:r>
              <a:rPr lang="en-US" dirty="0" smtClean="0"/>
              <a:t> (bias) </a:t>
            </a:r>
            <a:r>
              <a:rPr lang="en-US" dirty="0" err="1" smtClean="0"/>
              <a:t>kaynaklarını</a:t>
            </a:r>
            <a:r>
              <a:rPr lang="en-US" dirty="0" smtClean="0"/>
              <a:t> </a:t>
            </a:r>
            <a:r>
              <a:rPr lang="en-US" dirty="0" err="1" smtClean="0"/>
              <a:t>göstermek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çabalar</a:t>
            </a:r>
            <a:r>
              <a:rPr lang="en-US" dirty="0" smtClean="0"/>
              <a:t> </a:t>
            </a:r>
            <a:r>
              <a:rPr lang="en-US" dirty="0" err="1" smtClean="0"/>
              <a:t>tanımlanır</a:t>
            </a:r>
            <a:r>
              <a:rPr lang="en-US" dirty="0" smtClean="0"/>
              <a:t>.</a:t>
            </a:r>
          </a:p>
          <a:p>
            <a:r>
              <a:rPr lang="tr-TR" dirty="0" smtClean="0"/>
              <a:t>Örneklem büyüklüğü:</a:t>
            </a:r>
          </a:p>
          <a:p>
            <a:pPr lvl="1"/>
            <a:r>
              <a:rPr lang="en-US" dirty="0" err="1" smtClean="0"/>
              <a:t>Örneklem</a:t>
            </a:r>
            <a:r>
              <a:rPr lang="en-US" dirty="0" smtClean="0"/>
              <a:t> </a:t>
            </a:r>
            <a:r>
              <a:rPr lang="en-US" dirty="0" err="1" smtClean="0"/>
              <a:t>büyüklüğüne</a:t>
            </a:r>
            <a:r>
              <a:rPr lang="en-US" dirty="0" smtClean="0"/>
              <a:t> 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ulaşıldığı</a:t>
            </a:r>
            <a:r>
              <a:rPr lang="en-US" dirty="0" smtClean="0"/>
              <a:t> (</a:t>
            </a:r>
            <a:r>
              <a:rPr lang="en-US" dirty="0" err="1" smtClean="0"/>
              <a:t>örneklem</a:t>
            </a:r>
            <a:r>
              <a:rPr lang="en-US" dirty="0" smtClean="0"/>
              <a:t> </a:t>
            </a:r>
            <a:r>
              <a:rPr lang="en-US" dirty="0" err="1" smtClean="0"/>
              <a:t>büyüklüğünün</a:t>
            </a:r>
            <a:r>
              <a:rPr lang="en-US" dirty="0" smtClean="0"/>
              <a:t> </a:t>
            </a:r>
            <a:r>
              <a:rPr lang="en-US" dirty="0" err="1" smtClean="0"/>
              <a:t>belirlenmesinde</a:t>
            </a:r>
            <a:r>
              <a:rPr lang="en-US" dirty="0" smtClean="0"/>
              <a:t> </a:t>
            </a:r>
            <a:r>
              <a:rPr lang="en-US" dirty="0" err="1" smtClean="0"/>
              <a:t>kullanılan</a:t>
            </a:r>
            <a:r>
              <a:rPr lang="en-US" dirty="0" smtClean="0"/>
              <a:t> </a:t>
            </a:r>
            <a:r>
              <a:rPr lang="en-US" dirty="0" err="1" smtClean="0"/>
              <a:t>istatistiksel</a:t>
            </a:r>
            <a:r>
              <a:rPr lang="en-US" dirty="0" smtClean="0"/>
              <a:t> </a:t>
            </a:r>
            <a:r>
              <a:rPr lang="en-US" dirty="0" err="1" smtClean="0"/>
              <a:t>metot</a:t>
            </a:r>
            <a:r>
              <a:rPr lang="en-US" dirty="0" smtClean="0"/>
              <a:t>) </a:t>
            </a:r>
            <a:r>
              <a:rPr lang="en-US" dirty="0" err="1" smtClean="0"/>
              <a:t>açıklanır</a:t>
            </a:r>
            <a:r>
              <a:rPr lang="en-US" dirty="0" smtClean="0"/>
              <a:t>.</a:t>
            </a:r>
            <a:endParaRPr lang="tr-TR" dirty="0"/>
          </a:p>
          <a:p>
            <a:r>
              <a:rPr lang="en-US" dirty="0" smtClean="0"/>
              <a:t>Using an anticipated effect size of 0.15 (medium</a:t>
            </a:r>
            <a:r>
              <a:rPr lang="en-US" dirty="0" smtClean="0"/>
              <a:t>),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 smtClean="0"/>
              <a:t>alpha level (p value) of 0.05 and a desired </a:t>
            </a:r>
            <a:r>
              <a:rPr lang="en-US" dirty="0" smtClean="0"/>
              <a:t>statistical </a:t>
            </a:r>
            <a:r>
              <a:rPr lang="en-US" dirty="0" smtClean="0"/>
              <a:t>power level of 0.8, regression analysis using four predictors gave a required sample size of 84 patients.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56612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Sayısal</a:t>
            </a:r>
            <a:r>
              <a:rPr lang="en-US" dirty="0" smtClean="0"/>
              <a:t> </a:t>
            </a:r>
            <a:r>
              <a:rPr lang="en-US" dirty="0" err="1" smtClean="0"/>
              <a:t>değişkenlerin</a:t>
            </a:r>
            <a:r>
              <a:rPr lang="en-US" dirty="0" smtClean="0"/>
              <a:t> 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analiz</a:t>
            </a:r>
            <a:r>
              <a:rPr lang="en-US" dirty="0" smtClean="0"/>
              <a:t> </a:t>
            </a:r>
            <a:r>
              <a:rPr lang="en-US" dirty="0" err="1" smtClean="0"/>
              <a:t>edildiği</a:t>
            </a:r>
            <a:r>
              <a:rPr lang="en-US" dirty="0" smtClean="0"/>
              <a:t> </a:t>
            </a:r>
            <a:r>
              <a:rPr lang="en-US" dirty="0" err="1" smtClean="0"/>
              <a:t>açıklanır</a:t>
            </a:r>
            <a:r>
              <a:rPr lang="en-US" dirty="0" smtClean="0"/>
              <a:t>. </a:t>
            </a:r>
            <a:r>
              <a:rPr lang="en-US" dirty="0" err="1" smtClean="0"/>
              <a:t>Eğer</a:t>
            </a:r>
            <a:r>
              <a:rPr lang="en-US" dirty="0" smtClean="0"/>
              <a:t> </a:t>
            </a:r>
            <a:r>
              <a:rPr lang="en-US" dirty="0" err="1" smtClean="0"/>
              <a:t>uygunsa</a:t>
            </a:r>
            <a:r>
              <a:rPr lang="en-US" dirty="0" smtClean="0"/>
              <a:t>,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gruplamanın</a:t>
            </a:r>
            <a:r>
              <a:rPr lang="en-US" dirty="0" smtClean="0"/>
              <a:t> </a:t>
            </a:r>
            <a:r>
              <a:rPr lang="en-US" dirty="0" err="1" smtClean="0"/>
              <a:t>yapıldığı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nedenleri</a:t>
            </a:r>
            <a:r>
              <a:rPr lang="en-US" dirty="0" smtClean="0"/>
              <a:t> </a:t>
            </a:r>
            <a:r>
              <a:rPr lang="en-US" dirty="0" err="1" smtClean="0"/>
              <a:t>belirtilir</a:t>
            </a:r>
            <a:r>
              <a:rPr lang="tr-TR" dirty="0" smtClean="0"/>
              <a:t>.</a:t>
            </a:r>
          </a:p>
          <a:p>
            <a:r>
              <a:rPr lang="en-US" dirty="0" err="1" smtClean="0"/>
              <a:t>Karıştırıcı</a:t>
            </a:r>
            <a:r>
              <a:rPr lang="en-US" dirty="0" smtClean="0"/>
              <a:t> </a:t>
            </a:r>
            <a:r>
              <a:rPr lang="en-US" dirty="0" err="1" smtClean="0"/>
              <a:t>faktörleri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etmek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kullanılanlar</a:t>
            </a:r>
            <a:r>
              <a:rPr lang="en-US" dirty="0" smtClean="0"/>
              <a:t> da </a:t>
            </a:r>
            <a:r>
              <a:rPr lang="en-US" dirty="0" err="1" smtClean="0"/>
              <a:t>dâhil</a:t>
            </a:r>
            <a:r>
              <a:rPr lang="en-US" dirty="0" smtClean="0"/>
              <a:t>, </a:t>
            </a:r>
            <a:r>
              <a:rPr lang="en-US" dirty="0" err="1" smtClean="0"/>
              <a:t>tüm</a:t>
            </a:r>
            <a:r>
              <a:rPr lang="tr-TR" dirty="0" smtClean="0"/>
              <a:t> </a:t>
            </a:r>
            <a:r>
              <a:rPr lang="en-US" dirty="0" err="1" smtClean="0"/>
              <a:t>istatistiksel</a:t>
            </a:r>
            <a:r>
              <a:rPr lang="en-US" dirty="0" smtClean="0"/>
              <a:t> </a:t>
            </a:r>
            <a:r>
              <a:rPr lang="en-US" dirty="0" err="1" smtClean="0"/>
              <a:t>yöntemler</a:t>
            </a:r>
            <a:r>
              <a:rPr lang="en-US" dirty="0" smtClean="0"/>
              <a:t> </a:t>
            </a:r>
            <a:r>
              <a:rPr lang="en-US" dirty="0" err="1" smtClean="0"/>
              <a:t>tanımlanır</a:t>
            </a:r>
            <a:r>
              <a:rPr lang="en-US" dirty="0" smtClean="0"/>
              <a:t>. Alt </a:t>
            </a:r>
            <a:r>
              <a:rPr lang="en-US" dirty="0" err="1" smtClean="0"/>
              <a:t>gruplar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etkileşimleri</a:t>
            </a:r>
            <a:r>
              <a:rPr lang="en-US" dirty="0" smtClean="0"/>
              <a:t> </a:t>
            </a:r>
            <a:r>
              <a:rPr lang="en-US" dirty="0" err="1" smtClean="0"/>
              <a:t>incelemek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kullanılan</a:t>
            </a:r>
            <a:r>
              <a:rPr lang="en-US" dirty="0" smtClean="0"/>
              <a:t> </a:t>
            </a:r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yöntemler</a:t>
            </a:r>
            <a:r>
              <a:rPr lang="en-US" dirty="0" smtClean="0"/>
              <a:t> </a:t>
            </a:r>
            <a:r>
              <a:rPr lang="en-US" dirty="0" err="1" smtClean="0"/>
              <a:t>açıklanır</a:t>
            </a:r>
            <a:r>
              <a:rPr lang="en-US" dirty="0" smtClean="0"/>
              <a:t>. </a:t>
            </a:r>
            <a:r>
              <a:rPr lang="en-US" dirty="0" err="1" smtClean="0"/>
              <a:t>Kayıp</a:t>
            </a:r>
            <a:r>
              <a:rPr lang="en-US" dirty="0" smtClean="0"/>
              <a:t> (</a:t>
            </a:r>
            <a:r>
              <a:rPr lang="en-US" dirty="0" err="1" smtClean="0"/>
              <a:t>eksik</a:t>
            </a:r>
            <a:r>
              <a:rPr lang="en-US" dirty="0" smtClean="0"/>
              <a:t>) </a:t>
            </a:r>
            <a:r>
              <a:rPr lang="en-US" dirty="0" err="1" smtClean="0"/>
              <a:t>verilerin</a:t>
            </a:r>
            <a:r>
              <a:rPr lang="en-US" dirty="0" smtClean="0"/>
              <a:t> 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alındığı</a:t>
            </a:r>
            <a:r>
              <a:rPr lang="tr-TR" dirty="0" smtClean="0"/>
              <a:t>, varsa duyarlılık analizleri</a:t>
            </a:r>
            <a:r>
              <a:rPr lang="en-US" dirty="0" smtClean="0"/>
              <a:t> </a:t>
            </a:r>
            <a:r>
              <a:rPr lang="en-US" dirty="0" err="1" smtClean="0"/>
              <a:t>açıklanır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02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İstatistik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Data were </a:t>
            </a:r>
            <a:r>
              <a:rPr lang="en-US" dirty="0" err="1" smtClean="0"/>
              <a:t>analysed</a:t>
            </a:r>
            <a:r>
              <a:rPr lang="en-US" dirty="0" smtClean="0"/>
              <a:t> with Microsoft Excel and IBM</a:t>
            </a:r>
            <a:r>
              <a:rPr lang="tr-TR" dirty="0" smtClean="0"/>
              <a:t> </a:t>
            </a:r>
            <a:r>
              <a:rPr lang="en-US" dirty="0" smtClean="0"/>
              <a:t>SPSS Statistics v.21. Values for (A-a)DO2 at times A and B were compared by </a:t>
            </a:r>
            <a:r>
              <a:rPr lang="en-US" dirty="0" smtClean="0">
                <a:solidFill>
                  <a:srgbClr val="FF0000"/>
                </a:solidFill>
              </a:rPr>
              <a:t>paired t-test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Linear regression </a:t>
            </a:r>
            <a:r>
              <a:rPr lang="en-US" dirty="0" smtClean="0"/>
              <a:t>analysis was performed with change in (A-a)DO2 between time A and time B as the dependent variable, and the cough score, FIO2 pre-extubation, tracheal </a:t>
            </a:r>
            <a:r>
              <a:rPr lang="en-US" dirty="0" err="1" smtClean="0"/>
              <a:t>suc</a:t>
            </a:r>
            <a:r>
              <a:rPr lang="en-US" dirty="0" smtClean="0"/>
              <a:t>- </a:t>
            </a:r>
            <a:r>
              <a:rPr lang="en-US" dirty="0" err="1" smtClean="0"/>
              <a:t>tioning</a:t>
            </a:r>
            <a:r>
              <a:rPr lang="en-US" dirty="0" smtClean="0"/>
              <a:t> and bag squeeze entered as predictors. The same analysis was performed separately for the other two measures of the severity of pre-extubation cough- </a:t>
            </a:r>
            <a:r>
              <a:rPr lang="en-US" dirty="0" err="1" smtClean="0"/>
              <a:t>ing</a:t>
            </a:r>
            <a:r>
              <a:rPr lang="en-US" dirty="0" smtClean="0"/>
              <a:t> (cough score and cough duration). Values of </a:t>
            </a:r>
            <a:r>
              <a:rPr lang="en-US" dirty="0" smtClean="0"/>
              <a:t>p&lt;0.05 </a:t>
            </a:r>
            <a:r>
              <a:rPr lang="en-US" dirty="0" smtClean="0"/>
              <a:t>were accepted as statistically significant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43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Bulgular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Katılımcılar:</a:t>
            </a:r>
            <a:r>
              <a:rPr lang="en-US" dirty="0" smtClean="0"/>
              <a:t> </a:t>
            </a:r>
            <a:r>
              <a:rPr lang="tr-TR" dirty="0" err="1"/>
              <a:t>O</a:t>
            </a:r>
            <a:r>
              <a:rPr lang="en-US" dirty="0" err="1" smtClean="0"/>
              <a:t>lası</a:t>
            </a:r>
            <a:r>
              <a:rPr lang="en-US" dirty="0" smtClean="0"/>
              <a:t> </a:t>
            </a:r>
            <a:r>
              <a:rPr lang="en-US" dirty="0" err="1" smtClean="0"/>
              <a:t>ulaşılabilecek</a:t>
            </a:r>
            <a:r>
              <a:rPr lang="en-US" dirty="0" smtClean="0"/>
              <a:t> </a:t>
            </a:r>
            <a:r>
              <a:rPr lang="en-US" dirty="0" err="1" smtClean="0"/>
              <a:t>örneklem</a:t>
            </a:r>
            <a:r>
              <a:rPr lang="en-US" dirty="0" smtClean="0"/>
              <a:t> </a:t>
            </a:r>
            <a:r>
              <a:rPr lang="en-US" dirty="0" err="1" smtClean="0"/>
              <a:t>hacmi</a:t>
            </a:r>
            <a:r>
              <a:rPr lang="en-US" dirty="0" smtClean="0"/>
              <a:t>, </a:t>
            </a:r>
            <a:r>
              <a:rPr lang="en-US" dirty="0" err="1" smtClean="0"/>
              <a:t>örneklem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bulunanlar</a:t>
            </a:r>
            <a:r>
              <a:rPr lang="en-US" dirty="0" smtClean="0"/>
              <a:t> (</a:t>
            </a:r>
            <a:r>
              <a:rPr lang="en-US" dirty="0" err="1" smtClean="0"/>
              <a:t>dâhil</a:t>
            </a:r>
            <a:r>
              <a:rPr lang="en-US" dirty="0" smtClean="0"/>
              <a:t> </a:t>
            </a:r>
            <a:r>
              <a:rPr lang="en-US" dirty="0" err="1" smtClean="0"/>
              <a:t>edilme</a:t>
            </a:r>
            <a:r>
              <a:rPr lang="en-US" dirty="0" smtClean="0"/>
              <a:t> </a:t>
            </a:r>
            <a:r>
              <a:rPr lang="en-US" dirty="0" err="1" smtClean="0"/>
              <a:t>kriterleri</a:t>
            </a:r>
            <a:r>
              <a:rPr lang="en-US" dirty="0" smtClean="0"/>
              <a:t>), </a:t>
            </a:r>
            <a:r>
              <a:rPr lang="en-US" dirty="0" err="1" smtClean="0"/>
              <a:t>örnekleme</a:t>
            </a:r>
            <a:r>
              <a:rPr lang="en-US" dirty="0" smtClean="0"/>
              <a:t> </a:t>
            </a:r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bulunup</a:t>
            </a:r>
            <a:r>
              <a:rPr lang="en-US" dirty="0" smtClean="0"/>
              <a:t> </a:t>
            </a:r>
            <a:r>
              <a:rPr lang="en-US" dirty="0" err="1" smtClean="0"/>
              <a:t>seçimi</a:t>
            </a:r>
            <a:r>
              <a:rPr lang="en-US" dirty="0" smtClean="0"/>
              <a:t> </a:t>
            </a:r>
            <a:r>
              <a:rPr lang="en-US" dirty="0" err="1" smtClean="0"/>
              <a:t>onaylananlar</a:t>
            </a:r>
            <a:r>
              <a:rPr lang="en-US" dirty="0" smtClean="0"/>
              <a:t>, </a:t>
            </a:r>
            <a:r>
              <a:rPr lang="en-US" dirty="0" err="1" smtClean="0"/>
              <a:t>çalışmaya</a:t>
            </a:r>
            <a:r>
              <a:rPr lang="en-US" dirty="0" smtClean="0"/>
              <a:t> </a:t>
            </a:r>
            <a:r>
              <a:rPr lang="en-US" dirty="0" err="1" smtClean="0"/>
              <a:t>dâhil</a:t>
            </a:r>
            <a:r>
              <a:rPr lang="en-US" dirty="0" smtClean="0"/>
              <a:t> </a:t>
            </a:r>
            <a:r>
              <a:rPr lang="en-US" dirty="0" err="1" smtClean="0"/>
              <a:t>edilenler</a:t>
            </a:r>
            <a:r>
              <a:rPr lang="en-US" dirty="0" smtClean="0"/>
              <a:t>, </a:t>
            </a:r>
            <a:r>
              <a:rPr lang="en-US" dirty="0" err="1" smtClean="0"/>
              <a:t>izlem</a:t>
            </a:r>
            <a:r>
              <a:rPr lang="en-US" dirty="0" smtClean="0"/>
              <a:t> </a:t>
            </a:r>
            <a:r>
              <a:rPr lang="en-US" dirty="0" err="1" smtClean="0"/>
              <a:t>sürecini</a:t>
            </a:r>
            <a:r>
              <a:rPr lang="en-US" dirty="0" smtClean="0"/>
              <a:t> </a:t>
            </a:r>
            <a:r>
              <a:rPr lang="en-US" dirty="0" err="1" smtClean="0"/>
              <a:t>tamamlayanlar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analize</a:t>
            </a:r>
            <a:r>
              <a:rPr lang="en-US" dirty="0" smtClean="0"/>
              <a:t> </a:t>
            </a:r>
            <a:r>
              <a:rPr lang="en-US" dirty="0" err="1" smtClean="0"/>
              <a:t>alınanlar</a:t>
            </a:r>
            <a:r>
              <a:rPr lang="en-US" dirty="0" smtClean="0"/>
              <a:t>. </a:t>
            </a:r>
            <a:r>
              <a:rPr lang="en-US" dirty="0" err="1" smtClean="0"/>
              <a:t>Çalışmanın</a:t>
            </a:r>
            <a:r>
              <a:rPr lang="en-US" dirty="0" smtClean="0"/>
              <a:t> her </a:t>
            </a:r>
            <a:r>
              <a:rPr lang="en-US" dirty="0" err="1" smtClean="0"/>
              <a:t>aşamasında</a:t>
            </a:r>
            <a:r>
              <a:rPr lang="en-US" dirty="0" smtClean="0"/>
              <a:t> </a:t>
            </a:r>
            <a:r>
              <a:rPr lang="en-US" dirty="0" err="1" smtClean="0"/>
              <a:t>katılmayanların</a:t>
            </a:r>
            <a:r>
              <a:rPr lang="en-US" dirty="0" smtClean="0"/>
              <a:t> </a:t>
            </a:r>
            <a:r>
              <a:rPr lang="en-US" dirty="0" err="1" smtClean="0"/>
              <a:t>katılmama</a:t>
            </a:r>
            <a:r>
              <a:rPr lang="en-US" dirty="0" smtClean="0"/>
              <a:t> </a:t>
            </a:r>
            <a:r>
              <a:rPr lang="en-US" dirty="0" err="1" smtClean="0"/>
              <a:t>nedenleri</a:t>
            </a:r>
            <a:r>
              <a:rPr lang="en-US" dirty="0" smtClean="0"/>
              <a:t> </a:t>
            </a:r>
            <a:r>
              <a:rPr lang="en-US" dirty="0" err="1" smtClean="0"/>
              <a:t>açıklanır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akış</a:t>
            </a:r>
            <a:r>
              <a:rPr lang="en-US" dirty="0" smtClean="0"/>
              <a:t> </a:t>
            </a:r>
            <a:r>
              <a:rPr lang="en-US" dirty="0" err="1" smtClean="0"/>
              <a:t>şemasının</a:t>
            </a:r>
            <a:r>
              <a:rPr lang="en-US" dirty="0" smtClean="0"/>
              <a:t> </a:t>
            </a:r>
            <a:r>
              <a:rPr lang="en-US" dirty="0" err="1" smtClean="0"/>
              <a:t>kullanımı</a:t>
            </a:r>
            <a:r>
              <a:rPr lang="en-US" dirty="0" smtClean="0"/>
              <a:t> </a:t>
            </a:r>
            <a:r>
              <a:rPr lang="en-US" dirty="0" err="1" smtClean="0"/>
              <a:t>önerilir</a:t>
            </a:r>
            <a:endParaRPr lang="tr-TR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89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Katılımcıların hacmi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A total of 100 patients consented to take part in the study and 84 completed the protocol. Causes for withdrawal from the study were cancellation of surgery (n = 6), clinical requirement for deviation from proto- col (n = 4), and protocol violations (n = 6).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83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Tanımlayıcı</a:t>
            </a:r>
            <a:r>
              <a:rPr lang="en-US" dirty="0" smtClean="0"/>
              <a:t> </a:t>
            </a:r>
            <a:r>
              <a:rPr lang="en-US" dirty="0" err="1" smtClean="0"/>
              <a:t>veriler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Katılımcıların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r>
              <a:rPr lang="en-US" dirty="0" smtClean="0"/>
              <a:t> (</a:t>
            </a:r>
            <a:r>
              <a:rPr lang="en-US" dirty="0" err="1" smtClean="0"/>
              <a:t>ör</a:t>
            </a:r>
            <a:r>
              <a:rPr lang="en-US" dirty="0" smtClean="0"/>
              <a:t>: </a:t>
            </a:r>
            <a:r>
              <a:rPr lang="en-US" dirty="0" err="1" smtClean="0"/>
              <a:t>demografik</a:t>
            </a:r>
            <a:r>
              <a:rPr lang="en-US" dirty="0" smtClean="0"/>
              <a:t>, </a:t>
            </a:r>
            <a:r>
              <a:rPr lang="en-US" dirty="0" err="1" smtClean="0"/>
              <a:t>klinik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), </a:t>
            </a:r>
            <a:r>
              <a:rPr lang="en-US" dirty="0" err="1" smtClean="0"/>
              <a:t>maruziyetler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olası</a:t>
            </a:r>
            <a:r>
              <a:rPr lang="en-US" dirty="0" smtClean="0"/>
              <a:t> </a:t>
            </a:r>
            <a:r>
              <a:rPr lang="en-US" dirty="0" err="1" smtClean="0"/>
              <a:t>karıştırıcı</a:t>
            </a:r>
            <a:r>
              <a:rPr lang="en-US" dirty="0" smtClean="0"/>
              <a:t> </a:t>
            </a:r>
            <a:r>
              <a:rPr lang="en-US" dirty="0" err="1" smtClean="0"/>
              <a:t>faktörler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verilir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en-US" dirty="0" smtClean="0"/>
              <a:t>Her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değişken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katılımcı</a:t>
            </a:r>
            <a:r>
              <a:rPr lang="en-US" dirty="0" smtClean="0"/>
              <a:t> </a:t>
            </a:r>
            <a:r>
              <a:rPr lang="en-US" dirty="0" err="1" smtClean="0"/>
              <a:t>sayısı</a:t>
            </a:r>
            <a:r>
              <a:rPr lang="en-US" dirty="0" smtClean="0"/>
              <a:t>, </a:t>
            </a:r>
            <a:r>
              <a:rPr lang="en-US" dirty="0" err="1" smtClean="0"/>
              <a:t>kayıp</a:t>
            </a:r>
            <a:r>
              <a:rPr lang="en-US" dirty="0" smtClean="0"/>
              <a:t> (</a:t>
            </a:r>
            <a:r>
              <a:rPr lang="en-US" dirty="0" err="1" smtClean="0"/>
              <a:t>eksik</a:t>
            </a:r>
            <a:r>
              <a:rPr lang="en-US" dirty="0" smtClean="0"/>
              <a:t>) </a:t>
            </a:r>
            <a:r>
              <a:rPr lang="en-US" dirty="0" err="1" smtClean="0"/>
              <a:t>veriler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gösterilir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0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Tanımlayıcı veriler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2790" y="1585560"/>
            <a:ext cx="6454292" cy="503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01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 veriler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Kesitsel</a:t>
            </a:r>
            <a:r>
              <a:rPr lang="en-US" dirty="0" smtClean="0"/>
              <a:t> </a:t>
            </a:r>
            <a:r>
              <a:rPr lang="en-US" dirty="0" err="1" smtClean="0"/>
              <a:t>araştırma</a:t>
            </a:r>
            <a:r>
              <a:rPr lang="en-US" dirty="0" smtClean="0"/>
              <a:t> –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çıkan</a:t>
            </a:r>
            <a:r>
              <a:rPr lang="en-US" dirty="0" smtClean="0"/>
              <a:t> </a:t>
            </a:r>
            <a:r>
              <a:rPr lang="en-US" dirty="0" err="1" smtClean="0"/>
              <a:t>sonuçların</a:t>
            </a:r>
            <a:r>
              <a:rPr lang="en-US" dirty="0" smtClean="0"/>
              <a:t> </a:t>
            </a:r>
            <a:r>
              <a:rPr lang="en-US" dirty="0" err="1" smtClean="0"/>
              <a:t>sayısı</a:t>
            </a:r>
            <a:r>
              <a:rPr lang="en-US" dirty="0" smtClean="0"/>
              <a:t> </a:t>
            </a:r>
            <a:r>
              <a:rPr lang="en-US" dirty="0" err="1" smtClean="0"/>
              <a:t>bildirilir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istatistiksel</a:t>
            </a:r>
            <a:r>
              <a:rPr lang="en-US" dirty="0" smtClean="0"/>
              <a:t> </a:t>
            </a:r>
            <a:r>
              <a:rPr lang="en-US" dirty="0" err="1" smtClean="0"/>
              <a:t>ölçümler</a:t>
            </a:r>
            <a:r>
              <a:rPr lang="en-US" dirty="0" smtClean="0"/>
              <a:t> </a:t>
            </a:r>
            <a:r>
              <a:rPr lang="en-US" dirty="0" err="1" smtClean="0"/>
              <a:t>özetlenir</a:t>
            </a:r>
            <a:r>
              <a:rPr lang="en-US" dirty="0" smtClean="0"/>
              <a:t> (</a:t>
            </a:r>
            <a:r>
              <a:rPr lang="en-US" dirty="0" err="1" smtClean="0"/>
              <a:t>ör</a:t>
            </a:r>
            <a:r>
              <a:rPr lang="en-US" dirty="0" smtClean="0"/>
              <a:t>: </a:t>
            </a:r>
            <a:r>
              <a:rPr lang="en-US" dirty="0" err="1" smtClean="0"/>
              <a:t>ortalama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standart</a:t>
            </a:r>
            <a:r>
              <a:rPr lang="en-US" dirty="0" smtClean="0"/>
              <a:t> </a:t>
            </a:r>
            <a:r>
              <a:rPr lang="en-US" dirty="0" err="1" smtClean="0"/>
              <a:t>sapma</a:t>
            </a:r>
            <a:r>
              <a:rPr lang="en-US" dirty="0" smtClean="0"/>
              <a:t>).</a:t>
            </a:r>
          </a:p>
          <a:p>
            <a:r>
              <a:rPr lang="en-US" dirty="0" smtClean="0"/>
              <a:t>Ba</a:t>
            </a:r>
            <a:r>
              <a:rPr lang="tr-TR" dirty="0" smtClean="0"/>
              <a:t>şlıca bulgular</a:t>
            </a:r>
            <a:endParaRPr lang="en-US" dirty="0" smtClean="0"/>
          </a:p>
          <a:p>
            <a:r>
              <a:rPr lang="en-US" dirty="0" err="1" smtClean="0"/>
              <a:t>Düzeltilmemiş</a:t>
            </a:r>
            <a:r>
              <a:rPr lang="en-US" dirty="0" smtClean="0"/>
              <a:t> </a:t>
            </a:r>
            <a:r>
              <a:rPr lang="en-US" dirty="0" err="1" smtClean="0"/>
              <a:t>tahminler</a:t>
            </a:r>
            <a:r>
              <a:rPr lang="en-US" dirty="0" smtClean="0"/>
              <a:t> (</a:t>
            </a:r>
            <a:r>
              <a:rPr lang="en-US" dirty="0" err="1" smtClean="0"/>
              <a:t>hesaplar</a:t>
            </a:r>
            <a:r>
              <a:rPr lang="en-US" dirty="0" smtClean="0"/>
              <a:t>) </a:t>
            </a:r>
            <a:r>
              <a:rPr lang="en-US" dirty="0" err="1" smtClean="0"/>
              <a:t>verilir</a:t>
            </a:r>
            <a:r>
              <a:rPr lang="en-US" dirty="0" smtClean="0"/>
              <a:t>, </a:t>
            </a:r>
            <a:r>
              <a:rPr lang="en-US" dirty="0" err="1" smtClean="0"/>
              <a:t>eğer</a:t>
            </a:r>
            <a:r>
              <a:rPr lang="en-US" dirty="0" smtClean="0"/>
              <a:t> </a:t>
            </a:r>
            <a:r>
              <a:rPr lang="en-US" dirty="0" err="1" smtClean="0"/>
              <a:t>uygunsa</a:t>
            </a:r>
            <a:r>
              <a:rPr lang="en-US" dirty="0" smtClean="0"/>
              <a:t>, </a:t>
            </a:r>
            <a:r>
              <a:rPr lang="en-US" dirty="0" err="1" smtClean="0"/>
              <a:t>karıştırıcı</a:t>
            </a:r>
            <a:r>
              <a:rPr lang="en-US" dirty="0" smtClean="0"/>
              <a:t> </a:t>
            </a:r>
            <a:r>
              <a:rPr lang="en-US" dirty="0" err="1" smtClean="0"/>
              <a:t>faktörlerin</a:t>
            </a:r>
            <a:r>
              <a:rPr lang="en-US" dirty="0" smtClean="0"/>
              <a:t> </a:t>
            </a:r>
            <a:r>
              <a:rPr lang="en-US" dirty="0" err="1" smtClean="0"/>
              <a:t>düzeltilmiş</a:t>
            </a:r>
            <a:r>
              <a:rPr lang="en-US" dirty="0" smtClean="0"/>
              <a:t> </a:t>
            </a:r>
            <a:r>
              <a:rPr lang="en-US" dirty="0" err="1" smtClean="0"/>
              <a:t>hesapları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hassasiyetleri</a:t>
            </a:r>
            <a:r>
              <a:rPr lang="en-US" dirty="0" smtClean="0"/>
              <a:t> (</a:t>
            </a:r>
            <a:r>
              <a:rPr lang="en-US" dirty="0" err="1" smtClean="0"/>
              <a:t>ör</a:t>
            </a:r>
            <a:r>
              <a:rPr lang="en-US" dirty="0" smtClean="0"/>
              <a:t>: %95 </a:t>
            </a:r>
            <a:r>
              <a:rPr lang="en-US" dirty="0" err="1" smtClean="0"/>
              <a:t>güven</a:t>
            </a:r>
            <a:r>
              <a:rPr lang="en-US" dirty="0" smtClean="0"/>
              <a:t> </a:t>
            </a:r>
            <a:r>
              <a:rPr lang="en-US" dirty="0" err="1" smtClean="0"/>
              <a:t>aralığı</a:t>
            </a:r>
            <a:r>
              <a:rPr lang="en-US" dirty="0" smtClean="0"/>
              <a:t>) </a:t>
            </a:r>
            <a:r>
              <a:rPr lang="en-US" dirty="0" err="1" smtClean="0"/>
              <a:t>verilir</a:t>
            </a:r>
            <a:r>
              <a:rPr lang="en-US" dirty="0" smtClean="0"/>
              <a:t>.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karıştırıcı</a:t>
            </a:r>
            <a:r>
              <a:rPr lang="en-US" dirty="0" smtClean="0"/>
              <a:t> </a:t>
            </a:r>
            <a:r>
              <a:rPr lang="en-US" dirty="0" err="1" smtClean="0"/>
              <a:t>faktörlere</a:t>
            </a:r>
            <a:r>
              <a:rPr lang="en-US" dirty="0" smtClean="0"/>
              <a:t> </a:t>
            </a:r>
            <a:r>
              <a:rPr lang="en-US" dirty="0" err="1" smtClean="0"/>
              <a:t>düzeltme</a:t>
            </a:r>
            <a:r>
              <a:rPr lang="en-US" dirty="0" smtClean="0"/>
              <a:t> </a:t>
            </a:r>
            <a:r>
              <a:rPr lang="en-US" dirty="0" err="1" smtClean="0"/>
              <a:t>uygulandığı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onların</a:t>
            </a:r>
            <a:r>
              <a:rPr lang="en-US" dirty="0" smtClean="0"/>
              <a:t> </a:t>
            </a:r>
            <a:r>
              <a:rPr lang="en-US" dirty="0" err="1" smtClean="0"/>
              <a:t>niçin</a:t>
            </a:r>
            <a:r>
              <a:rPr lang="en-US" dirty="0" smtClean="0"/>
              <a:t> </a:t>
            </a:r>
            <a:r>
              <a:rPr lang="en-US" dirty="0" err="1" smtClean="0"/>
              <a:t>dâhil</a:t>
            </a:r>
            <a:r>
              <a:rPr lang="en-US" dirty="0" smtClean="0"/>
              <a:t> </a:t>
            </a:r>
            <a:r>
              <a:rPr lang="en-US" dirty="0" err="1" smtClean="0"/>
              <a:t>edildikleri</a:t>
            </a:r>
            <a:r>
              <a:rPr lang="en-US" dirty="0" smtClean="0"/>
              <a:t> </a:t>
            </a:r>
            <a:r>
              <a:rPr lang="en-US" dirty="0" err="1" smtClean="0"/>
              <a:t>belirgin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açıklanır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01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9228" y="226575"/>
            <a:ext cx="4450012" cy="352754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3260" y="198121"/>
            <a:ext cx="4660878" cy="345948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5723" y="3657601"/>
            <a:ext cx="5446098" cy="307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50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 veriler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Mean (SD) (A-a)DO2 in the operating theatre was</a:t>
            </a:r>
            <a:r>
              <a:rPr lang="tr-TR" dirty="0" smtClean="0"/>
              <a:t> </a:t>
            </a:r>
            <a:r>
              <a:rPr lang="en-US" dirty="0" smtClean="0"/>
              <a:t>7.53 (5.19) </a:t>
            </a:r>
            <a:r>
              <a:rPr lang="en-US" dirty="0" err="1" smtClean="0"/>
              <a:t>kPa</a:t>
            </a:r>
            <a:r>
              <a:rPr lang="en-US" dirty="0" smtClean="0"/>
              <a:t> and this increased to 13.93 (4.18) </a:t>
            </a:r>
            <a:r>
              <a:rPr lang="en-US" dirty="0" err="1" smtClean="0"/>
              <a:t>kPa</a:t>
            </a:r>
            <a:r>
              <a:rPr lang="en-US" dirty="0" smtClean="0"/>
              <a:t> in PACU 1 h after extubation (p &lt; 0.01). </a:t>
            </a:r>
            <a:endParaRPr lang="tr-TR" dirty="0" smtClean="0"/>
          </a:p>
          <a:p>
            <a:r>
              <a:rPr lang="en-US" dirty="0" smtClean="0"/>
              <a:t>The linear regression model overall was not predictive for the observed change </a:t>
            </a:r>
            <a:r>
              <a:rPr lang="en-US" dirty="0" smtClean="0"/>
              <a:t>in</a:t>
            </a:r>
            <a:r>
              <a:rPr lang="tr-TR" dirty="0" smtClean="0"/>
              <a:t>            </a:t>
            </a:r>
            <a:r>
              <a:rPr lang="en-US" dirty="0" smtClean="0"/>
              <a:t>(A</a:t>
            </a:r>
            <a:r>
              <a:rPr lang="tr-TR" dirty="0" smtClean="0"/>
              <a:t>-</a:t>
            </a:r>
            <a:r>
              <a:rPr lang="en-US" dirty="0" smtClean="0"/>
              <a:t>a)DO2 </a:t>
            </a:r>
            <a:r>
              <a:rPr lang="en-US" dirty="0" smtClean="0"/>
              <a:t>(adjusted R</a:t>
            </a:r>
            <a:r>
              <a:rPr lang="en-US" baseline="30000" dirty="0" smtClean="0"/>
              <a:t>2</a:t>
            </a:r>
            <a:r>
              <a:rPr lang="en-US" dirty="0" smtClean="0"/>
              <a:t> = 0.01, ANOVA p = 0.31).</a:t>
            </a:r>
            <a:endParaRPr lang="tr-TR" dirty="0" smtClean="0"/>
          </a:p>
          <a:p>
            <a:r>
              <a:rPr lang="tr-TR" dirty="0" smtClean="0"/>
              <a:t>Not: 1 kPa≈</a:t>
            </a:r>
            <a:r>
              <a:rPr lang="en-US" dirty="0" smtClean="0"/>
              <a:t> </a:t>
            </a:r>
            <a:r>
              <a:rPr lang="tr-TR" dirty="0" smtClean="0"/>
              <a:t>7.5 mmHg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1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07" y="563239"/>
            <a:ext cx="8746027" cy="5837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 flipV="1">
            <a:off x="7543800" y="1171574"/>
            <a:ext cx="1371600" cy="52292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flipV="1">
            <a:off x="1510553" y="3966670"/>
            <a:ext cx="1371600" cy="13879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8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Anahtar</a:t>
            </a:r>
            <a:r>
              <a:rPr lang="en-US" b="1" dirty="0" smtClean="0"/>
              <a:t> </a:t>
            </a:r>
            <a:r>
              <a:rPr lang="en-US" b="1" dirty="0" err="1" smtClean="0"/>
              <a:t>bulgular</a:t>
            </a:r>
            <a:r>
              <a:rPr lang="tr-TR" b="1" dirty="0"/>
              <a:t> </a:t>
            </a:r>
            <a:r>
              <a:rPr lang="en-US" dirty="0" err="1" smtClean="0"/>
              <a:t>özetlenir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 smtClean="0"/>
              <a:t>Çalışmanın</a:t>
            </a:r>
            <a:r>
              <a:rPr lang="en-US" dirty="0" smtClean="0"/>
              <a:t> </a:t>
            </a:r>
            <a:r>
              <a:rPr lang="en-US" b="1" dirty="0" err="1" smtClean="0"/>
              <a:t>sınırlılıklar</a:t>
            </a:r>
            <a:r>
              <a:rPr lang="en-US" dirty="0" err="1" smtClean="0"/>
              <a:t>ı</a:t>
            </a:r>
            <a:r>
              <a:rPr lang="en-US" dirty="0" smtClean="0"/>
              <a:t>, </a:t>
            </a:r>
            <a:r>
              <a:rPr lang="en-US" dirty="0" err="1" smtClean="0"/>
              <a:t>olası</a:t>
            </a:r>
            <a:r>
              <a:rPr lang="en-US" dirty="0" smtClean="0"/>
              <a:t> </a:t>
            </a:r>
            <a:r>
              <a:rPr lang="en-US" dirty="0" err="1" smtClean="0"/>
              <a:t>yan</a:t>
            </a:r>
            <a:r>
              <a:rPr lang="en-US" dirty="0" smtClean="0"/>
              <a:t> </a:t>
            </a:r>
            <a:r>
              <a:rPr lang="en-US" dirty="0" err="1" smtClean="0"/>
              <a:t>tutma</a:t>
            </a:r>
            <a:r>
              <a:rPr lang="en-US" dirty="0" smtClean="0"/>
              <a:t> (bias)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belirsizlik</a:t>
            </a:r>
            <a:r>
              <a:rPr lang="en-US" dirty="0" smtClean="0"/>
              <a:t> </a:t>
            </a:r>
            <a:r>
              <a:rPr lang="en-US" dirty="0" err="1" smtClean="0"/>
              <a:t>kaynakları</a:t>
            </a:r>
            <a:r>
              <a:rPr lang="en-US" dirty="0" smtClean="0"/>
              <a:t> </a:t>
            </a:r>
            <a:r>
              <a:rPr lang="en-US" dirty="0" err="1" smtClean="0"/>
              <a:t>dikkate</a:t>
            </a:r>
            <a:r>
              <a:rPr lang="en-US" dirty="0" smtClean="0"/>
              <a:t> </a:t>
            </a:r>
            <a:r>
              <a:rPr lang="en-US" dirty="0" err="1" smtClean="0"/>
              <a:t>alınarak</a:t>
            </a:r>
            <a:r>
              <a:rPr lang="en-US" dirty="0" smtClean="0"/>
              <a:t> </a:t>
            </a:r>
            <a:r>
              <a:rPr lang="en-US" dirty="0" err="1" smtClean="0"/>
              <a:t>tartışılır</a:t>
            </a:r>
            <a:r>
              <a:rPr lang="en-US" dirty="0" smtClean="0"/>
              <a:t>. </a:t>
            </a:r>
            <a:r>
              <a:rPr lang="en-US" dirty="0" err="1" smtClean="0"/>
              <a:t>Olası</a:t>
            </a:r>
            <a:r>
              <a:rPr lang="en-US" dirty="0" smtClean="0"/>
              <a:t> her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yan</a:t>
            </a:r>
            <a:r>
              <a:rPr lang="en-US" dirty="0" smtClean="0"/>
              <a:t> </a:t>
            </a:r>
            <a:r>
              <a:rPr lang="en-US" dirty="0" err="1" smtClean="0"/>
              <a:t>tutmanın</a:t>
            </a:r>
            <a:r>
              <a:rPr lang="en-US" dirty="0" smtClean="0"/>
              <a:t> hem </a:t>
            </a:r>
            <a:r>
              <a:rPr lang="en-US" dirty="0" err="1" smtClean="0"/>
              <a:t>büyüklüğü</a:t>
            </a:r>
            <a:r>
              <a:rPr lang="en-US" dirty="0" smtClean="0"/>
              <a:t> hem de </a:t>
            </a:r>
            <a:r>
              <a:rPr lang="en-US" dirty="0" err="1" smtClean="0"/>
              <a:t>yönü</a:t>
            </a:r>
            <a:r>
              <a:rPr lang="en-US" dirty="0" smtClean="0"/>
              <a:t> </a:t>
            </a:r>
            <a:r>
              <a:rPr lang="en-US" dirty="0" err="1" smtClean="0"/>
              <a:t>tartışılır</a:t>
            </a:r>
            <a:r>
              <a:rPr lang="tr-TR" dirty="0" smtClean="0"/>
              <a:t>.</a:t>
            </a:r>
          </a:p>
          <a:p>
            <a:r>
              <a:rPr lang="en-US" b="1" dirty="0" err="1" smtClean="0"/>
              <a:t>Yorum</a:t>
            </a:r>
            <a:r>
              <a:rPr lang="tr-TR" dirty="0" smtClean="0"/>
              <a:t> a</a:t>
            </a:r>
            <a:r>
              <a:rPr lang="en-US" dirty="0" err="1" smtClean="0"/>
              <a:t>raştırmanın</a:t>
            </a:r>
            <a:r>
              <a:rPr lang="en-US" dirty="0" smtClean="0"/>
              <a:t> </a:t>
            </a:r>
            <a:r>
              <a:rPr lang="en-US" dirty="0" err="1" smtClean="0"/>
              <a:t>amaçları</a:t>
            </a:r>
            <a:r>
              <a:rPr lang="en-US" dirty="0" smtClean="0"/>
              <a:t>, </a:t>
            </a:r>
            <a:r>
              <a:rPr lang="en-US" dirty="0" err="1" smtClean="0"/>
              <a:t>sınırlılıkları</a:t>
            </a:r>
            <a:r>
              <a:rPr lang="en-US" dirty="0" smtClean="0"/>
              <a:t>, </a:t>
            </a:r>
            <a:r>
              <a:rPr lang="en-US" dirty="0" err="1" smtClean="0"/>
              <a:t>analizlerin</a:t>
            </a:r>
            <a:r>
              <a:rPr lang="en-US" dirty="0" smtClean="0"/>
              <a:t> </a:t>
            </a:r>
            <a:r>
              <a:rPr lang="en-US" dirty="0" err="1" smtClean="0"/>
              <a:t>çeşitliliği</a:t>
            </a:r>
            <a:r>
              <a:rPr lang="en-US" dirty="0" smtClean="0"/>
              <a:t>, </a:t>
            </a:r>
            <a:r>
              <a:rPr lang="en-US" dirty="0" err="1" smtClean="0"/>
              <a:t>benzer</a:t>
            </a:r>
            <a:r>
              <a:rPr lang="en-US" dirty="0" smtClean="0"/>
              <a:t> </a:t>
            </a:r>
            <a:r>
              <a:rPr lang="en-US" dirty="0" err="1" smtClean="0"/>
              <a:t>çalışmalardan</a:t>
            </a:r>
            <a:r>
              <a:rPr lang="en-US" dirty="0" smtClean="0"/>
              <a:t> </a:t>
            </a:r>
            <a:r>
              <a:rPr lang="en-US" dirty="0" err="1" smtClean="0"/>
              <a:t>elde</a:t>
            </a:r>
            <a:r>
              <a:rPr lang="en-US" dirty="0" smtClean="0"/>
              <a:t> </a:t>
            </a:r>
            <a:r>
              <a:rPr lang="en-US" dirty="0" err="1" smtClean="0"/>
              <a:t>edilen</a:t>
            </a:r>
            <a:r>
              <a:rPr lang="en-US" dirty="0" smtClean="0"/>
              <a:t> </a:t>
            </a:r>
            <a:r>
              <a:rPr lang="en-US" dirty="0" err="1" smtClean="0"/>
              <a:t>bulgular</a:t>
            </a:r>
            <a:r>
              <a:rPr lang="en-US" dirty="0" smtClean="0"/>
              <a:t> </a:t>
            </a:r>
            <a:r>
              <a:rPr lang="tr-TR" dirty="0" smtClean="0"/>
              <a:t>ile yapılır.</a:t>
            </a:r>
            <a:endParaRPr lang="tr-TR" dirty="0"/>
          </a:p>
          <a:p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bulgularının</a:t>
            </a:r>
            <a:r>
              <a:rPr lang="en-US" dirty="0" smtClean="0"/>
              <a:t> </a:t>
            </a:r>
            <a:r>
              <a:rPr lang="en-US" b="1" dirty="0" err="1" smtClean="0"/>
              <a:t>genellenebilirliğ</a:t>
            </a:r>
            <a:r>
              <a:rPr lang="en-US" dirty="0" err="1" smtClean="0"/>
              <a:t>i</a:t>
            </a:r>
            <a:r>
              <a:rPr lang="en-US" dirty="0" smtClean="0"/>
              <a:t> (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geçerlik</a:t>
            </a:r>
            <a:r>
              <a:rPr lang="en-US" dirty="0" smtClean="0"/>
              <a:t>) </a:t>
            </a:r>
            <a:r>
              <a:rPr lang="en-US" dirty="0" err="1" smtClean="0"/>
              <a:t>tartışılır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endParaRPr lang="tr-TR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716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Genel popülasyona göre daha az sigara içicisi</a:t>
            </a:r>
          </a:p>
          <a:p>
            <a:pPr lvl="1"/>
            <a:r>
              <a:rPr lang="tr-TR" dirty="0" smtClean="0"/>
              <a:t>Op öncesi sigara bıraktırılıyor</a:t>
            </a:r>
          </a:p>
          <a:p>
            <a:r>
              <a:rPr lang="tr-TR" dirty="0" smtClean="0"/>
              <a:t>Üst abdominal cerrahi sık</a:t>
            </a:r>
          </a:p>
          <a:p>
            <a:pPr lvl="1"/>
            <a:r>
              <a:rPr lang="tr-TR" dirty="0" smtClean="0"/>
              <a:t>Olası komp oranı daha sık</a:t>
            </a:r>
          </a:p>
          <a:p>
            <a:r>
              <a:rPr lang="tr-TR" dirty="0" smtClean="0"/>
              <a:t>Özellikle major cerrahi ve anestezist insiyatifinde anestezi rejimi seçilmiş</a:t>
            </a:r>
          </a:p>
          <a:p>
            <a:pPr lvl="1"/>
            <a:r>
              <a:rPr lang="tr-TR" dirty="0" smtClean="0"/>
              <a:t>Amaç öksürük varyasyonunu yakalamak</a:t>
            </a:r>
          </a:p>
          <a:p>
            <a:r>
              <a:rPr lang="tr-TR" dirty="0" smtClean="0"/>
              <a:t>Fakat ekstübasyon sırasında balon sıkmak ve aspirasyonda insiyatifte (yeterli hasta yok!!)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69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Diğer çalışmalarda FiO2 ile AaPO2 arasında fark gösterilmiş ama bu çalışmada sapma fazla!</a:t>
            </a:r>
          </a:p>
          <a:p>
            <a:r>
              <a:rPr lang="tr-TR" dirty="0" smtClean="0"/>
              <a:t>Örneklem büyüklüğü hesaplamak için kendi çalışmalarını ve daha önceki bir başka </a:t>
            </a:r>
            <a:r>
              <a:rPr lang="tr-TR" dirty="0" smtClean="0"/>
              <a:t>çalışmanın </a:t>
            </a:r>
            <a:r>
              <a:rPr lang="tr-TR" dirty="0" smtClean="0"/>
              <a:t>ort±±SD kullanmışlar.</a:t>
            </a:r>
          </a:p>
          <a:p>
            <a:r>
              <a:rPr lang="tr-TR" dirty="0" smtClean="0"/>
              <a:t>Hastaların çoğu öksürüyor (%</a:t>
            </a:r>
            <a:r>
              <a:rPr lang="tr-TR" dirty="0" smtClean="0"/>
              <a:t>94)</a:t>
            </a:r>
            <a:r>
              <a:rPr lang="tr-TR" dirty="0" smtClean="0"/>
              <a:t>. </a:t>
            </a:r>
            <a:r>
              <a:rPr lang="tr-TR" dirty="0" smtClean="0"/>
              <a:t>Ancak </a:t>
            </a:r>
            <a:r>
              <a:rPr lang="tr-TR" b="1" dirty="0" smtClean="0"/>
              <a:t>öksürük </a:t>
            </a:r>
            <a:r>
              <a:rPr lang="tr-TR" b="1" dirty="0" smtClean="0"/>
              <a:t>post-op </a:t>
            </a:r>
            <a:r>
              <a:rPr lang="tr-TR" b="1" dirty="0" smtClean="0"/>
              <a:t>oksijenasyon üzerinde etkili değil.</a:t>
            </a:r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22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Tartışma: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Neden?</a:t>
            </a:r>
          </a:p>
          <a:p>
            <a:pPr lvl="1"/>
            <a:r>
              <a:rPr lang="tr-TR" dirty="0" smtClean="0"/>
              <a:t>Anestezi devresinde yüksek gaz akımına karşı direnç? (Normalde öksürme sırasında akım hızı 200-800 l/dk, bu normal dinlenme sırasındaki ekspiryumdan 8-30 kez daha fazla ancak anestezi devresindeki direnç, yüksek öksürme akımı sırasında artıp kapalı glottis gibi davranabilir; atelektazi engellenir?)</a:t>
            </a:r>
          </a:p>
          <a:p>
            <a:pPr lvl="1"/>
            <a:r>
              <a:rPr lang="tr-TR" dirty="0" smtClean="0"/>
              <a:t>Bu spekülasyon doğruysa tüpü ektübasyon sırasında devreden ayırma!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65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Çalışmanın sonucu </a:t>
            </a:r>
            <a:r>
              <a:rPr lang="tr-TR" dirty="0" smtClean="0"/>
              <a:t>ne </a:t>
            </a:r>
            <a:r>
              <a:rPr lang="tr-TR" u="sng" dirty="0" smtClean="0"/>
              <a:t>değildir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Çalışma </a:t>
            </a:r>
            <a:r>
              <a:rPr lang="tr-TR" dirty="0" err="1" smtClean="0"/>
              <a:t>postoperatif</a:t>
            </a:r>
            <a:r>
              <a:rPr lang="tr-TR" dirty="0" smtClean="0"/>
              <a:t> derlenme döneminin erken fazında görülen </a:t>
            </a:r>
            <a:r>
              <a:rPr lang="tr-TR" dirty="0" err="1" smtClean="0"/>
              <a:t>atelektazinin</a:t>
            </a:r>
            <a:r>
              <a:rPr lang="tr-TR" dirty="0" smtClean="0"/>
              <a:t> etiyolojisi ve önlenmesi için alınabilecek önlemler konusunda bilgi edinilmesini sağlayamamıştır.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602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Çalışmada sistematik bir yanılgı (</a:t>
            </a:r>
            <a:r>
              <a:rPr lang="tr-TR" dirty="0" err="1"/>
              <a:t>bias</a:t>
            </a:r>
            <a:r>
              <a:rPr lang="tr-TR" dirty="0"/>
              <a:t>)var mıdır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FiO2 standardizasyonu yok, yeterli sonuç söyleyebilecek hasta sayısı yok</a:t>
            </a:r>
          </a:p>
          <a:p>
            <a:r>
              <a:rPr lang="tr-TR" dirty="0" smtClean="0"/>
              <a:t>Operasyon çeşitliliği</a:t>
            </a:r>
            <a:endParaRPr lang="tr-TR" dirty="0"/>
          </a:p>
          <a:p>
            <a:r>
              <a:rPr lang="tr-TR" dirty="0" smtClean="0"/>
              <a:t>Anestezi çeşitliliği</a:t>
            </a:r>
          </a:p>
          <a:p>
            <a:pPr lvl="1"/>
            <a:r>
              <a:rPr lang="tr-TR" dirty="0" smtClean="0"/>
              <a:t>Kullanılan ajan</a:t>
            </a:r>
          </a:p>
          <a:p>
            <a:pPr lvl="1"/>
            <a:r>
              <a:rPr lang="tr-TR" dirty="0" smtClean="0"/>
              <a:t>Kas gevşemesinin </a:t>
            </a:r>
            <a:r>
              <a:rPr lang="tr-TR" dirty="0" smtClean="0"/>
              <a:t>döndürülmesi</a:t>
            </a:r>
            <a:endParaRPr lang="tr-TR" dirty="0" smtClean="0"/>
          </a:p>
          <a:p>
            <a:pPr lvl="1"/>
            <a:r>
              <a:rPr lang="tr-TR" dirty="0" smtClean="0"/>
              <a:t>Sekresyonların önlenmesi?</a:t>
            </a:r>
          </a:p>
          <a:p>
            <a:r>
              <a:rPr lang="tr-TR" dirty="0" smtClean="0"/>
              <a:t>Atelektazinin sadece AaPO2 ile ölçülmeye çalışılması</a:t>
            </a:r>
          </a:p>
        </p:txBody>
      </p:sp>
    </p:spTree>
    <p:extLst>
      <p:ext uri="{BB962C8B-B14F-4D97-AF65-F5344CB8AC3E}">
        <p14:creationId xmlns:p14="http://schemas.microsoft.com/office/powerpoint/2010/main" val="5221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2258452" y="2967335"/>
            <a:ext cx="46271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TEŞEKKÜRLER…</a:t>
            </a:r>
            <a:endParaRPr lang="tr-TR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654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18162"/>
          </a:xfrm>
        </p:spPr>
        <p:txBody>
          <a:bodyPr>
            <a:noAutofit/>
          </a:bodyPr>
          <a:lstStyle/>
          <a:p>
            <a:r>
              <a:rPr lang="en-US" sz="3200" dirty="0" smtClean="0"/>
              <a:t>STROBE </a:t>
            </a:r>
            <a:r>
              <a:rPr lang="en-US" sz="3200" dirty="0" err="1" smtClean="0"/>
              <a:t>Bildirimi-Gözlemsel</a:t>
            </a:r>
            <a:r>
              <a:rPr lang="en-US" sz="3200" dirty="0" smtClean="0"/>
              <a:t> </a:t>
            </a:r>
            <a:r>
              <a:rPr lang="en-US" sz="3200" dirty="0" err="1" smtClean="0"/>
              <a:t>Araştırma</a:t>
            </a:r>
            <a:r>
              <a:rPr lang="en-US" sz="3200" dirty="0" smtClean="0"/>
              <a:t> </a:t>
            </a:r>
            <a:r>
              <a:rPr lang="en-US" sz="3200" dirty="0" err="1" smtClean="0"/>
              <a:t>Raporunun</a:t>
            </a:r>
            <a:r>
              <a:rPr lang="en-US" sz="3200" dirty="0" smtClean="0"/>
              <a:t> </a:t>
            </a:r>
            <a:r>
              <a:rPr lang="en-US" sz="3200" dirty="0" err="1" smtClean="0"/>
              <a:t>Yazımında</a:t>
            </a:r>
            <a:r>
              <a:rPr lang="en-US" sz="3200" dirty="0" smtClean="0"/>
              <a:t> </a:t>
            </a:r>
            <a:r>
              <a:rPr lang="en-US" sz="3200" dirty="0" err="1" smtClean="0"/>
              <a:t>Bulunması</a:t>
            </a:r>
            <a:r>
              <a:rPr lang="en-US" sz="3200" dirty="0" smtClean="0"/>
              <a:t> </a:t>
            </a:r>
            <a:r>
              <a:rPr lang="en-US" sz="3200" dirty="0" err="1" smtClean="0"/>
              <a:t>Gereken</a:t>
            </a:r>
            <a:r>
              <a:rPr lang="en-US" sz="3200" dirty="0" smtClean="0"/>
              <a:t> </a:t>
            </a:r>
            <a:r>
              <a:rPr lang="en-US" sz="3200" dirty="0" err="1" smtClean="0"/>
              <a:t>Maddelerin</a:t>
            </a:r>
            <a:r>
              <a:rPr lang="en-US" sz="3200" dirty="0" smtClean="0"/>
              <a:t> </a:t>
            </a:r>
            <a:r>
              <a:rPr lang="en-US" sz="3200" dirty="0" err="1" smtClean="0"/>
              <a:t>Kontrol</a:t>
            </a:r>
            <a:r>
              <a:rPr lang="en-US" sz="3200" dirty="0" smtClean="0"/>
              <a:t> </a:t>
            </a:r>
            <a:r>
              <a:rPr lang="en-US" sz="3200" dirty="0" err="1" smtClean="0"/>
              <a:t>Listesi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4550"/>
            <a:ext cx="8229600" cy="4011613"/>
          </a:xfrm>
        </p:spPr>
        <p:txBody>
          <a:bodyPr/>
          <a:lstStyle/>
          <a:p>
            <a:r>
              <a:rPr lang="en-US" dirty="0" err="1" smtClean="0"/>
              <a:t>Araştırmanın</a:t>
            </a:r>
            <a:r>
              <a:rPr lang="en-US" dirty="0" smtClean="0"/>
              <a:t> </a:t>
            </a:r>
            <a:r>
              <a:rPr lang="en-US" dirty="0" err="1" smtClean="0"/>
              <a:t>tasarımı</a:t>
            </a:r>
            <a:r>
              <a:rPr lang="en-US" dirty="0" smtClean="0"/>
              <a:t>/tipi, </a:t>
            </a:r>
            <a:r>
              <a:rPr lang="en-US" dirty="0" err="1" smtClean="0"/>
              <a:t>yaygın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kullanılan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terim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başlıkta</a:t>
            </a:r>
            <a:r>
              <a:rPr lang="en-US" dirty="0" smtClean="0"/>
              <a:t> yada </a:t>
            </a:r>
            <a:r>
              <a:rPr lang="en-US" dirty="0" err="1" smtClean="0"/>
              <a:t>özette</a:t>
            </a:r>
            <a:r>
              <a:rPr lang="en-US" dirty="0" smtClean="0"/>
              <a:t> </a:t>
            </a:r>
            <a:r>
              <a:rPr lang="en-US" dirty="0" err="1" smtClean="0"/>
              <a:t>gösterilir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en-US" dirty="0" err="1" smtClean="0"/>
              <a:t>Özette</a:t>
            </a:r>
            <a:r>
              <a:rPr lang="en-US" dirty="0" smtClean="0"/>
              <a:t>, </a:t>
            </a:r>
            <a:r>
              <a:rPr lang="en-US" dirty="0" err="1" smtClean="0"/>
              <a:t>araştırmada</a:t>
            </a:r>
            <a:r>
              <a:rPr lang="en-US" dirty="0" smtClean="0"/>
              <a:t> ne </a:t>
            </a:r>
            <a:r>
              <a:rPr lang="en-US" dirty="0" err="1" smtClean="0"/>
              <a:t>yapıldığı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ne </a:t>
            </a:r>
            <a:r>
              <a:rPr lang="en-US" dirty="0" err="1" smtClean="0"/>
              <a:t>bulunduğu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yeterli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açıklayıcı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sunulur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39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50" y="2818954"/>
            <a:ext cx="8511867" cy="2808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85" y="1124700"/>
            <a:ext cx="69723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16285" y="2163783"/>
            <a:ext cx="6972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«</a:t>
            </a:r>
            <a:r>
              <a:rPr lang="en-US" dirty="0" err="1" smtClean="0"/>
              <a:t>Ekstübasyon</a:t>
            </a:r>
            <a:r>
              <a:rPr lang="en-US" dirty="0" smtClean="0"/>
              <a:t> </a:t>
            </a:r>
            <a:r>
              <a:rPr lang="en-US" dirty="0" err="1" smtClean="0"/>
              <a:t>sırasındaki</a:t>
            </a:r>
            <a:r>
              <a:rPr lang="en-US" dirty="0" smtClean="0"/>
              <a:t> </a:t>
            </a:r>
            <a:r>
              <a:rPr lang="en-US" dirty="0" err="1" smtClean="0"/>
              <a:t>öksürüğün</a:t>
            </a:r>
            <a:r>
              <a:rPr lang="en-US" dirty="0" smtClean="0"/>
              <a:t> </a:t>
            </a:r>
            <a:r>
              <a:rPr lang="en-US" dirty="0" err="1" smtClean="0"/>
              <a:t>uyanma</a:t>
            </a:r>
            <a:r>
              <a:rPr lang="en-US" dirty="0" smtClean="0"/>
              <a:t> </a:t>
            </a:r>
            <a:r>
              <a:rPr lang="en-US" dirty="0" err="1" smtClean="0"/>
              <a:t>odasında</a:t>
            </a:r>
            <a:r>
              <a:rPr lang="en-US" dirty="0" smtClean="0"/>
              <a:t> </a:t>
            </a:r>
            <a:r>
              <a:rPr lang="en-US" dirty="0" err="1" smtClean="0"/>
              <a:t>gözlenen</a:t>
            </a:r>
            <a:r>
              <a:rPr lang="en-US" dirty="0" smtClean="0"/>
              <a:t> </a:t>
            </a:r>
            <a:r>
              <a:rPr lang="en-US" dirty="0" err="1" smtClean="0"/>
              <a:t>oksijenasyon</a:t>
            </a:r>
            <a:r>
              <a:rPr lang="en-US" dirty="0" smtClean="0"/>
              <a:t> </a:t>
            </a:r>
            <a:r>
              <a:rPr lang="en-US" dirty="0" err="1" smtClean="0"/>
              <a:t>üzerine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r>
              <a:rPr lang="en-US" dirty="0" smtClean="0"/>
              <a:t>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63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Giriş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Teorik çerçeve/gereçler:</a:t>
            </a:r>
          </a:p>
          <a:p>
            <a:r>
              <a:rPr lang="en-US" dirty="0" err="1" smtClean="0"/>
              <a:t>Sunulan</a:t>
            </a:r>
            <a:r>
              <a:rPr lang="en-US" dirty="0" smtClean="0"/>
              <a:t> </a:t>
            </a:r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mevcut</a:t>
            </a:r>
            <a:r>
              <a:rPr lang="en-US" dirty="0" smtClean="0"/>
              <a:t> </a:t>
            </a:r>
            <a:r>
              <a:rPr lang="en-US" dirty="0" err="1" smtClean="0"/>
              <a:t>bilimsel</a:t>
            </a:r>
            <a:r>
              <a:rPr lang="en-US" dirty="0" smtClean="0"/>
              <a:t> durum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araştırmanın</a:t>
            </a:r>
            <a:r>
              <a:rPr lang="en-US" dirty="0" smtClean="0"/>
              <a:t> </a:t>
            </a:r>
            <a:r>
              <a:rPr lang="en-US" dirty="0" err="1" smtClean="0"/>
              <a:t>gerekçesi</a:t>
            </a:r>
            <a:r>
              <a:rPr lang="en-US" dirty="0" smtClean="0"/>
              <a:t> </a:t>
            </a:r>
            <a:r>
              <a:rPr lang="en-US" dirty="0" err="1" smtClean="0"/>
              <a:t>açıklanır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Amaçlar:</a:t>
            </a:r>
          </a:p>
          <a:p>
            <a:r>
              <a:rPr lang="en-US" dirty="0" err="1" smtClean="0"/>
              <a:t>Araştırmanın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önce</a:t>
            </a:r>
            <a:r>
              <a:rPr lang="en-US" dirty="0" smtClean="0"/>
              <a:t> </a:t>
            </a:r>
            <a:r>
              <a:rPr lang="en-US" dirty="0" err="1" smtClean="0"/>
              <a:t>belirlenen</a:t>
            </a:r>
            <a:r>
              <a:rPr lang="en-US" dirty="0" smtClean="0"/>
              <a:t> </a:t>
            </a:r>
            <a:r>
              <a:rPr lang="en-US" dirty="0" err="1" smtClean="0"/>
              <a:t>hipotezleri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sorularını</a:t>
            </a:r>
            <a:r>
              <a:rPr lang="en-US" dirty="0" smtClean="0"/>
              <a:t> </a:t>
            </a:r>
            <a:r>
              <a:rPr lang="en-US" dirty="0" err="1" smtClean="0"/>
              <a:t>içeren</a:t>
            </a:r>
            <a:r>
              <a:rPr lang="en-US" dirty="0" smtClean="0"/>
              <a:t> </a:t>
            </a:r>
            <a:r>
              <a:rPr lang="en-US" dirty="0" err="1" smtClean="0"/>
              <a:t>özgün</a:t>
            </a:r>
            <a:r>
              <a:rPr lang="en-US" dirty="0" smtClean="0"/>
              <a:t> </a:t>
            </a:r>
            <a:r>
              <a:rPr lang="tr-TR" dirty="0" smtClean="0"/>
              <a:t>a</a:t>
            </a:r>
            <a:r>
              <a:rPr lang="en-US" dirty="0" err="1" smtClean="0"/>
              <a:t>maçları</a:t>
            </a:r>
            <a:r>
              <a:rPr lang="en-US" dirty="0" smtClean="0"/>
              <a:t> </a:t>
            </a:r>
            <a:r>
              <a:rPr lang="en-US" dirty="0" err="1" smtClean="0"/>
              <a:t>belirtilir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417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Çalışmanın girişi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Postoperatif atelektazi önemli bir sorun, yüksek FiO2 bunu arttırır.</a:t>
            </a:r>
          </a:p>
          <a:p>
            <a:r>
              <a:rPr lang="tr-TR" dirty="0" smtClean="0"/>
              <a:t>Ekstübasyon sırasında </a:t>
            </a:r>
            <a:r>
              <a:rPr lang="tr-TR" b="1" dirty="0" smtClean="0"/>
              <a:t>trakeal tüp yerinde iken öksürme</a:t>
            </a:r>
            <a:r>
              <a:rPr lang="tr-TR" dirty="0" smtClean="0"/>
              <a:t> atelektaziye neden olabilir. </a:t>
            </a:r>
          </a:p>
          <a:p>
            <a:r>
              <a:rPr lang="tr-TR" dirty="0" smtClean="0"/>
              <a:t>Öksürmeyi engellemek için çok sayıda strateji </a:t>
            </a:r>
            <a:r>
              <a:rPr lang="tr-TR" dirty="0" smtClean="0"/>
              <a:t>bildirilmiştir </a:t>
            </a:r>
            <a:r>
              <a:rPr lang="tr-TR" dirty="0" smtClean="0"/>
              <a:t>(lidokain, remifentanil).</a:t>
            </a:r>
          </a:p>
          <a:p>
            <a:r>
              <a:rPr lang="tr-TR" dirty="0" smtClean="0"/>
              <a:t>Öksürük refleksi 3 fazdan oluşur (inspiryum, </a:t>
            </a:r>
            <a:r>
              <a:rPr lang="tr-TR" b="1" dirty="0" smtClean="0"/>
              <a:t>kapalı glottise karşı zorlu exp</a:t>
            </a:r>
            <a:r>
              <a:rPr lang="tr-TR" dirty="0" smtClean="0"/>
              <a:t>, ekpulsif faz)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6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Öksürük Refleksi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685" y="1308680"/>
            <a:ext cx="4137355" cy="2691819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380" y="2929735"/>
            <a:ext cx="4400004" cy="34968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4350720"/>
            <a:ext cx="36539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Entübasyon tüpü yerindeyken glottis kapalı olmadığı için 2. faz sırasında zorlu ekspiryum ile FRK iyice azalabilir →atelektazi?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71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Girişteki makale desteği- 1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8010"/>
          </a:xfrm>
        </p:spPr>
        <p:txBody>
          <a:bodyPr>
            <a:noAutofit/>
          </a:bodyPr>
          <a:lstStyle/>
          <a:p>
            <a:pPr marL="342900" lvl="1" indent="-342900"/>
            <a:r>
              <a:rPr lang="tr-TR" dirty="0" smtClean="0"/>
              <a:t>Trakeal tüp kafının lidokain ile doldurulması</a:t>
            </a:r>
          </a:p>
          <a:p>
            <a:pPr marL="3486150" lvl="8" indent="-342900"/>
            <a:r>
              <a:rPr lang="tr-TR" dirty="0" smtClean="0"/>
              <a:t>Anesthesiology 2005</a:t>
            </a:r>
          </a:p>
          <a:p>
            <a:pPr marL="342900" lvl="1" indent="-342900"/>
            <a:r>
              <a:rPr lang="tr-TR" dirty="0" smtClean="0"/>
              <a:t>FiO2’nun ekstübasyon öncesi  ↑ ile postop atelektazi üzerine etkisi </a:t>
            </a:r>
          </a:p>
          <a:p>
            <a:pPr marL="3486150" lvl="8" indent="-342900"/>
            <a:r>
              <a:rPr lang="en-US" dirty="0" smtClean="0"/>
              <a:t>Anesthesia and Analgesia 2002</a:t>
            </a:r>
            <a:endParaRPr lang="tr-TR" dirty="0" smtClean="0"/>
          </a:p>
          <a:p>
            <a:pPr marL="342900" lvl="1" indent="-342900"/>
            <a:r>
              <a:rPr lang="tr-TR" dirty="0" smtClean="0"/>
              <a:t>Ekstübasyon öncesi RM ve PEEP uygulanması uyanma ünitesindeki oksijenasyonu etkilemez: RKÇ</a:t>
            </a:r>
            <a:r>
              <a:rPr lang="en-US" dirty="0" smtClean="0"/>
              <a:t>.</a:t>
            </a:r>
            <a:endParaRPr lang="tr-TR" dirty="0" smtClean="0"/>
          </a:p>
          <a:p>
            <a:pPr marL="3486150" lvl="8" indent="-342900"/>
            <a:r>
              <a:rPr lang="en-US" dirty="0" smtClean="0"/>
              <a:t>British Journal of </a:t>
            </a:r>
            <a:r>
              <a:rPr lang="en-US" dirty="0" err="1" smtClean="0"/>
              <a:t>Anaesthesia</a:t>
            </a:r>
            <a:r>
              <a:rPr lang="en-US" dirty="0" smtClean="0"/>
              <a:t> 2010</a:t>
            </a:r>
            <a:endParaRPr lang="tr-TR" dirty="0" smtClean="0"/>
          </a:p>
          <a:p>
            <a:pPr marL="342900" lvl="1" indent="-342900"/>
            <a:r>
              <a:rPr lang="tr-TR" dirty="0" smtClean="0"/>
              <a:t>Entübasyon ve ekstübasyon ilişkili solunumsal komplikasyonlar</a:t>
            </a:r>
          </a:p>
          <a:p>
            <a:pPr marL="3486150" lvl="8" indent="-342900"/>
            <a:r>
              <a:rPr lang="en-US" dirty="0" smtClean="0"/>
              <a:t>British Journal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 err="1" smtClean="0"/>
              <a:t>Anaesthesia</a:t>
            </a:r>
            <a:r>
              <a:rPr lang="en-US" dirty="0" smtClean="0"/>
              <a:t> 1998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573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1946</Words>
  <Application>Microsoft Office PowerPoint</Application>
  <PresentationFormat>Ekran Gösterisi (4:3)</PresentationFormat>
  <Paragraphs>197</Paragraphs>
  <Slides>38</Slides>
  <Notes>15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38</vt:i4>
      </vt:variant>
    </vt:vector>
  </HeadingPairs>
  <TitlesOfParts>
    <vt:vector size="41" baseType="lpstr">
      <vt:lpstr>Arial</vt:lpstr>
      <vt:lpstr>Calibri</vt:lpstr>
      <vt:lpstr>Office Theme</vt:lpstr>
      <vt:lpstr>DERGİ KULÜBÜ</vt:lpstr>
      <vt:lpstr>Bu makale bir Randomize Kontrollü Çalışma değil!!!</vt:lpstr>
      <vt:lpstr>PowerPoint Sunusu</vt:lpstr>
      <vt:lpstr>STROBE Bildirimi-Gözlemsel Araştırma Raporunun Yazımında Bulunması Gereken Maddelerin Kontrol Listesi</vt:lpstr>
      <vt:lpstr>PowerPoint Sunusu</vt:lpstr>
      <vt:lpstr>Giriş</vt:lpstr>
      <vt:lpstr>Çalışmanın girişi</vt:lpstr>
      <vt:lpstr>Öksürük Refleksi</vt:lpstr>
      <vt:lpstr>Girişteki makale desteği- 1</vt:lpstr>
      <vt:lpstr>Girişteki makale desteği- 2</vt:lpstr>
      <vt:lpstr>Çalışmanın amacı (hipotezi)- 1</vt:lpstr>
      <vt:lpstr>Çalışmanın amacı (hipotezi)- 2</vt:lpstr>
      <vt:lpstr>Yöntem</vt:lpstr>
      <vt:lpstr>Yer- Zaman- Katılımcılar</vt:lpstr>
      <vt:lpstr>PowerPoint Sunusu</vt:lpstr>
      <vt:lpstr>PowerPoint Sunusu</vt:lpstr>
      <vt:lpstr>PowerPoint Sunusu</vt:lpstr>
      <vt:lpstr>Değişkenler, Veri kaynakları/Ölçümler</vt:lpstr>
      <vt:lpstr>Değişkenler ve ölçümleri- 1</vt:lpstr>
      <vt:lpstr>PowerPoint Sunusu</vt:lpstr>
      <vt:lpstr>Değişken ve ölçümleri-2</vt:lpstr>
      <vt:lpstr>Metod</vt:lpstr>
      <vt:lpstr>Metod</vt:lpstr>
      <vt:lpstr>İstatistik</vt:lpstr>
      <vt:lpstr>Bulgular</vt:lpstr>
      <vt:lpstr>Katılımcıların hacmi</vt:lpstr>
      <vt:lpstr>Tanımlayıcı veriler </vt:lpstr>
      <vt:lpstr>Tanımlayıcı veriler</vt:lpstr>
      <vt:lpstr>Sonuç veriler</vt:lpstr>
      <vt:lpstr>Sonuç veriler</vt:lpstr>
      <vt:lpstr>PowerPoint Sunusu</vt:lpstr>
      <vt:lpstr>Tartışma</vt:lpstr>
      <vt:lpstr>Tartışma</vt:lpstr>
      <vt:lpstr>Tartışma</vt:lpstr>
      <vt:lpstr>Tartışma:</vt:lpstr>
      <vt:lpstr>Çalışmanın sonucu ne değildir?</vt:lpstr>
      <vt:lpstr>Çalışmada sistematik bir yanılgı (bias)var mıdır?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DERGİ KULÜBÜ</dc:title>
  <dc:creator>MyTOSHİBA</dc:creator>
  <cp:lastModifiedBy>sony</cp:lastModifiedBy>
  <cp:revision>21</cp:revision>
  <dcterms:created xsi:type="dcterms:W3CDTF">2015-12-23T11:08:33Z</dcterms:created>
  <dcterms:modified xsi:type="dcterms:W3CDTF">2015-12-23T22:03:15Z</dcterms:modified>
</cp:coreProperties>
</file>