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3" r:id="rId1"/>
  </p:sldMasterIdLst>
  <p:notesMasterIdLst>
    <p:notesMasterId r:id="rId41"/>
  </p:notesMasterIdLst>
  <p:handoutMasterIdLst>
    <p:handoutMasterId r:id="rId42"/>
  </p:handoutMasterIdLst>
  <p:sldIdLst>
    <p:sldId id="256" r:id="rId2"/>
    <p:sldId id="279" r:id="rId3"/>
    <p:sldId id="282" r:id="rId4"/>
    <p:sldId id="283" r:id="rId5"/>
    <p:sldId id="284" r:id="rId6"/>
    <p:sldId id="306" r:id="rId7"/>
    <p:sldId id="307" r:id="rId8"/>
    <p:sldId id="285" r:id="rId9"/>
    <p:sldId id="286" r:id="rId10"/>
    <p:sldId id="289" r:id="rId11"/>
    <p:sldId id="291" r:id="rId12"/>
    <p:sldId id="292" r:id="rId13"/>
    <p:sldId id="293" r:id="rId14"/>
    <p:sldId id="294" r:id="rId15"/>
    <p:sldId id="297" r:id="rId16"/>
    <p:sldId id="299" r:id="rId17"/>
    <p:sldId id="300" r:id="rId18"/>
    <p:sldId id="301" r:id="rId19"/>
    <p:sldId id="302" r:id="rId20"/>
    <p:sldId id="303" r:id="rId21"/>
    <p:sldId id="304" r:id="rId22"/>
    <p:sldId id="312" r:id="rId23"/>
    <p:sldId id="274" r:id="rId24"/>
    <p:sldId id="275" r:id="rId25"/>
    <p:sldId id="277" r:id="rId26"/>
    <p:sldId id="308" r:id="rId27"/>
    <p:sldId id="278" r:id="rId28"/>
    <p:sldId id="260" r:id="rId29"/>
    <p:sldId id="261" r:id="rId30"/>
    <p:sldId id="262" r:id="rId31"/>
    <p:sldId id="263" r:id="rId32"/>
    <p:sldId id="264" r:id="rId33"/>
    <p:sldId id="309" r:id="rId34"/>
    <p:sldId id="265" r:id="rId35"/>
    <p:sldId id="266" r:id="rId36"/>
    <p:sldId id="310" r:id="rId37"/>
    <p:sldId id="267" r:id="rId38"/>
    <p:sldId id="268" r:id="rId39"/>
    <p:sldId id="311" r:id="rId40"/>
  </p:sldIdLst>
  <p:sldSz cx="12192000" cy="6858000"/>
  <p:notesSz cx="6669088"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6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889938" cy="498055"/>
          </a:xfrm>
          <a:prstGeom prst="rect">
            <a:avLst/>
          </a:prstGeom>
        </p:spPr>
        <p:txBody>
          <a:bodyPr vert="horz" lIns="90727" tIns="45363" rIns="90727" bIns="45363" rtlCol="0"/>
          <a:lstStyle>
            <a:lvl1pPr algn="l">
              <a:defRPr sz="1200"/>
            </a:lvl1pPr>
          </a:lstStyle>
          <a:p>
            <a:endParaRPr lang="tr-TR"/>
          </a:p>
        </p:txBody>
      </p:sp>
      <p:sp>
        <p:nvSpPr>
          <p:cNvPr id="3" name="Veri Yer Tutucusu 2"/>
          <p:cNvSpPr>
            <a:spLocks noGrp="1"/>
          </p:cNvSpPr>
          <p:nvPr>
            <p:ph type="dt" sz="quarter" idx="1"/>
          </p:nvPr>
        </p:nvSpPr>
        <p:spPr>
          <a:xfrm>
            <a:off x="3777607" y="1"/>
            <a:ext cx="2889938" cy="498055"/>
          </a:xfrm>
          <a:prstGeom prst="rect">
            <a:avLst/>
          </a:prstGeom>
        </p:spPr>
        <p:txBody>
          <a:bodyPr vert="horz" lIns="90727" tIns="45363" rIns="90727" bIns="45363" rtlCol="0"/>
          <a:lstStyle>
            <a:lvl1pPr algn="r">
              <a:defRPr sz="1200"/>
            </a:lvl1pPr>
          </a:lstStyle>
          <a:p>
            <a:fld id="{BE1F5203-98A1-44DC-AE08-8137B1A0F30E}" type="datetimeFigureOut">
              <a:rPr lang="tr-TR" smtClean="0"/>
              <a:t>27.12.2019</a:t>
            </a:fld>
            <a:endParaRPr lang="tr-TR"/>
          </a:p>
        </p:txBody>
      </p:sp>
      <p:sp>
        <p:nvSpPr>
          <p:cNvPr id="4" name="Altbilgi Yer Tutucusu 3"/>
          <p:cNvSpPr>
            <a:spLocks noGrp="1"/>
          </p:cNvSpPr>
          <p:nvPr>
            <p:ph type="ftr" sz="quarter" idx="2"/>
          </p:nvPr>
        </p:nvSpPr>
        <p:spPr>
          <a:xfrm>
            <a:off x="0" y="9428584"/>
            <a:ext cx="2889938" cy="498054"/>
          </a:xfrm>
          <a:prstGeom prst="rect">
            <a:avLst/>
          </a:prstGeom>
        </p:spPr>
        <p:txBody>
          <a:bodyPr vert="horz" lIns="90727" tIns="45363" rIns="90727" bIns="45363" rtlCol="0" anchor="b"/>
          <a:lstStyle>
            <a:lvl1pPr algn="l">
              <a:defRPr sz="1200"/>
            </a:lvl1pPr>
          </a:lstStyle>
          <a:p>
            <a:endParaRPr lang="tr-TR"/>
          </a:p>
        </p:txBody>
      </p:sp>
      <p:sp>
        <p:nvSpPr>
          <p:cNvPr id="5" name="Slayt Numarası Yer Tutucusu 4"/>
          <p:cNvSpPr>
            <a:spLocks noGrp="1"/>
          </p:cNvSpPr>
          <p:nvPr>
            <p:ph type="sldNum" sz="quarter" idx="3"/>
          </p:nvPr>
        </p:nvSpPr>
        <p:spPr>
          <a:xfrm>
            <a:off x="3777607" y="9428584"/>
            <a:ext cx="2889938" cy="498054"/>
          </a:xfrm>
          <a:prstGeom prst="rect">
            <a:avLst/>
          </a:prstGeom>
        </p:spPr>
        <p:txBody>
          <a:bodyPr vert="horz" lIns="90727" tIns="45363" rIns="90727" bIns="45363" rtlCol="0" anchor="b"/>
          <a:lstStyle>
            <a:lvl1pPr algn="r">
              <a:defRPr sz="1200"/>
            </a:lvl1pPr>
          </a:lstStyle>
          <a:p>
            <a:fld id="{A4A2E2AC-99D9-4DD9-9AC1-B54F50E89AD0}" type="slidenum">
              <a:rPr lang="tr-TR" smtClean="0"/>
              <a:t>‹#›</a:t>
            </a:fld>
            <a:endParaRPr lang="tr-TR"/>
          </a:p>
        </p:txBody>
      </p:sp>
    </p:spTree>
    <p:extLst>
      <p:ext uri="{BB962C8B-B14F-4D97-AF65-F5344CB8AC3E}">
        <p14:creationId xmlns:p14="http://schemas.microsoft.com/office/powerpoint/2010/main" val="1790850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890665" cy="498395"/>
          </a:xfrm>
          <a:prstGeom prst="rect">
            <a:avLst/>
          </a:prstGeom>
        </p:spPr>
        <p:txBody>
          <a:bodyPr vert="horz" lIns="90727" tIns="45363" rIns="90727" bIns="45363" rtlCol="0"/>
          <a:lstStyle>
            <a:lvl1pPr algn="l">
              <a:defRPr sz="1200"/>
            </a:lvl1pPr>
          </a:lstStyle>
          <a:p>
            <a:endParaRPr lang="tr-TR"/>
          </a:p>
        </p:txBody>
      </p:sp>
      <p:sp>
        <p:nvSpPr>
          <p:cNvPr id="3" name="Veri Yer Tutucusu 2"/>
          <p:cNvSpPr>
            <a:spLocks noGrp="1"/>
          </p:cNvSpPr>
          <p:nvPr>
            <p:ph type="dt" idx="1"/>
          </p:nvPr>
        </p:nvSpPr>
        <p:spPr>
          <a:xfrm>
            <a:off x="3776866" y="1"/>
            <a:ext cx="2890665" cy="498395"/>
          </a:xfrm>
          <a:prstGeom prst="rect">
            <a:avLst/>
          </a:prstGeom>
        </p:spPr>
        <p:txBody>
          <a:bodyPr vert="horz" lIns="90727" tIns="45363" rIns="90727" bIns="45363" rtlCol="0"/>
          <a:lstStyle>
            <a:lvl1pPr algn="r">
              <a:defRPr sz="1200"/>
            </a:lvl1pPr>
          </a:lstStyle>
          <a:p>
            <a:fld id="{03DF801D-4FF2-48C3-BF38-591E282B41ED}" type="datetimeFigureOut">
              <a:rPr lang="tr-TR" smtClean="0"/>
              <a:t>27.12.2019</a:t>
            </a:fld>
            <a:endParaRPr lang="tr-TR"/>
          </a:p>
        </p:txBody>
      </p:sp>
      <p:sp>
        <p:nvSpPr>
          <p:cNvPr id="4" name="Slayt Görüntüsü Yer Tutucusu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0727" tIns="45363" rIns="90727" bIns="45363" rtlCol="0" anchor="ctr"/>
          <a:lstStyle/>
          <a:p>
            <a:endParaRPr lang="tr-TR"/>
          </a:p>
        </p:txBody>
      </p:sp>
      <p:sp>
        <p:nvSpPr>
          <p:cNvPr id="5" name="Not Yer Tutucusu 4"/>
          <p:cNvSpPr>
            <a:spLocks noGrp="1"/>
          </p:cNvSpPr>
          <p:nvPr>
            <p:ph type="body" sz="quarter" idx="3"/>
          </p:nvPr>
        </p:nvSpPr>
        <p:spPr>
          <a:xfrm>
            <a:off x="666598" y="4777612"/>
            <a:ext cx="5335893" cy="3907800"/>
          </a:xfrm>
          <a:prstGeom prst="rect">
            <a:avLst/>
          </a:prstGeom>
        </p:spPr>
        <p:txBody>
          <a:bodyPr vert="horz" lIns="90727" tIns="45363" rIns="90727" bIns="45363"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43"/>
            <a:ext cx="2890665" cy="498395"/>
          </a:xfrm>
          <a:prstGeom prst="rect">
            <a:avLst/>
          </a:prstGeom>
        </p:spPr>
        <p:txBody>
          <a:bodyPr vert="horz" lIns="90727" tIns="45363" rIns="90727" bIns="45363" rtlCol="0" anchor="b"/>
          <a:lstStyle>
            <a:lvl1pPr algn="l">
              <a:defRPr sz="1200"/>
            </a:lvl1pPr>
          </a:lstStyle>
          <a:p>
            <a:endParaRPr lang="tr-TR"/>
          </a:p>
        </p:txBody>
      </p:sp>
      <p:sp>
        <p:nvSpPr>
          <p:cNvPr id="7" name="Slayt Numarası Yer Tutucusu 6"/>
          <p:cNvSpPr>
            <a:spLocks noGrp="1"/>
          </p:cNvSpPr>
          <p:nvPr>
            <p:ph type="sldNum" sz="quarter" idx="5"/>
          </p:nvPr>
        </p:nvSpPr>
        <p:spPr>
          <a:xfrm>
            <a:off x="3776866" y="9428243"/>
            <a:ext cx="2890665" cy="498395"/>
          </a:xfrm>
          <a:prstGeom prst="rect">
            <a:avLst/>
          </a:prstGeom>
        </p:spPr>
        <p:txBody>
          <a:bodyPr vert="horz" lIns="90727" tIns="45363" rIns="90727" bIns="45363" rtlCol="0" anchor="b"/>
          <a:lstStyle>
            <a:lvl1pPr algn="r">
              <a:defRPr sz="1200"/>
            </a:lvl1pPr>
          </a:lstStyle>
          <a:p>
            <a:fld id="{1434038D-9028-45C6-8D2F-44C2EE4D73CB}" type="slidenum">
              <a:rPr lang="tr-TR" smtClean="0"/>
              <a:t>‹#›</a:t>
            </a:fld>
            <a:endParaRPr lang="tr-TR"/>
          </a:p>
        </p:txBody>
      </p:sp>
    </p:spTree>
    <p:extLst>
      <p:ext uri="{BB962C8B-B14F-4D97-AF65-F5344CB8AC3E}">
        <p14:creationId xmlns:p14="http://schemas.microsoft.com/office/powerpoint/2010/main" val="2906084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37155" indent="-283521">
              <a:defRPr sz="2400">
                <a:solidFill>
                  <a:schemeClr val="tx1"/>
                </a:solidFill>
                <a:latin typeface="Arial" panose="020B0604020202020204" pitchFamily="34" charset="0"/>
                <a:ea typeface="MS PGothic" panose="020B0600070205080204" pitchFamily="34" charset="-128"/>
              </a:defRPr>
            </a:lvl2pPr>
            <a:lvl3pPr marL="1134085" indent="-226817">
              <a:defRPr sz="2400">
                <a:solidFill>
                  <a:schemeClr val="tx1"/>
                </a:solidFill>
                <a:latin typeface="Arial" panose="020B0604020202020204" pitchFamily="34" charset="0"/>
                <a:ea typeface="MS PGothic" panose="020B0600070205080204" pitchFamily="34" charset="-128"/>
              </a:defRPr>
            </a:lvl3pPr>
            <a:lvl4pPr marL="1587718" indent="-226817">
              <a:defRPr sz="2400">
                <a:solidFill>
                  <a:schemeClr val="tx1"/>
                </a:solidFill>
                <a:latin typeface="Arial" panose="020B0604020202020204" pitchFamily="34" charset="0"/>
                <a:ea typeface="MS PGothic" panose="020B0600070205080204" pitchFamily="34" charset="-128"/>
              </a:defRPr>
            </a:lvl4pPr>
            <a:lvl5pPr marL="2041352" indent="-226817">
              <a:defRPr sz="2400">
                <a:solidFill>
                  <a:schemeClr val="tx1"/>
                </a:solidFill>
                <a:latin typeface="Arial" panose="020B0604020202020204" pitchFamily="34" charset="0"/>
                <a:ea typeface="MS PGothic" panose="020B0600070205080204" pitchFamily="34" charset="-128"/>
              </a:defRPr>
            </a:lvl5pPr>
            <a:lvl6pPr marL="2494986" indent="-226817"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48620" indent="-226817"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02254" indent="-226817"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55888" indent="-226817"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9CE05A2-3CE2-4675-9F3A-E1D50FBECB05}" type="slidenum">
              <a:rPr lang="de-DE" altLang="tr-TR" sz="1200"/>
              <a:pPr/>
              <a:t>6</a:t>
            </a:fld>
            <a:endParaRPr lang="de-DE" altLang="tr-TR"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012895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37155" indent="-283521">
              <a:defRPr sz="2400">
                <a:solidFill>
                  <a:schemeClr val="tx1"/>
                </a:solidFill>
                <a:latin typeface="Arial" panose="020B0604020202020204" pitchFamily="34" charset="0"/>
                <a:ea typeface="MS PGothic" panose="020B0600070205080204" pitchFamily="34" charset="-128"/>
              </a:defRPr>
            </a:lvl2pPr>
            <a:lvl3pPr marL="1134085" indent="-226817">
              <a:defRPr sz="2400">
                <a:solidFill>
                  <a:schemeClr val="tx1"/>
                </a:solidFill>
                <a:latin typeface="Arial" panose="020B0604020202020204" pitchFamily="34" charset="0"/>
                <a:ea typeface="MS PGothic" panose="020B0600070205080204" pitchFamily="34" charset="-128"/>
              </a:defRPr>
            </a:lvl3pPr>
            <a:lvl4pPr marL="1587718" indent="-226817">
              <a:defRPr sz="2400">
                <a:solidFill>
                  <a:schemeClr val="tx1"/>
                </a:solidFill>
                <a:latin typeface="Arial" panose="020B0604020202020204" pitchFamily="34" charset="0"/>
                <a:ea typeface="MS PGothic" panose="020B0600070205080204" pitchFamily="34" charset="-128"/>
              </a:defRPr>
            </a:lvl4pPr>
            <a:lvl5pPr marL="2041352" indent="-226817">
              <a:defRPr sz="2400">
                <a:solidFill>
                  <a:schemeClr val="tx1"/>
                </a:solidFill>
                <a:latin typeface="Arial" panose="020B0604020202020204" pitchFamily="34" charset="0"/>
                <a:ea typeface="MS PGothic" panose="020B0600070205080204" pitchFamily="34" charset="-128"/>
              </a:defRPr>
            </a:lvl5pPr>
            <a:lvl6pPr marL="2494986" indent="-226817"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48620" indent="-226817"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02254" indent="-226817"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55888" indent="-226817"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4C9D17A-9318-4B00-B36B-1A3E75A91373}" type="slidenum">
              <a:rPr lang="de-DE" altLang="tr-TR" sz="1200"/>
              <a:pPr/>
              <a:t>7</a:t>
            </a:fld>
            <a:endParaRPr lang="de-DE" altLang="tr-TR"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665752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37155" indent="-283521">
              <a:defRPr sz="2400">
                <a:solidFill>
                  <a:schemeClr val="tx1"/>
                </a:solidFill>
                <a:latin typeface="Arial" panose="020B0604020202020204" pitchFamily="34" charset="0"/>
                <a:ea typeface="MS PGothic" panose="020B0600070205080204" pitchFamily="34" charset="-128"/>
              </a:defRPr>
            </a:lvl2pPr>
            <a:lvl3pPr marL="1134085" indent="-226817">
              <a:defRPr sz="2400">
                <a:solidFill>
                  <a:schemeClr val="tx1"/>
                </a:solidFill>
                <a:latin typeface="Arial" panose="020B0604020202020204" pitchFamily="34" charset="0"/>
                <a:ea typeface="MS PGothic" panose="020B0600070205080204" pitchFamily="34" charset="-128"/>
              </a:defRPr>
            </a:lvl3pPr>
            <a:lvl4pPr marL="1587718" indent="-226817">
              <a:defRPr sz="2400">
                <a:solidFill>
                  <a:schemeClr val="tx1"/>
                </a:solidFill>
                <a:latin typeface="Arial" panose="020B0604020202020204" pitchFamily="34" charset="0"/>
                <a:ea typeface="MS PGothic" panose="020B0600070205080204" pitchFamily="34" charset="-128"/>
              </a:defRPr>
            </a:lvl4pPr>
            <a:lvl5pPr marL="2041352" indent="-226817">
              <a:defRPr sz="2400">
                <a:solidFill>
                  <a:schemeClr val="tx1"/>
                </a:solidFill>
                <a:latin typeface="Arial" panose="020B0604020202020204" pitchFamily="34" charset="0"/>
                <a:ea typeface="MS PGothic" panose="020B0600070205080204" pitchFamily="34" charset="-128"/>
              </a:defRPr>
            </a:lvl5pPr>
            <a:lvl6pPr marL="2494986" indent="-226817"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48620" indent="-226817"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02254" indent="-226817"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55888" indent="-226817"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C1F5FFC-2643-40E0-94AF-DE2D90FCB536}" type="slidenum">
              <a:rPr lang="de-DE" altLang="tr-TR" sz="1200"/>
              <a:pPr/>
              <a:t>23</a:t>
            </a:fld>
            <a:endParaRPr lang="de-DE" altLang="tr-TR"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579513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37155" indent="-283521">
              <a:defRPr sz="2400">
                <a:solidFill>
                  <a:schemeClr val="tx1"/>
                </a:solidFill>
                <a:latin typeface="Arial" panose="020B0604020202020204" pitchFamily="34" charset="0"/>
                <a:ea typeface="MS PGothic" panose="020B0600070205080204" pitchFamily="34" charset="-128"/>
              </a:defRPr>
            </a:lvl2pPr>
            <a:lvl3pPr marL="1134085" indent="-226817">
              <a:defRPr sz="2400">
                <a:solidFill>
                  <a:schemeClr val="tx1"/>
                </a:solidFill>
                <a:latin typeface="Arial" panose="020B0604020202020204" pitchFamily="34" charset="0"/>
                <a:ea typeface="MS PGothic" panose="020B0600070205080204" pitchFamily="34" charset="-128"/>
              </a:defRPr>
            </a:lvl3pPr>
            <a:lvl4pPr marL="1587718" indent="-226817">
              <a:defRPr sz="2400">
                <a:solidFill>
                  <a:schemeClr val="tx1"/>
                </a:solidFill>
                <a:latin typeface="Arial" panose="020B0604020202020204" pitchFamily="34" charset="0"/>
                <a:ea typeface="MS PGothic" panose="020B0600070205080204" pitchFamily="34" charset="-128"/>
              </a:defRPr>
            </a:lvl4pPr>
            <a:lvl5pPr marL="2041352" indent="-226817">
              <a:defRPr sz="2400">
                <a:solidFill>
                  <a:schemeClr val="tx1"/>
                </a:solidFill>
                <a:latin typeface="Arial" panose="020B0604020202020204" pitchFamily="34" charset="0"/>
                <a:ea typeface="MS PGothic" panose="020B0600070205080204" pitchFamily="34" charset="-128"/>
              </a:defRPr>
            </a:lvl5pPr>
            <a:lvl6pPr marL="2494986" indent="-226817"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48620" indent="-226817"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02254" indent="-226817"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55888" indent="-226817"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4A5CD4F-94CB-40F7-A7E0-6EF6BCF23E9E}" type="slidenum">
              <a:rPr lang="de-DE" altLang="tr-TR" sz="1200"/>
              <a:pPr/>
              <a:t>24</a:t>
            </a:fld>
            <a:endParaRPr lang="de-DE" altLang="tr-TR"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425783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A6882E4-17F6-4250-A7C2-C648AAA27F9D}"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65F70D-18A5-4639-A9F0-565562583A39}" type="slidenum">
              <a:rPr lang="tr-TR" smtClean="0"/>
              <a:t>‹#›</a:t>
            </a:fld>
            <a:endParaRPr lang="tr-TR"/>
          </a:p>
        </p:txBody>
      </p:sp>
    </p:spTree>
    <p:extLst>
      <p:ext uri="{BB962C8B-B14F-4D97-AF65-F5344CB8AC3E}">
        <p14:creationId xmlns:p14="http://schemas.microsoft.com/office/powerpoint/2010/main" val="4055211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A6882E4-17F6-4250-A7C2-C648AAA27F9D}"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65F70D-18A5-4639-A9F0-565562583A39}" type="slidenum">
              <a:rPr lang="tr-TR" smtClean="0"/>
              <a:t>‹#›</a:t>
            </a:fld>
            <a:endParaRPr lang="tr-TR"/>
          </a:p>
        </p:txBody>
      </p:sp>
    </p:spTree>
    <p:extLst>
      <p:ext uri="{BB962C8B-B14F-4D97-AF65-F5344CB8AC3E}">
        <p14:creationId xmlns:p14="http://schemas.microsoft.com/office/powerpoint/2010/main" val="2359380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A6882E4-17F6-4250-A7C2-C648AAA27F9D}"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65F70D-18A5-4639-A9F0-565562583A39}"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70921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A6882E4-17F6-4250-A7C2-C648AAA27F9D}"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65F70D-18A5-4639-A9F0-565562583A39}" type="slidenum">
              <a:rPr lang="tr-TR" smtClean="0"/>
              <a:t>‹#›</a:t>
            </a:fld>
            <a:endParaRPr lang="tr-TR"/>
          </a:p>
        </p:txBody>
      </p:sp>
    </p:spTree>
    <p:extLst>
      <p:ext uri="{BB962C8B-B14F-4D97-AF65-F5344CB8AC3E}">
        <p14:creationId xmlns:p14="http://schemas.microsoft.com/office/powerpoint/2010/main" val="596733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A6882E4-17F6-4250-A7C2-C648AAA27F9D}"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65F70D-18A5-4639-A9F0-565562583A39}"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06841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A6882E4-17F6-4250-A7C2-C648AAA27F9D}"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65F70D-18A5-4639-A9F0-565562583A39}" type="slidenum">
              <a:rPr lang="tr-TR" smtClean="0"/>
              <a:t>‹#›</a:t>
            </a:fld>
            <a:endParaRPr lang="tr-TR"/>
          </a:p>
        </p:txBody>
      </p:sp>
    </p:spTree>
    <p:extLst>
      <p:ext uri="{BB962C8B-B14F-4D97-AF65-F5344CB8AC3E}">
        <p14:creationId xmlns:p14="http://schemas.microsoft.com/office/powerpoint/2010/main" val="2074480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A6882E4-17F6-4250-A7C2-C648AAA27F9D}"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65F70D-18A5-4639-A9F0-565562583A39}" type="slidenum">
              <a:rPr lang="tr-TR" smtClean="0"/>
              <a:t>‹#›</a:t>
            </a:fld>
            <a:endParaRPr lang="tr-TR"/>
          </a:p>
        </p:txBody>
      </p:sp>
    </p:spTree>
    <p:extLst>
      <p:ext uri="{BB962C8B-B14F-4D97-AF65-F5344CB8AC3E}">
        <p14:creationId xmlns:p14="http://schemas.microsoft.com/office/powerpoint/2010/main" val="3322936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A6882E4-17F6-4250-A7C2-C648AAA27F9D}"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65F70D-18A5-4639-A9F0-565562583A39}" type="slidenum">
              <a:rPr lang="tr-TR" smtClean="0"/>
              <a:t>‹#›</a:t>
            </a:fld>
            <a:endParaRPr lang="tr-TR"/>
          </a:p>
        </p:txBody>
      </p:sp>
    </p:spTree>
    <p:extLst>
      <p:ext uri="{BB962C8B-B14F-4D97-AF65-F5344CB8AC3E}">
        <p14:creationId xmlns:p14="http://schemas.microsoft.com/office/powerpoint/2010/main" val="299642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A6882E4-17F6-4250-A7C2-C648AAA27F9D}"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65F70D-18A5-4639-A9F0-565562583A39}" type="slidenum">
              <a:rPr lang="tr-TR" smtClean="0"/>
              <a:t>‹#›</a:t>
            </a:fld>
            <a:endParaRPr lang="tr-TR"/>
          </a:p>
        </p:txBody>
      </p:sp>
    </p:spTree>
    <p:extLst>
      <p:ext uri="{BB962C8B-B14F-4D97-AF65-F5344CB8AC3E}">
        <p14:creationId xmlns:p14="http://schemas.microsoft.com/office/powerpoint/2010/main" val="4116731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A6882E4-17F6-4250-A7C2-C648AAA27F9D}"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65F70D-18A5-4639-A9F0-565562583A39}" type="slidenum">
              <a:rPr lang="tr-TR" smtClean="0"/>
              <a:t>‹#›</a:t>
            </a:fld>
            <a:endParaRPr lang="tr-TR"/>
          </a:p>
        </p:txBody>
      </p:sp>
    </p:spTree>
    <p:extLst>
      <p:ext uri="{BB962C8B-B14F-4D97-AF65-F5344CB8AC3E}">
        <p14:creationId xmlns:p14="http://schemas.microsoft.com/office/powerpoint/2010/main" val="1924786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A6882E4-17F6-4250-A7C2-C648AAA27F9D}" type="datetimeFigureOut">
              <a:rPr lang="tr-TR" smtClean="0"/>
              <a:t>27.12.2019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65F70D-18A5-4639-A9F0-565562583A39}" type="slidenum">
              <a:rPr lang="tr-TR" smtClean="0"/>
              <a:t>‹#›</a:t>
            </a:fld>
            <a:endParaRPr lang="tr-TR"/>
          </a:p>
        </p:txBody>
      </p:sp>
    </p:spTree>
    <p:extLst>
      <p:ext uri="{BB962C8B-B14F-4D97-AF65-F5344CB8AC3E}">
        <p14:creationId xmlns:p14="http://schemas.microsoft.com/office/powerpoint/2010/main" val="1607428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A6882E4-17F6-4250-A7C2-C648AAA27F9D}" type="datetimeFigureOut">
              <a:rPr lang="tr-TR" smtClean="0"/>
              <a:t>27.12.2019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A65F70D-18A5-4639-A9F0-565562583A39}" type="slidenum">
              <a:rPr lang="tr-TR" smtClean="0"/>
              <a:t>‹#›</a:t>
            </a:fld>
            <a:endParaRPr lang="tr-TR"/>
          </a:p>
        </p:txBody>
      </p:sp>
    </p:spTree>
    <p:extLst>
      <p:ext uri="{BB962C8B-B14F-4D97-AF65-F5344CB8AC3E}">
        <p14:creationId xmlns:p14="http://schemas.microsoft.com/office/powerpoint/2010/main" val="175434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A6882E4-17F6-4250-A7C2-C648AAA27F9D}" type="datetimeFigureOut">
              <a:rPr lang="tr-TR" smtClean="0"/>
              <a:t>27.12.2019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A65F70D-18A5-4639-A9F0-565562583A39}" type="slidenum">
              <a:rPr lang="tr-TR" smtClean="0"/>
              <a:t>‹#›</a:t>
            </a:fld>
            <a:endParaRPr lang="tr-TR"/>
          </a:p>
        </p:txBody>
      </p:sp>
    </p:spTree>
    <p:extLst>
      <p:ext uri="{BB962C8B-B14F-4D97-AF65-F5344CB8AC3E}">
        <p14:creationId xmlns:p14="http://schemas.microsoft.com/office/powerpoint/2010/main" val="140979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6882E4-17F6-4250-A7C2-C648AAA27F9D}" type="datetimeFigureOut">
              <a:rPr lang="tr-TR" smtClean="0"/>
              <a:t>27.12.2019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A65F70D-18A5-4639-A9F0-565562583A39}" type="slidenum">
              <a:rPr lang="tr-TR" smtClean="0"/>
              <a:t>‹#›</a:t>
            </a:fld>
            <a:endParaRPr lang="tr-TR"/>
          </a:p>
        </p:txBody>
      </p:sp>
    </p:spTree>
    <p:extLst>
      <p:ext uri="{BB962C8B-B14F-4D97-AF65-F5344CB8AC3E}">
        <p14:creationId xmlns:p14="http://schemas.microsoft.com/office/powerpoint/2010/main" val="691159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A6882E4-17F6-4250-A7C2-C648AAA27F9D}" type="datetimeFigureOut">
              <a:rPr lang="tr-TR" smtClean="0"/>
              <a:t>27.12.2019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65F70D-18A5-4639-A9F0-565562583A39}" type="slidenum">
              <a:rPr lang="tr-TR" smtClean="0"/>
              <a:t>‹#›</a:t>
            </a:fld>
            <a:endParaRPr lang="tr-TR"/>
          </a:p>
        </p:txBody>
      </p:sp>
    </p:spTree>
    <p:extLst>
      <p:ext uri="{BB962C8B-B14F-4D97-AF65-F5344CB8AC3E}">
        <p14:creationId xmlns:p14="http://schemas.microsoft.com/office/powerpoint/2010/main" val="604071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A6882E4-17F6-4250-A7C2-C648AAA27F9D}" type="datetimeFigureOut">
              <a:rPr lang="tr-TR" smtClean="0"/>
              <a:t>27.12.2019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65F70D-18A5-4639-A9F0-565562583A39}" type="slidenum">
              <a:rPr lang="tr-TR" smtClean="0"/>
              <a:t>‹#›</a:t>
            </a:fld>
            <a:endParaRPr lang="tr-TR"/>
          </a:p>
        </p:txBody>
      </p:sp>
    </p:spTree>
    <p:extLst>
      <p:ext uri="{BB962C8B-B14F-4D97-AF65-F5344CB8AC3E}">
        <p14:creationId xmlns:p14="http://schemas.microsoft.com/office/powerpoint/2010/main" val="329569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A6882E4-17F6-4250-A7C2-C648AAA27F9D}" type="datetimeFigureOut">
              <a:rPr lang="tr-TR" smtClean="0"/>
              <a:t>27.12.2019</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AA65F70D-18A5-4639-A9F0-565562583A39}" type="slidenum">
              <a:rPr lang="tr-TR" smtClean="0"/>
              <a:t>‹#›</a:t>
            </a:fld>
            <a:endParaRPr lang="tr-TR"/>
          </a:p>
        </p:txBody>
      </p:sp>
    </p:spTree>
    <p:extLst>
      <p:ext uri="{BB962C8B-B14F-4D97-AF65-F5344CB8AC3E}">
        <p14:creationId xmlns:p14="http://schemas.microsoft.com/office/powerpoint/2010/main" val="4040115446"/>
      </p:ext>
    </p:extLst>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 id="2147483885" r:id="rId12"/>
    <p:sldLayoutId id="2147483886" r:id="rId13"/>
    <p:sldLayoutId id="2147483887" r:id="rId14"/>
    <p:sldLayoutId id="2147483888" r:id="rId15"/>
    <p:sldLayoutId id="214748388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pPr algn="ctr"/>
            <a:r>
              <a:rPr lang="tr-TR" sz="6000" dirty="0" smtClean="0"/>
              <a:t>BİLİM / YAYIN ETİĞİ</a:t>
            </a:r>
            <a:endParaRPr lang="tr-TR" sz="6000" dirty="0"/>
          </a:p>
        </p:txBody>
      </p:sp>
      <p:sp>
        <p:nvSpPr>
          <p:cNvPr id="3" name="Alt Başlık 2"/>
          <p:cNvSpPr>
            <a:spLocks noGrp="1"/>
          </p:cNvSpPr>
          <p:nvPr>
            <p:ph type="subTitle" idx="1"/>
          </p:nvPr>
        </p:nvSpPr>
        <p:spPr/>
        <p:txBody>
          <a:bodyPr>
            <a:normAutofit/>
          </a:bodyPr>
          <a:lstStyle/>
          <a:p>
            <a:pPr algn="ctr"/>
            <a:r>
              <a:rPr lang="tr-TR" sz="2800" b="1" dirty="0" err="1" smtClean="0">
                <a:solidFill>
                  <a:schemeClr val="accent1">
                    <a:lumMod val="50000"/>
                  </a:schemeClr>
                </a:solidFill>
              </a:rPr>
              <a:t>Dr.Öğr.Üyesi</a:t>
            </a:r>
            <a:r>
              <a:rPr lang="tr-TR" sz="2800" b="1" dirty="0" smtClean="0">
                <a:solidFill>
                  <a:schemeClr val="accent1">
                    <a:lumMod val="50000"/>
                  </a:schemeClr>
                </a:solidFill>
              </a:rPr>
              <a:t> Emel Mataracı Kara</a:t>
            </a:r>
            <a:endParaRPr lang="tr-TR" sz="2800" b="1" dirty="0">
              <a:solidFill>
                <a:schemeClr val="accent1">
                  <a:lumMod val="50000"/>
                </a:schemeClr>
              </a:solidFill>
            </a:endParaRPr>
          </a:p>
        </p:txBody>
      </p:sp>
    </p:spTree>
    <p:extLst>
      <p:ext uri="{BB962C8B-B14F-4D97-AF65-F5344CB8AC3E}">
        <p14:creationId xmlns:p14="http://schemas.microsoft.com/office/powerpoint/2010/main" val="1493216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3677" y="745041"/>
            <a:ext cx="8229600" cy="5242587"/>
          </a:xfrm>
        </p:spPr>
        <p:txBody>
          <a:bodyPr/>
          <a:lstStyle/>
          <a:p>
            <a:endParaRPr lang="tr-TR" dirty="0" smtClean="0"/>
          </a:p>
          <a:p>
            <a:pPr algn="just"/>
            <a:r>
              <a:rPr lang="tr-TR" sz="3200" b="1" dirty="0" smtClean="0">
                <a:solidFill>
                  <a:schemeClr val="accent2">
                    <a:lumMod val="50000"/>
                  </a:schemeClr>
                </a:solidFill>
                <a:latin typeface="Times New Roman" panose="02020603050405020304" pitchFamily="18" charset="0"/>
                <a:cs typeface="Times New Roman" pitchFamily="18" charset="0"/>
              </a:rPr>
              <a:t>ETİK, DOĞRU VE YANLIŞ DAVRANIŞ TEORİSİDİR, AHLAK İSE ONUN PRATİĞİDİR.</a:t>
            </a:r>
          </a:p>
          <a:p>
            <a:r>
              <a:rPr lang="tr-TR" sz="3200" b="1" u="sng" dirty="0">
                <a:solidFill>
                  <a:srgbClr val="FF0000"/>
                </a:solidFill>
                <a:latin typeface="Times New Roman" panose="02020603050405020304" pitchFamily="18" charset="0"/>
                <a:cs typeface="Times New Roman" panose="02020603050405020304" pitchFamily="18" charset="0"/>
              </a:rPr>
              <a:t>İlkeler söz konusu olduğunda etik </a:t>
            </a:r>
            <a:r>
              <a:rPr lang="tr-TR" sz="3200" dirty="0">
                <a:latin typeface="Times New Roman" panose="02020603050405020304" pitchFamily="18" charset="0"/>
                <a:cs typeface="Times New Roman" panose="02020603050405020304" pitchFamily="18" charset="0"/>
              </a:rPr>
              <a:t>kavramı kullanılırken, </a:t>
            </a:r>
            <a:r>
              <a:rPr lang="tr-TR" sz="3200" b="1" u="sng" dirty="0">
                <a:solidFill>
                  <a:srgbClr val="FF0000"/>
                </a:solidFill>
                <a:latin typeface="Times New Roman" panose="02020603050405020304" pitchFamily="18" charset="0"/>
                <a:cs typeface="Times New Roman" panose="02020603050405020304" pitchFamily="18" charset="0"/>
              </a:rPr>
              <a:t>davranış söz </a:t>
            </a:r>
            <a:r>
              <a:rPr lang="tr-TR" sz="3200" b="1" u="sng" dirty="0" smtClean="0">
                <a:solidFill>
                  <a:srgbClr val="FF0000"/>
                </a:solidFill>
                <a:latin typeface="Times New Roman" panose="02020603050405020304" pitchFamily="18" charset="0"/>
                <a:cs typeface="Times New Roman" panose="02020603050405020304" pitchFamily="18" charset="0"/>
              </a:rPr>
              <a:t>konusu olduğunda </a:t>
            </a:r>
            <a:r>
              <a:rPr lang="tr-TR" sz="3200" b="1" u="sng" dirty="0">
                <a:solidFill>
                  <a:srgbClr val="FF0000"/>
                </a:solidFill>
                <a:latin typeface="Times New Roman" panose="02020603050405020304" pitchFamily="18" charset="0"/>
                <a:cs typeface="Times New Roman" panose="02020603050405020304" pitchFamily="18" charset="0"/>
              </a:rPr>
              <a:t>ahlak </a:t>
            </a:r>
            <a:r>
              <a:rPr lang="tr-TR" sz="3200" dirty="0">
                <a:latin typeface="Times New Roman" panose="02020603050405020304" pitchFamily="18" charset="0"/>
                <a:cs typeface="Times New Roman" panose="02020603050405020304" pitchFamily="18" charset="0"/>
              </a:rPr>
              <a:t>kavramı kullanılır. Etik bir kişinin belli bir durumda ifade etmek </a:t>
            </a:r>
            <a:r>
              <a:rPr lang="tr-TR" sz="3200" dirty="0" smtClean="0">
                <a:latin typeface="Times New Roman" panose="02020603050405020304" pitchFamily="18" charset="0"/>
                <a:cs typeface="Times New Roman" panose="02020603050405020304" pitchFamily="18" charset="0"/>
              </a:rPr>
              <a:t>istediği değerler </a:t>
            </a:r>
            <a:r>
              <a:rPr lang="tr-TR" sz="3200" dirty="0">
                <a:latin typeface="Times New Roman" panose="02020603050405020304" pitchFamily="18" charset="0"/>
                <a:cs typeface="Times New Roman" panose="02020603050405020304" pitchFamily="18" charset="0"/>
              </a:rPr>
              <a:t>iken ahlak ise bunu hayata geçirme tarzıdır</a:t>
            </a:r>
            <a:endParaRPr lang="tr-TR" sz="32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980655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515" y="1108537"/>
            <a:ext cx="8596668" cy="3880773"/>
          </a:xfrm>
        </p:spPr>
        <p:txBody>
          <a:bodyPr>
            <a:normAutofit/>
          </a:bodyPr>
          <a:lstStyle/>
          <a:p>
            <a:pPr algn="just"/>
            <a:r>
              <a:rPr lang="tr-TR" sz="3200" dirty="0" smtClean="0">
                <a:latin typeface="Times New Roman" panose="02020603050405020304" pitchFamily="18" charset="0"/>
                <a:cs typeface="Times New Roman" panose="02020603050405020304" pitchFamily="18" charset="0"/>
              </a:rPr>
              <a:t>Etik bir pusulaya benzer. Nasıl ki pusula gidilecek yeri tarif etmez ancak gidilecek yerin yönünü belirlerse etik de kişiyi belirli bir eylem ya da davranışı değil doğru olduğu kabul edilen davranışı gösterir ve izlenmesini ister. Bireyi bu davranışa zorlamaz ancak birey kendi özgür iradesiyle bu davranışı uygular.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2159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017" y="1206860"/>
            <a:ext cx="8596668" cy="3880773"/>
          </a:xfrm>
        </p:spPr>
        <p:txBody>
          <a:bodyPr>
            <a:normAutofit/>
          </a:bodyPr>
          <a:lstStyle/>
          <a:p>
            <a:pPr algn="just"/>
            <a:r>
              <a:rPr lang="tr-TR" sz="3200" dirty="0" smtClean="0">
                <a:solidFill>
                  <a:schemeClr val="accent1">
                    <a:lumMod val="50000"/>
                  </a:schemeClr>
                </a:solidFill>
                <a:latin typeface="Times New Roman" pitchFamily="18" charset="0"/>
                <a:cs typeface="Times New Roman" pitchFamily="18" charset="0"/>
              </a:rPr>
              <a:t>İnsanlık için, toplum için, birey için </a:t>
            </a:r>
            <a:r>
              <a:rPr lang="tr-TR" sz="3200" b="1" u="sng" dirty="0" smtClean="0">
                <a:solidFill>
                  <a:schemeClr val="accent1">
                    <a:lumMod val="50000"/>
                  </a:schemeClr>
                </a:solidFill>
                <a:latin typeface="Times New Roman" pitchFamily="18" charset="0"/>
                <a:cs typeface="Times New Roman" pitchFamily="18" charset="0"/>
              </a:rPr>
              <a:t>‘doğru veya değerli olan eylem’ </a:t>
            </a:r>
            <a:r>
              <a:rPr lang="tr-TR" sz="3200" dirty="0" smtClean="0">
                <a:solidFill>
                  <a:schemeClr val="accent1">
                    <a:lumMod val="50000"/>
                  </a:schemeClr>
                </a:solidFill>
                <a:latin typeface="Times New Roman" pitchFamily="18" charset="0"/>
                <a:cs typeface="Times New Roman" pitchFamily="18" charset="0"/>
              </a:rPr>
              <a:t>etiğin konusunu oluşturmaktadır. </a:t>
            </a:r>
          </a:p>
          <a:p>
            <a:pPr algn="just"/>
            <a:r>
              <a:rPr lang="tr-TR" sz="3200" dirty="0" smtClean="0">
                <a:solidFill>
                  <a:schemeClr val="accent1">
                    <a:lumMod val="50000"/>
                  </a:schemeClr>
                </a:solidFill>
                <a:latin typeface="Times New Roman" pitchFamily="18" charset="0"/>
                <a:cs typeface="Times New Roman" pitchFamily="18" charset="0"/>
              </a:rPr>
              <a:t>Bu acıdan etik, doğru olanın yapılmasını vurgulayarak hem toplumun hem de örgüt çalışanlarının iyilik ve refahını gözetmektedir.</a:t>
            </a:r>
          </a:p>
          <a:p>
            <a:endParaRPr lang="tr-TR" sz="3200" dirty="0"/>
          </a:p>
        </p:txBody>
      </p:sp>
    </p:spTree>
    <p:extLst>
      <p:ext uri="{BB962C8B-B14F-4D97-AF65-F5344CB8AC3E}">
        <p14:creationId xmlns:p14="http://schemas.microsoft.com/office/powerpoint/2010/main" val="2239171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155" y="482752"/>
            <a:ext cx="8229600" cy="5390059"/>
          </a:xfrm>
        </p:spPr>
        <p:txBody>
          <a:bodyPr>
            <a:noAutofit/>
          </a:bodyPr>
          <a:lstStyle/>
          <a:p>
            <a:pPr algn="just"/>
            <a:r>
              <a:rPr lang="tr-TR" sz="3200" b="1" dirty="0" smtClean="0">
                <a:solidFill>
                  <a:srgbClr val="C00000"/>
                </a:solidFill>
                <a:latin typeface="Times New Roman" panose="02020603050405020304" pitchFamily="18" charset="0"/>
                <a:cs typeface="Times New Roman" panose="02020603050405020304" pitchFamily="18" charset="0"/>
              </a:rPr>
              <a:t>Etik; asıl amacı bireylerin ve grupların belirli durumlarda nasıl davranması gerektiğini belirlemek olan sistematik bir araştırma ve sorgulama çabasıdır.</a:t>
            </a:r>
          </a:p>
          <a:p>
            <a:pPr algn="just"/>
            <a:r>
              <a:rPr lang="tr-TR" sz="3200" b="1" dirty="0" smtClean="0">
                <a:solidFill>
                  <a:srgbClr val="00B050"/>
                </a:solidFill>
                <a:latin typeface="Times New Roman" panose="02020603050405020304" pitchFamily="18" charset="0"/>
                <a:cs typeface="Times New Roman" panose="02020603050405020304" pitchFamily="18" charset="0"/>
              </a:rPr>
              <a:t>Etik, insanlar arasında yer alan değerleri, ahlaki bakımdan iyi ya da kötü, doğru ya da yanlış olanın niteliğini ve temellerini araştıran felsefe dalı olarak tanımlanmaktadır. Nasıl bir hayat geçirmeliyim, iyi nedir, kötü nedir gibi sorulara etik kavramı çerçevesinde cevaplar aranmaktadır.</a:t>
            </a:r>
            <a:endParaRPr lang="tr-TR" sz="32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5680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91995"/>
            <a:ext cx="8596668" cy="4329383"/>
          </a:xfrm>
        </p:spPr>
        <p:txBody>
          <a:bodyPr>
            <a:normAutofit/>
          </a:bodyPr>
          <a:lstStyle/>
          <a:p>
            <a:pPr algn="just"/>
            <a:r>
              <a:rPr lang="tr-TR" sz="2800" b="1" dirty="0" smtClean="0">
                <a:latin typeface="Times New Roman" panose="02020603050405020304" pitchFamily="18" charset="0"/>
                <a:cs typeface="Times New Roman" panose="02020603050405020304" pitchFamily="18" charset="0"/>
              </a:rPr>
              <a:t>Ahlak, topluluk halinde yaşamanın ortaya çıkardığı manevi bir yapıdır. </a:t>
            </a:r>
          </a:p>
          <a:p>
            <a:pPr algn="just"/>
            <a:r>
              <a:rPr lang="tr-TR" sz="2800" dirty="0" smtClean="0">
                <a:latin typeface="Times New Roman" panose="02020603050405020304" pitchFamily="18" charset="0"/>
                <a:cs typeface="Times New Roman" panose="02020603050405020304" pitchFamily="18" charset="0"/>
              </a:rPr>
              <a:t>Her insanın iyi-kötü bir ahlak yapısı ve ahlak anlayışı vardır. </a:t>
            </a:r>
          </a:p>
          <a:p>
            <a:pPr algn="just"/>
            <a:r>
              <a:rPr lang="tr-TR" sz="2800" dirty="0" smtClean="0">
                <a:latin typeface="Times New Roman" panose="02020603050405020304" pitchFamily="18" charset="0"/>
                <a:cs typeface="Times New Roman" panose="02020603050405020304" pitchFamily="18" charset="0"/>
              </a:rPr>
              <a:t>Tarih boyunca her insan topluluğunda bir ahlak düzeni mevcut olduğu tespit edilmiştir. </a:t>
            </a:r>
          </a:p>
          <a:p>
            <a:pPr algn="just"/>
            <a:r>
              <a:rPr lang="tr-TR" sz="2800" dirty="0" smtClean="0">
                <a:latin typeface="Times New Roman" panose="02020603050405020304" pitchFamily="18" charset="0"/>
                <a:cs typeface="Times New Roman" panose="02020603050405020304" pitchFamily="18" charset="0"/>
              </a:rPr>
              <a:t>Sadece insan topluluklarında değil toplu halde yaşayan çeşitli hayvanlar arasında bile bazı ahlaki sorumluluklar ve iyi ahlak belirtisi olan davranışlar gözlemlenmiştir.</a:t>
            </a:r>
            <a:endParaRPr lang="tr-TR" sz="28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tr-TR" b="1" dirty="0" smtClean="0">
                <a:solidFill>
                  <a:srgbClr val="FF0000"/>
                </a:solidFill>
              </a:rPr>
              <a:t>Ahlak Kavramı</a:t>
            </a:r>
            <a:endParaRPr lang="tr-TR" b="1" dirty="0">
              <a:solidFill>
                <a:srgbClr val="FF0000"/>
              </a:solidFill>
            </a:endParaRPr>
          </a:p>
        </p:txBody>
      </p:sp>
    </p:spTree>
    <p:extLst>
      <p:ext uri="{BB962C8B-B14F-4D97-AF65-F5344CB8AC3E}">
        <p14:creationId xmlns:p14="http://schemas.microsoft.com/office/powerpoint/2010/main" val="1521356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329" y="1747319"/>
            <a:ext cx="8229600" cy="4516497"/>
          </a:xfrm>
        </p:spPr>
        <p:txBody>
          <a:bodyPr>
            <a:normAutofit/>
          </a:bodyPr>
          <a:lstStyle/>
          <a:p>
            <a:pPr algn="just"/>
            <a:r>
              <a:rPr lang="tr-TR" sz="3200" b="1" dirty="0" smtClean="0">
                <a:latin typeface="Times New Roman" pitchFamily="18" charset="0"/>
                <a:cs typeface="Times New Roman" pitchFamily="18" charset="0"/>
              </a:rPr>
              <a:t>Ahlak, belli bir toplum içerisinde yaşayan insanlar arasındaki ilişkileri düzenlemek için konulmuş yazılı olmayan ilkeler, davranışlar ve değerler bütünüdür. </a:t>
            </a:r>
          </a:p>
        </p:txBody>
      </p:sp>
    </p:spTree>
    <p:extLst>
      <p:ext uri="{BB962C8B-B14F-4D97-AF65-F5344CB8AC3E}">
        <p14:creationId xmlns:p14="http://schemas.microsoft.com/office/powerpoint/2010/main" val="2347998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8676" y="1206860"/>
            <a:ext cx="8596668" cy="3880773"/>
          </a:xfrm>
        </p:spPr>
        <p:txBody>
          <a:bodyPr>
            <a:normAutofit/>
          </a:bodyPr>
          <a:lstStyle/>
          <a:p>
            <a:pPr algn="just"/>
            <a:r>
              <a:rPr lang="tr-TR" sz="3600" dirty="0" smtClean="0">
                <a:solidFill>
                  <a:srgbClr val="FF0000"/>
                </a:solidFill>
                <a:latin typeface="Times New Roman" pitchFamily="18" charset="0"/>
                <a:cs typeface="Times New Roman" pitchFamily="18" charset="0"/>
              </a:rPr>
              <a:t>Ahlak ‘nasıl yaşamamız gerekir’ sorusuna verilecek cevapları araştıran bir felsefe disiplinidir. Ahlakın çıkış noktası, insan eylemlerinin toplumsal hayata zarar vermeden düzenlenmesi gibi pratik bir nedenden kaynaklanmaktadır.</a:t>
            </a:r>
            <a:endParaRPr lang="tr-TR" sz="3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314491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465" y="637171"/>
            <a:ext cx="9527458" cy="5531445"/>
          </a:xfrm>
        </p:spPr>
        <p:txBody>
          <a:bodyPr>
            <a:normAutofit lnSpcReduction="10000"/>
          </a:bodyPr>
          <a:lstStyle/>
          <a:p>
            <a:pPr marL="0" indent="0" algn="just">
              <a:buNone/>
            </a:pPr>
            <a:r>
              <a:rPr lang="tr-TR" sz="3200" i="1" u="sng" dirty="0">
                <a:latin typeface="Times New Roman" panose="02020603050405020304" pitchFamily="18" charset="0"/>
                <a:cs typeface="Times New Roman" panose="02020603050405020304" pitchFamily="18" charset="0"/>
              </a:rPr>
              <a:t>Toplumsal yaşam içerisinde kişilerin topluma, toplumunda kişilere karşı uyması gereken ahlaki kurallar şunlardır</a:t>
            </a:r>
            <a:r>
              <a:rPr lang="tr-TR" sz="3200" dirty="0" smtClean="0">
                <a:latin typeface="Times New Roman" panose="02020603050405020304" pitchFamily="18" charset="0"/>
                <a:cs typeface="Times New Roman" panose="02020603050405020304" pitchFamily="18" charset="0"/>
              </a:rPr>
              <a:t>;</a:t>
            </a:r>
          </a:p>
          <a:p>
            <a:r>
              <a:rPr lang="tr-TR" sz="3200" dirty="0" smtClean="0">
                <a:latin typeface="Times New Roman" panose="02020603050405020304" pitchFamily="18" charset="0"/>
                <a:cs typeface="Times New Roman" panose="02020603050405020304" pitchFamily="18" charset="0"/>
              </a:rPr>
              <a:t>Başkasının hakkını yememe</a:t>
            </a:r>
          </a:p>
          <a:p>
            <a:r>
              <a:rPr lang="tr-TR" sz="3200" dirty="0" smtClean="0">
                <a:latin typeface="Times New Roman" panose="02020603050405020304" pitchFamily="18" charset="0"/>
                <a:cs typeface="Times New Roman" panose="02020603050405020304" pitchFamily="18" charset="0"/>
              </a:rPr>
              <a:t>Karşısındakinin güç durumundan yararlanmama</a:t>
            </a:r>
          </a:p>
          <a:p>
            <a:r>
              <a:rPr lang="tr-TR" sz="3200" dirty="0" smtClean="0">
                <a:latin typeface="Times New Roman" panose="02020603050405020304" pitchFamily="18" charset="0"/>
                <a:cs typeface="Times New Roman" panose="02020603050405020304" pitchFamily="18" charset="0"/>
              </a:rPr>
              <a:t>Acısı olanın acısını paylaşma</a:t>
            </a:r>
          </a:p>
          <a:p>
            <a:r>
              <a:rPr lang="tr-TR" sz="3200" dirty="0" smtClean="0">
                <a:latin typeface="Times New Roman" panose="02020603050405020304" pitchFamily="18" charset="0"/>
                <a:cs typeface="Times New Roman" panose="02020603050405020304" pitchFamily="18" charset="0"/>
              </a:rPr>
              <a:t>Dayanışma</a:t>
            </a:r>
          </a:p>
          <a:p>
            <a:r>
              <a:rPr lang="tr-TR" sz="3200" dirty="0" smtClean="0">
                <a:latin typeface="Times New Roman" panose="02020603050405020304" pitchFamily="18" charset="0"/>
                <a:cs typeface="Times New Roman" panose="02020603050405020304" pitchFamily="18" charset="0"/>
              </a:rPr>
              <a:t>Bireylerin eşitliğinin kabul edilmesi</a:t>
            </a:r>
          </a:p>
          <a:p>
            <a:r>
              <a:rPr lang="tr-TR" sz="3200" dirty="0" smtClean="0">
                <a:latin typeface="Times New Roman" panose="02020603050405020304" pitchFamily="18" charset="0"/>
                <a:cs typeface="Times New Roman" panose="02020603050405020304" pitchFamily="18" charset="0"/>
              </a:rPr>
              <a:t>Kaynakların adil dağıtılması</a:t>
            </a:r>
          </a:p>
          <a:p>
            <a:r>
              <a:rPr lang="tr-TR" sz="3200" dirty="0" smtClean="0">
                <a:latin typeface="Times New Roman" panose="02020603050405020304" pitchFamily="18" charset="0"/>
                <a:cs typeface="Times New Roman" panose="02020603050405020304" pitchFamily="18" charset="0"/>
              </a:rPr>
              <a:t>Mükemmeliyeti arama</a:t>
            </a:r>
          </a:p>
          <a:p>
            <a:endParaRPr lang="tr-TR" dirty="0"/>
          </a:p>
        </p:txBody>
      </p:sp>
    </p:spTree>
    <p:extLst>
      <p:ext uri="{BB962C8B-B14F-4D97-AF65-F5344CB8AC3E}">
        <p14:creationId xmlns:p14="http://schemas.microsoft.com/office/powerpoint/2010/main" val="34934606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340" y="695582"/>
            <a:ext cx="8596668" cy="3880773"/>
          </a:xfrm>
        </p:spPr>
        <p:txBody>
          <a:bodyPr>
            <a:noAutofit/>
          </a:bodyPr>
          <a:lstStyle/>
          <a:p>
            <a:r>
              <a:rPr lang="tr-TR" sz="3200" dirty="0" smtClean="0">
                <a:latin typeface="Times New Roman" panose="02020603050405020304" pitchFamily="18" charset="0"/>
                <a:cs typeface="Times New Roman" panose="02020603050405020304" pitchFamily="18" charset="0"/>
              </a:rPr>
              <a:t>Doğruluk, dürüstlük</a:t>
            </a:r>
          </a:p>
          <a:p>
            <a:r>
              <a:rPr lang="tr-TR" sz="3200" dirty="0" smtClean="0">
                <a:latin typeface="Times New Roman" panose="02020603050405020304" pitchFamily="18" charset="0"/>
                <a:cs typeface="Times New Roman" panose="02020603050405020304" pitchFamily="18" charset="0"/>
              </a:rPr>
              <a:t>Güvenilir olma</a:t>
            </a:r>
          </a:p>
          <a:p>
            <a:r>
              <a:rPr lang="tr-TR" sz="3200" dirty="0" smtClean="0">
                <a:latin typeface="Times New Roman" panose="02020603050405020304" pitchFamily="18" charset="0"/>
                <a:cs typeface="Times New Roman" panose="02020603050405020304" pitchFamily="18" charset="0"/>
              </a:rPr>
              <a:t>Sadakat</a:t>
            </a:r>
          </a:p>
          <a:p>
            <a:r>
              <a:rPr lang="tr-TR" sz="3200" dirty="0" smtClean="0">
                <a:latin typeface="Times New Roman" panose="02020603050405020304" pitchFamily="18" charset="0"/>
                <a:cs typeface="Times New Roman" panose="02020603050405020304" pitchFamily="18" charset="0"/>
              </a:rPr>
              <a:t>Adalet</a:t>
            </a:r>
          </a:p>
          <a:p>
            <a:r>
              <a:rPr lang="tr-TR" sz="3200" dirty="0" smtClean="0">
                <a:latin typeface="Times New Roman" panose="02020603050405020304" pitchFamily="18" charset="0"/>
                <a:cs typeface="Times New Roman" panose="02020603050405020304" pitchFamily="18" charset="0"/>
              </a:rPr>
              <a:t>Başkalarına yardım etme</a:t>
            </a:r>
          </a:p>
          <a:p>
            <a:r>
              <a:rPr lang="tr-TR" sz="3200" dirty="0" smtClean="0">
                <a:latin typeface="Times New Roman" panose="02020603050405020304" pitchFamily="18" charset="0"/>
                <a:cs typeface="Times New Roman" panose="02020603050405020304" pitchFamily="18" charset="0"/>
              </a:rPr>
              <a:t>Başkalarına saygı gösterme</a:t>
            </a:r>
          </a:p>
          <a:p>
            <a:r>
              <a:rPr lang="tr-TR" sz="3200" dirty="0" smtClean="0">
                <a:latin typeface="Times New Roman" panose="02020603050405020304" pitchFamily="18" charset="0"/>
                <a:cs typeface="Times New Roman" panose="02020603050405020304" pitchFamily="18" charset="0"/>
              </a:rPr>
              <a:t>Vatandaşlık sorumluluğuna sahip olma</a:t>
            </a:r>
          </a:p>
          <a:p>
            <a:r>
              <a:rPr lang="tr-TR" sz="3200" dirty="0" smtClean="0">
                <a:latin typeface="Times New Roman" panose="02020603050405020304" pitchFamily="18" charset="0"/>
                <a:cs typeface="Times New Roman" panose="02020603050405020304" pitchFamily="18" charset="0"/>
              </a:rPr>
              <a:t>Yalan söylememe</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2773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011" y="945535"/>
            <a:ext cx="8596668" cy="3880773"/>
          </a:xfrm>
        </p:spPr>
        <p:txBody>
          <a:bodyPr>
            <a:noAutofit/>
          </a:bodyPr>
          <a:lstStyle/>
          <a:p>
            <a:pPr marL="0" indent="0" algn="just">
              <a:buNone/>
            </a:pPr>
            <a:r>
              <a:rPr lang="tr-TR" sz="2400" i="1" u="sng" dirty="0" smtClean="0">
                <a:latin typeface="Times New Roman" panose="02020603050405020304" pitchFamily="18" charset="0"/>
                <a:cs typeface="Times New Roman" panose="02020603050405020304" pitchFamily="18" charset="0"/>
              </a:rPr>
              <a:t>Bireyi etik davranışa yönelten kişisel özellikler şunlardır;</a:t>
            </a:r>
          </a:p>
          <a:p>
            <a:pPr algn="just"/>
            <a:r>
              <a:rPr lang="tr-TR" sz="2400" dirty="0" smtClean="0">
                <a:latin typeface="Times New Roman" panose="02020603050405020304" pitchFamily="18" charset="0"/>
                <a:cs typeface="Times New Roman" panose="02020603050405020304" pitchFamily="18" charset="0"/>
              </a:rPr>
              <a:t>Dürüstlük</a:t>
            </a:r>
          </a:p>
          <a:p>
            <a:pPr algn="just"/>
            <a:r>
              <a:rPr lang="tr-TR" sz="2400" dirty="0" smtClean="0">
                <a:latin typeface="Times New Roman" panose="02020603050405020304" pitchFamily="18" charset="0"/>
                <a:cs typeface="Times New Roman" panose="02020603050405020304" pitchFamily="18" charset="0"/>
              </a:rPr>
              <a:t>Doğruluk</a:t>
            </a:r>
          </a:p>
          <a:p>
            <a:pPr algn="just"/>
            <a:r>
              <a:rPr lang="tr-TR" sz="2400" dirty="0" smtClean="0">
                <a:latin typeface="Times New Roman" panose="02020603050405020304" pitchFamily="18" charset="0"/>
                <a:cs typeface="Times New Roman" panose="02020603050405020304" pitchFamily="18" charset="0"/>
              </a:rPr>
              <a:t>Söz tutma</a:t>
            </a:r>
          </a:p>
          <a:p>
            <a:pPr algn="just"/>
            <a:r>
              <a:rPr lang="tr-TR" sz="2400" dirty="0" smtClean="0">
                <a:latin typeface="Times New Roman" panose="02020603050405020304" pitchFamily="18" charset="0"/>
                <a:cs typeface="Times New Roman" panose="02020603050405020304" pitchFamily="18" charset="0"/>
              </a:rPr>
              <a:t>Sadık olma</a:t>
            </a:r>
          </a:p>
          <a:p>
            <a:pPr algn="just"/>
            <a:r>
              <a:rPr lang="tr-TR" sz="2400" dirty="0" smtClean="0">
                <a:latin typeface="Times New Roman" panose="02020603050405020304" pitchFamily="18" charset="0"/>
                <a:cs typeface="Times New Roman" panose="02020603050405020304" pitchFamily="18" charset="0"/>
              </a:rPr>
              <a:t>Adil olma</a:t>
            </a:r>
          </a:p>
          <a:p>
            <a:pPr algn="just"/>
            <a:r>
              <a:rPr lang="tr-TR" sz="2400" dirty="0" smtClean="0">
                <a:latin typeface="Times New Roman" panose="02020603050405020304" pitchFamily="18" charset="0"/>
                <a:cs typeface="Times New Roman" panose="02020603050405020304" pitchFamily="18" charset="0"/>
              </a:rPr>
              <a:t>Yardımseverlik</a:t>
            </a:r>
          </a:p>
          <a:p>
            <a:pPr algn="just"/>
            <a:r>
              <a:rPr lang="tr-TR" sz="2400" dirty="0" smtClean="0">
                <a:latin typeface="Times New Roman" panose="02020603050405020304" pitchFamily="18" charset="0"/>
                <a:cs typeface="Times New Roman" panose="02020603050405020304" pitchFamily="18" charset="0"/>
              </a:rPr>
              <a:t>Saygılı olma</a:t>
            </a:r>
          </a:p>
          <a:p>
            <a:pPr algn="just"/>
            <a:r>
              <a:rPr lang="tr-TR" sz="2400" dirty="0" smtClean="0">
                <a:latin typeface="Times New Roman" panose="02020603050405020304" pitchFamily="18" charset="0"/>
                <a:cs typeface="Times New Roman" panose="02020603050405020304" pitchFamily="18" charset="0"/>
              </a:rPr>
              <a:t>Vatandaşlık sorumluluğuna sahip olma</a:t>
            </a:r>
          </a:p>
          <a:p>
            <a:pPr algn="just"/>
            <a:r>
              <a:rPr lang="tr-TR" sz="2400" dirty="0" smtClean="0">
                <a:latin typeface="Times New Roman" panose="02020603050405020304" pitchFamily="18" charset="0"/>
                <a:cs typeface="Times New Roman" panose="02020603050405020304" pitchFamily="18" charset="0"/>
              </a:rPr>
              <a:t>Mükemmeliyeti arama</a:t>
            </a:r>
          </a:p>
          <a:p>
            <a:pPr algn="just"/>
            <a:r>
              <a:rPr lang="tr-TR" sz="2400" dirty="0" smtClean="0">
                <a:latin typeface="Times New Roman" panose="02020603050405020304" pitchFamily="18" charset="0"/>
                <a:cs typeface="Times New Roman" panose="02020603050405020304" pitchFamily="18" charset="0"/>
              </a:rPr>
              <a:t>Sorumluluk duygusu taşıma</a:t>
            </a:r>
          </a:p>
        </p:txBody>
      </p:sp>
      <p:sp>
        <p:nvSpPr>
          <p:cNvPr id="2" name="Title 1"/>
          <p:cNvSpPr>
            <a:spLocks noGrp="1"/>
          </p:cNvSpPr>
          <p:nvPr>
            <p:ph type="title"/>
          </p:nvPr>
        </p:nvSpPr>
        <p:spPr>
          <a:xfrm>
            <a:off x="421694" y="285135"/>
            <a:ext cx="10383957" cy="1320800"/>
          </a:xfrm>
        </p:spPr>
        <p:txBody>
          <a:bodyPr>
            <a:normAutofit/>
          </a:bodyPr>
          <a:lstStyle/>
          <a:p>
            <a:r>
              <a:rPr lang="tr-TR" dirty="0" smtClean="0">
                <a:solidFill>
                  <a:srgbClr val="00B0F0"/>
                </a:solidFill>
              </a:rPr>
              <a:t>Bireyde etik davranışı etkileyen faktörler</a:t>
            </a:r>
            <a:endParaRPr lang="tr-TR" dirty="0">
              <a:solidFill>
                <a:srgbClr val="00B0F0"/>
              </a:solidFill>
            </a:endParaRPr>
          </a:p>
        </p:txBody>
      </p:sp>
    </p:spTree>
    <p:extLst>
      <p:ext uri="{BB962C8B-B14F-4D97-AF65-F5344CB8AC3E}">
        <p14:creationId xmlns:p14="http://schemas.microsoft.com/office/powerpoint/2010/main" val="1488431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tr-TR" dirty="0" smtClean="0"/>
          </a:p>
          <a:p>
            <a:r>
              <a:rPr lang="tr-TR" sz="2800" dirty="0" smtClean="0"/>
              <a:t>ETİK VE AHLAK KAVRAMLARI</a:t>
            </a:r>
          </a:p>
          <a:p>
            <a:r>
              <a:rPr lang="tr-TR" sz="2800" dirty="0" smtClean="0"/>
              <a:t>ETİK SİSTEMLERİ</a:t>
            </a:r>
          </a:p>
          <a:p>
            <a:r>
              <a:rPr lang="tr-TR" sz="2800" dirty="0" smtClean="0"/>
              <a:t>ETİĞİN OLUŞUMUNDA ROL OYNAYAN FAKTÖRLER</a:t>
            </a:r>
            <a:endParaRPr lang="tr-TR" sz="2800" dirty="0"/>
          </a:p>
        </p:txBody>
      </p:sp>
      <p:sp>
        <p:nvSpPr>
          <p:cNvPr id="2" name="Title 1"/>
          <p:cNvSpPr>
            <a:spLocks noGrp="1"/>
          </p:cNvSpPr>
          <p:nvPr>
            <p:ph type="title"/>
          </p:nvPr>
        </p:nvSpPr>
        <p:spPr/>
        <p:txBody>
          <a:bodyPr/>
          <a:lstStyle/>
          <a:p>
            <a:r>
              <a:rPr lang="tr-TR" b="1" dirty="0" smtClean="0">
                <a:solidFill>
                  <a:srgbClr val="C00000"/>
                </a:solidFill>
              </a:rPr>
              <a:t>ETİK VE AHLAK</a:t>
            </a:r>
            <a:endParaRPr lang="tr-TR" b="1" dirty="0">
              <a:solidFill>
                <a:srgbClr val="C00000"/>
              </a:solidFill>
            </a:endParaRPr>
          </a:p>
        </p:txBody>
      </p:sp>
    </p:spTree>
    <p:extLst>
      <p:ext uri="{BB962C8B-B14F-4D97-AF65-F5344CB8AC3E}">
        <p14:creationId xmlns:p14="http://schemas.microsoft.com/office/powerpoint/2010/main" val="34272633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774" y="600739"/>
            <a:ext cx="8686800" cy="5243413"/>
          </a:xfrm>
        </p:spPr>
        <p:txBody>
          <a:bodyPr/>
          <a:lstStyle/>
          <a:p>
            <a:pPr marL="0" indent="0" algn="just">
              <a:buNone/>
            </a:pPr>
            <a:r>
              <a:rPr lang="tr-TR" sz="2800" b="1" i="1" u="sng" dirty="0">
                <a:solidFill>
                  <a:schemeClr val="accent1">
                    <a:lumMod val="50000"/>
                  </a:schemeClr>
                </a:solidFill>
                <a:latin typeface="Times New Roman" panose="02020603050405020304" pitchFamily="18" charset="0"/>
                <a:cs typeface="Times New Roman" panose="02020603050405020304" pitchFamily="18" charset="0"/>
              </a:rPr>
              <a:t>Bireylerin etik değerlere uygun davranmamaya neden olan kişisel özellikler şunlardır</a:t>
            </a:r>
            <a:r>
              <a:rPr lang="tr-TR" sz="2800" b="1" dirty="0">
                <a:solidFill>
                  <a:schemeClr val="accent1">
                    <a:lumMod val="50000"/>
                  </a:schemeClr>
                </a:solidFill>
                <a:latin typeface="Times New Roman" panose="02020603050405020304" pitchFamily="18" charset="0"/>
                <a:cs typeface="Times New Roman" panose="02020603050405020304" pitchFamily="18" charset="0"/>
              </a:rPr>
              <a:t>;</a:t>
            </a:r>
          </a:p>
          <a:p>
            <a:pPr algn="just"/>
            <a:r>
              <a:rPr lang="tr-TR" sz="2800" dirty="0">
                <a:latin typeface="Times New Roman" panose="02020603050405020304" pitchFamily="18" charset="0"/>
                <a:cs typeface="Times New Roman" panose="02020603050405020304" pitchFamily="18" charset="0"/>
              </a:rPr>
              <a:t>Farkında olmamak ve hassasiyetsizlik</a:t>
            </a:r>
          </a:p>
          <a:p>
            <a:pPr algn="just"/>
            <a:r>
              <a:rPr lang="tr-TR" sz="2800" dirty="0">
                <a:latin typeface="Times New Roman" panose="02020603050405020304" pitchFamily="18" charset="0"/>
                <a:cs typeface="Times New Roman" panose="02020603050405020304" pitchFamily="18" charset="0"/>
              </a:rPr>
              <a:t>Bencillik</a:t>
            </a:r>
          </a:p>
          <a:p>
            <a:pPr algn="just"/>
            <a:r>
              <a:rPr lang="tr-TR" sz="2800" dirty="0">
                <a:latin typeface="Times New Roman" panose="02020603050405020304" pitchFamily="18" charset="0"/>
                <a:cs typeface="Times New Roman" panose="02020603050405020304" pitchFamily="18" charset="0"/>
              </a:rPr>
              <a:t>Kendine düşkünlük</a:t>
            </a:r>
          </a:p>
          <a:p>
            <a:pPr algn="just"/>
            <a:r>
              <a:rPr lang="tr-TR" sz="2800" dirty="0">
                <a:latin typeface="Times New Roman" panose="02020603050405020304" pitchFamily="18" charset="0"/>
                <a:cs typeface="Times New Roman" panose="02020603050405020304" pitchFamily="18" charset="0"/>
              </a:rPr>
              <a:t>Kendini korumak</a:t>
            </a:r>
          </a:p>
          <a:p>
            <a:pPr algn="just"/>
            <a:r>
              <a:rPr lang="tr-TR" sz="2800" dirty="0">
                <a:latin typeface="Times New Roman" panose="02020603050405020304" pitchFamily="18" charset="0"/>
                <a:cs typeface="Times New Roman" panose="02020603050405020304" pitchFamily="18" charset="0"/>
              </a:rPr>
              <a:t>Kendini haklı görmek</a:t>
            </a:r>
          </a:p>
          <a:p>
            <a:pPr algn="just"/>
            <a:r>
              <a:rPr lang="tr-TR" sz="2800" dirty="0">
                <a:latin typeface="Times New Roman" panose="02020603050405020304" pitchFamily="18" charset="0"/>
                <a:cs typeface="Times New Roman" panose="02020603050405020304" pitchFamily="18" charset="0"/>
              </a:rPr>
              <a:t>Eksik değerlendirme</a:t>
            </a:r>
          </a:p>
          <a:p>
            <a:endParaRPr lang="tr-TR" sz="2800" dirty="0"/>
          </a:p>
          <a:p>
            <a:endParaRPr lang="tr-TR" dirty="0"/>
          </a:p>
        </p:txBody>
      </p:sp>
    </p:spTree>
    <p:extLst>
      <p:ext uri="{BB962C8B-B14F-4D97-AF65-F5344CB8AC3E}">
        <p14:creationId xmlns:p14="http://schemas.microsoft.com/office/powerpoint/2010/main" val="514699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620" y="456723"/>
            <a:ext cx="8686800" cy="5387429"/>
          </a:xfrm>
        </p:spPr>
        <p:txBody>
          <a:bodyPr>
            <a:normAutofit/>
          </a:bodyPr>
          <a:lstStyle/>
          <a:p>
            <a:pPr marL="0" indent="0" algn="just">
              <a:buNone/>
            </a:pPr>
            <a:r>
              <a:rPr lang="tr-TR" sz="2400" b="1" i="1" u="sng" dirty="0">
                <a:solidFill>
                  <a:schemeClr val="accent1">
                    <a:lumMod val="50000"/>
                  </a:schemeClr>
                </a:solidFill>
                <a:latin typeface="Times New Roman" panose="02020603050405020304" pitchFamily="18" charset="0"/>
                <a:cs typeface="Times New Roman" panose="02020603050405020304" pitchFamily="18" charset="0"/>
              </a:rPr>
              <a:t>Etik davranışı benimseyen bireylerin davranış örnekleri;</a:t>
            </a:r>
          </a:p>
          <a:p>
            <a:pPr algn="just"/>
            <a:r>
              <a:rPr lang="tr-TR" sz="2400" dirty="0">
                <a:latin typeface="Times New Roman" panose="02020603050405020304" pitchFamily="18" charset="0"/>
                <a:cs typeface="Times New Roman" panose="02020603050405020304" pitchFamily="18" charset="0"/>
              </a:rPr>
              <a:t>Ahlak dışı ve yasa dışı işler yapmaz, yapılmasına karşı çıkar</a:t>
            </a:r>
          </a:p>
          <a:p>
            <a:pPr algn="just"/>
            <a:r>
              <a:rPr lang="tr-TR" sz="2400" dirty="0">
                <a:latin typeface="Times New Roman" panose="02020603050405020304" pitchFamily="18" charset="0"/>
                <a:cs typeface="Times New Roman" panose="02020603050405020304" pitchFamily="18" charset="0"/>
              </a:rPr>
              <a:t>İşini en iyi biçimde yapar. Yapanları destekler</a:t>
            </a:r>
          </a:p>
          <a:p>
            <a:pPr algn="just"/>
            <a:r>
              <a:rPr lang="tr-TR" sz="2400" dirty="0">
                <a:latin typeface="Times New Roman" panose="02020603050405020304" pitchFamily="18" charset="0"/>
                <a:cs typeface="Times New Roman" panose="02020603050405020304" pitchFamily="18" charset="0"/>
              </a:rPr>
              <a:t>Çalışanların fark edilmesi için çalışmayı ödüllendirir</a:t>
            </a:r>
          </a:p>
          <a:p>
            <a:pPr algn="just"/>
            <a:r>
              <a:rPr lang="tr-TR" sz="2400" dirty="0">
                <a:latin typeface="Times New Roman" panose="02020603050405020304" pitchFamily="18" charset="0"/>
                <a:cs typeface="Times New Roman" panose="02020603050405020304" pitchFamily="18" charset="0"/>
              </a:rPr>
              <a:t>Dürüstlüğü savunur, bürokratik oyunları önlemeye çalışır</a:t>
            </a:r>
          </a:p>
          <a:p>
            <a:pPr algn="just"/>
            <a:r>
              <a:rPr lang="tr-TR" sz="2400" dirty="0">
                <a:latin typeface="Times New Roman" panose="02020603050405020304" pitchFamily="18" charset="0"/>
                <a:cs typeface="Times New Roman" panose="02020603050405020304" pitchFamily="18" charset="0"/>
              </a:rPr>
              <a:t>Açık ve dürüst iletişim kurar</a:t>
            </a:r>
          </a:p>
          <a:p>
            <a:pPr algn="just"/>
            <a:r>
              <a:rPr lang="tr-TR" sz="2400" dirty="0">
                <a:latin typeface="Times New Roman" panose="02020603050405020304" pitchFamily="18" charset="0"/>
                <a:cs typeface="Times New Roman" panose="02020603050405020304" pitchFamily="18" charset="0"/>
              </a:rPr>
              <a:t>Üstelerinin verdiği yasa dışı ve ahlak dışı emirlere direnir</a:t>
            </a:r>
          </a:p>
          <a:p>
            <a:pPr algn="just"/>
            <a:r>
              <a:rPr lang="tr-TR" sz="2400" dirty="0">
                <a:latin typeface="Times New Roman" panose="02020603050405020304" pitchFamily="18" charset="0"/>
                <a:cs typeface="Times New Roman" panose="02020603050405020304" pitchFamily="18" charset="0"/>
              </a:rPr>
              <a:t>Kamu yönetiminin halka hizmet için var olduğu bilinciyle hareket eder.</a:t>
            </a:r>
          </a:p>
          <a:p>
            <a:pPr algn="just"/>
            <a:r>
              <a:rPr lang="tr-TR" sz="2400" dirty="0">
                <a:latin typeface="Times New Roman" panose="02020603050405020304" pitchFamily="18" charset="0"/>
                <a:cs typeface="Times New Roman" panose="02020603050405020304" pitchFamily="18" charset="0"/>
              </a:rPr>
              <a:t>İmkanlarını toplum yararı ve birey özgürlüğünü dikkate alarak kurum amaçları doğrultusunda kullanır.</a:t>
            </a:r>
          </a:p>
          <a:p>
            <a:endParaRPr lang="tr-TR" dirty="0"/>
          </a:p>
        </p:txBody>
      </p:sp>
    </p:spTree>
    <p:extLst>
      <p:ext uri="{BB962C8B-B14F-4D97-AF65-F5344CB8AC3E}">
        <p14:creationId xmlns:p14="http://schemas.microsoft.com/office/powerpoint/2010/main" val="21771787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r"/>
            <a:r>
              <a:rPr lang="tr-TR" dirty="0" smtClean="0"/>
              <a:t>YAYIN ETİĞİ</a:t>
            </a:r>
            <a:endParaRPr lang="tr-TR" dirty="0"/>
          </a:p>
        </p:txBody>
      </p:sp>
      <p:sp>
        <p:nvSpPr>
          <p:cNvPr id="5" name="Metin Yer Tutucusu 4"/>
          <p:cNvSpPr>
            <a:spLocks noGrp="1"/>
          </p:cNvSpPr>
          <p:nvPr>
            <p:ph type="body" idx="1"/>
          </p:nvPr>
        </p:nvSpPr>
        <p:spPr/>
        <p:txBody>
          <a:bodyPr/>
          <a:lstStyle/>
          <a:p>
            <a:endParaRPr lang="tr-TR"/>
          </a:p>
        </p:txBody>
      </p:sp>
    </p:spTree>
    <p:extLst>
      <p:ext uri="{BB962C8B-B14F-4D97-AF65-F5344CB8AC3E}">
        <p14:creationId xmlns:p14="http://schemas.microsoft.com/office/powerpoint/2010/main" val="38076440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nummernplatzhalter 3"/>
          <p:cNvSpPr>
            <a:spLocks noGrp="1"/>
          </p:cNvSpPr>
          <p:nvPr>
            <p:ph type="sldNum" sz="quarter" idx="10"/>
          </p:nvPr>
        </p:nvSpPr>
        <p:spPr>
          <a:solidFill>
            <a:srgbClr val="161645"/>
          </a:solidFill>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E1C8EB5-52E7-4FAE-93F3-4A18CFB201DE}" type="slidenum">
              <a:rPr lang="de-DE" altLang="tr-TR" sz="800">
                <a:solidFill>
                  <a:schemeClr val="bg1"/>
                </a:solidFill>
              </a:rPr>
              <a:pPr/>
              <a:t>23</a:t>
            </a:fld>
            <a:endParaRPr lang="de-DE" altLang="tr-TR" sz="800">
              <a:solidFill>
                <a:schemeClr val="bg1"/>
              </a:solidFill>
            </a:endParaRPr>
          </a:p>
        </p:txBody>
      </p:sp>
      <p:sp>
        <p:nvSpPr>
          <p:cNvPr id="11267" name="Rectangle 2"/>
          <p:cNvSpPr>
            <a:spLocks noGrp="1" noChangeArrowheads="1"/>
          </p:cNvSpPr>
          <p:nvPr>
            <p:ph type="body" idx="1"/>
          </p:nvPr>
        </p:nvSpPr>
        <p:spPr>
          <a:xfrm>
            <a:off x="510185" y="1311506"/>
            <a:ext cx="8437170" cy="3008671"/>
          </a:xfrm>
          <a:noFill/>
          <a:extLst>
            <a:ext uri="{909E8E84-426E-40DD-AFC4-6F175D3DCCD1}">
              <a14:hiddenFill xmlns:a14="http://schemas.microsoft.com/office/drawing/2010/main">
                <a:solidFill>
                  <a:srgbClr val="D9D9D9"/>
                </a:solidFill>
              </a14:hiddenFill>
            </a:ext>
          </a:extLst>
        </p:spPr>
        <p:txBody>
          <a:bodyPr>
            <a:noAutofit/>
          </a:bodyPr>
          <a:lstStyle/>
          <a:p>
            <a:pPr marL="0" indent="0">
              <a:lnSpc>
                <a:spcPct val="150000"/>
              </a:lnSpc>
              <a:spcBef>
                <a:spcPts val="600"/>
              </a:spcBef>
              <a:buClr>
                <a:srgbClr val="660066"/>
              </a:buClr>
              <a:buNone/>
            </a:pPr>
            <a:r>
              <a:rPr lang="en-GB" altLang="tr-TR" sz="2400" b="1" u="sng" dirty="0" err="1">
                <a:solidFill>
                  <a:srgbClr val="660066"/>
                </a:solidFill>
              </a:rPr>
              <a:t>Doğru</a:t>
            </a:r>
            <a:r>
              <a:rPr lang="en-GB" altLang="tr-TR" sz="2400" b="1" dirty="0"/>
              <a:t> </a:t>
            </a:r>
            <a:r>
              <a:rPr lang="en-GB" altLang="tr-TR" sz="2400" b="1" dirty="0" err="1"/>
              <a:t>bilimsel</a:t>
            </a:r>
            <a:r>
              <a:rPr lang="en-GB" altLang="tr-TR" sz="2400" b="1" dirty="0"/>
              <a:t> </a:t>
            </a:r>
            <a:r>
              <a:rPr lang="en-GB" altLang="tr-TR" sz="2400" b="1" dirty="0" err="1"/>
              <a:t>çalışma</a:t>
            </a:r>
            <a:r>
              <a:rPr lang="en-GB" altLang="tr-TR" sz="2400" b="1" dirty="0"/>
              <a:t>:</a:t>
            </a:r>
          </a:p>
          <a:p>
            <a:pPr marL="0" indent="0">
              <a:lnSpc>
                <a:spcPct val="150000"/>
              </a:lnSpc>
              <a:spcBef>
                <a:spcPts val="600"/>
              </a:spcBef>
              <a:buClr>
                <a:srgbClr val="660066"/>
              </a:buClr>
            </a:pPr>
            <a:r>
              <a:rPr lang="tr-TR" altLang="tr-TR" sz="2400" dirty="0"/>
              <a:t> </a:t>
            </a:r>
            <a:r>
              <a:rPr lang="en-GB" altLang="tr-TR" sz="2400" dirty="0" err="1"/>
              <a:t>Bilimsel</a:t>
            </a:r>
            <a:r>
              <a:rPr lang="en-GB" altLang="tr-TR" sz="2400" dirty="0"/>
              <a:t> </a:t>
            </a:r>
            <a:r>
              <a:rPr lang="en-GB" altLang="tr-TR" sz="2400" dirty="0" err="1"/>
              <a:t>çalışma</a:t>
            </a:r>
            <a:r>
              <a:rPr lang="en-GB" altLang="tr-TR" sz="2400" dirty="0"/>
              <a:t> </a:t>
            </a:r>
            <a:r>
              <a:rPr lang="en-GB" altLang="tr-TR" sz="2400" dirty="0" err="1"/>
              <a:t>metodlarının</a:t>
            </a:r>
            <a:r>
              <a:rPr lang="en-GB" altLang="tr-TR" sz="2400" dirty="0"/>
              <a:t> </a:t>
            </a:r>
            <a:r>
              <a:rPr lang="en-GB" altLang="tr-TR" sz="2400" dirty="0" err="1"/>
              <a:t>kurallarına</a:t>
            </a:r>
            <a:r>
              <a:rPr lang="en-GB" altLang="tr-TR" sz="2400" dirty="0"/>
              <a:t>, </a:t>
            </a:r>
            <a:r>
              <a:rPr lang="en-GB" altLang="tr-TR" sz="2400" dirty="0" err="1"/>
              <a:t>şartlarına</a:t>
            </a:r>
            <a:r>
              <a:rPr lang="en-GB" altLang="tr-TR" sz="2400" dirty="0"/>
              <a:t> </a:t>
            </a:r>
            <a:r>
              <a:rPr lang="en-GB" altLang="tr-TR" sz="2400" dirty="0" err="1"/>
              <a:t>ve</a:t>
            </a:r>
            <a:r>
              <a:rPr lang="en-GB" altLang="tr-TR" sz="2400" dirty="0"/>
              <a:t> </a:t>
            </a:r>
            <a:r>
              <a:rPr lang="en-GB" altLang="tr-TR" sz="2400" dirty="0" err="1"/>
              <a:t>usulüne</a:t>
            </a:r>
            <a:r>
              <a:rPr lang="en-GB" altLang="tr-TR" sz="2400" dirty="0"/>
              <a:t> </a:t>
            </a:r>
            <a:r>
              <a:rPr lang="en-GB" altLang="tr-TR" sz="2400" dirty="0" err="1"/>
              <a:t>uyarak</a:t>
            </a:r>
            <a:r>
              <a:rPr lang="en-GB" altLang="tr-TR" sz="2400" dirty="0"/>
              <a:t>…</a:t>
            </a:r>
          </a:p>
          <a:p>
            <a:pPr marL="0" indent="0">
              <a:lnSpc>
                <a:spcPct val="150000"/>
              </a:lnSpc>
              <a:spcBef>
                <a:spcPts val="600"/>
              </a:spcBef>
              <a:buClr>
                <a:srgbClr val="660066"/>
              </a:buClr>
              <a:buNone/>
            </a:pPr>
            <a:r>
              <a:rPr lang="en-GB" altLang="tr-TR" sz="2400" dirty="0"/>
              <a:t>	</a:t>
            </a:r>
            <a:endParaRPr lang="en-GB" altLang="tr-TR" sz="2400" b="1" dirty="0"/>
          </a:p>
          <a:p>
            <a:pPr marL="0" indent="0">
              <a:lnSpc>
                <a:spcPct val="150000"/>
              </a:lnSpc>
              <a:spcBef>
                <a:spcPts val="600"/>
              </a:spcBef>
              <a:buClr>
                <a:srgbClr val="660066"/>
              </a:buClr>
              <a:buNone/>
            </a:pPr>
            <a:r>
              <a:rPr lang="en-GB" altLang="tr-TR" sz="2400" b="1" u="sng" dirty="0" err="1">
                <a:solidFill>
                  <a:srgbClr val="660066"/>
                </a:solidFill>
              </a:rPr>
              <a:t>Dürüst</a:t>
            </a:r>
            <a:r>
              <a:rPr lang="en-GB" altLang="tr-TR" sz="2400" b="1" dirty="0"/>
              <a:t> </a:t>
            </a:r>
            <a:r>
              <a:rPr lang="en-GB" altLang="tr-TR" sz="2400" b="1" dirty="0" err="1"/>
              <a:t>bilimsel</a:t>
            </a:r>
            <a:r>
              <a:rPr lang="en-GB" altLang="tr-TR" sz="2400" b="1" dirty="0"/>
              <a:t> </a:t>
            </a:r>
            <a:r>
              <a:rPr lang="en-GB" altLang="tr-TR" sz="2400" b="1" dirty="0" err="1"/>
              <a:t>çalışma</a:t>
            </a:r>
            <a:r>
              <a:rPr lang="en-GB" altLang="tr-TR" sz="2400" b="1" dirty="0"/>
              <a:t>:</a:t>
            </a:r>
          </a:p>
          <a:p>
            <a:pPr marL="0" indent="0">
              <a:lnSpc>
                <a:spcPct val="150000"/>
              </a:lnSpc>
              <a:spcBef>
                <a:spcPts val="600"/>
              </a:spcBef>
              <a:buClr>
                <a:srgbClr val="660066"/>
              </a:buClr>
            </a:pPr>
            <a:r>
              <a:rPr lang="tr-TR" altLang="tr-TR" sz="2400" dirty="0"/>
              <a:t> </a:t>
            </a:r>
            <a:r>
              <a:rPr lang="en-GB" altLang="tr-TR" sz="2400" dirty="0" err="1"/>
              <a:t>Çalmadan</a:t>
            </a:r>
            <a:r>
              <a:rPr lang="en-GB" altLang="tr-TR" sz="2400" dirty="0"/>
              <a:t>, </a:t>
            </a:r>
            <a:r>
              <a:rPr lang="en-GB" altLang="tr-TR" sz="2400" dirty="0" err="1"/>
              <a:t>tahrif</a:t>
            </a:r>
            <a:r>
              <a:rPr lang="en-GB" altLang="tr-TR" sz="2400" dirty="0"/>
              <a:t> </a:t>
            </a:r>
            <a:r>
              <a:rPr lang="en-GB" altLang="tr-TR" sz="2400" dirty="0" err="1"/>
              <a:t>etmeden</a:t>
            </a:r>
            <a:r>
              <a:rPr lang="en-GB" altLang="tr-TR" sz="2400" dirty="0"/>
              <a:t>, </a:t>
            </a:r>
            <a:r>
              <a:rPr lang="en-GB" altLang="tr-TR" sz="2400" dirty="0" err="1"/>
              <a:t>bozmadan</a:t>
            </a:r>
            <a:r>
              <a:rPr lang="en-GB" altLang="tr-TR" sz="2400" dirty="0"/>
              <a:t>, (</a:t>
            </a:r>
            <a:r>
              <a:rPr lang="en-GB" altLang="tr-TR" sz="2400" dirty="0" err="1"/>
              <a:t>gereksiz</a:t>
            </a:r>
            <a:r>
              <a:rPr lang="en-GB" altLang="tr-TR" sz="2400" dirty="0"/>
              <a:t>) </a:t>
            </a:r>
            <a:r>
              <a:rPr lang="en-GB" altLang="tr-TR" sz="2400" dirty="0" err="1"/>
              <a:t>değiştirmeden</a:t>
            </a:r>
            <a:r>
              <a:rPr lang="en-GB" altLang="tr-TR" sz="2400" dirty="0"/>
              <a:t> </a:t>
            </a:r>
            <a:r>
              <a:rPr lang="en-GB" altLang="tr-TR" sz="2400" dirty="0" err="1"/>
              <a:t>başkalarının</a:t>
            </a:r>
            <a:r>
              <a:rPr lang="en-GB" altLang="tr-TR" sz="2400" dirty="0"/>
              <a:t> (</a:t>
            </a:r>
            <a:r>
              <a:rPr lang="en-GB" altLang="tr-TR" sz="2400" dirty="0" err="1"/>
              <a:t>fikri</a:t>
            </a:r>
            <a:r>
              <a:rPr lang="en-GB" altLang="tr-TR" sz="2400" dirty="0"/>
              <a:t> </a:t>
            </a:r>
            <a:r>
              <a:rPr lang="en-GB" altLang="tr-TR" sz="2400" dirty="0" err="1"/>
              <a:t>mülkiyet</a:t>
            </a:r>
            <a:r>
              <a:rPr lang="en-GB" altLang="tr-TR" sz="2400" dirty="0" smtClean="0"/>
              <a:t>) </a:t>
            </a:r>
            <a:r>
              <a:rPr lang="en-GB" altLang="tr-TR" sz="2400" dirty="0" err="1"/>
              <a:t>ve</a:t>
            </a:r>
            <a:r>
              <a:rPr lang="en-GB" altLang="tr-TR" sz="2400" dirty="0"/>
              <a:t> </a:t>
            </a:r>
            <a:r>
              <a:rPr lang="en-GB" altLang="tr-TR" sz="2400" dirty="0" err="1"/>
              <a:t>bu</a:t>
            </a:r>
            <a:r>
              <a:rPr lang="en-GB" altLang="tr-TR" sz="2400" dirty="0"/>
              <a:t> </a:t>
            </a:r>
            <a:r>
              <a:rPr lang="en-GB" altLang="tr-TR" sz="2400" dirty="0" err="1"/>
              <a:t>çalışma</a:t>
            </a:r>
            <a:r>
              <a:rPr lang="en-GB" altLang="tr-TR" sz="2400" dirty="0"/>
              <a:t> </a:t>
            </a:r>
            <a:r>
              <a:rPr lang="en-GB" altLang="tr-TR" sz="2400" dirty="0" err="1"/>
              <a:t>ile</a:t>
            </a:r>
            <a:r>
              <a:rPr lang="en-GB" altLang="tr-TR" sz="2400" dirty="0"/>
              <a:t> </a:t>
            </a:r>
            <a:r>
              <a:rPr lang="en-GB" altLang="tr-TR" sz="2400" dirty="0" err="1"/>
              <a:t>ilgili</a:t>
            </a:r>
            <a:r>
              <a:rPr lang="en-GB" altLang="tr-TR" sz="2400" dirty="0"/>
              <a:t> </a:t>
            </a:r>
            <a:r>
              <a:rPr lang="en-GB" altLang="tr-TR" sz="2400" dirty="0" err="1"/>
              <a:t>olan</a:t>
            </a:r>
            <a:r>
              <a:rPr lang="en-GB" altLang="tr-TR" sz="2400" dirty="0"/>
              <a:t> </a:t>
            </a:r>
            <a:r>
              <a:rPr lang="en-GB" altLang="tr-TR" sz="2400" dirty="0" err="1"/>
              <a:t>varlıklara</a:t>
            </a:r>
            <a:r>
              <a:rPr lang="en-GB" altLang="tr-TR" sz="2400" dirty="0"/>
              <a:t> </a:t>
            </a:r>
            <a:r>
              <a:rPr lang="en-GB" altLang="tr-TR" sz="2400" dirty="0" err="1"/>
              <a:t>saygı</a:t>
            </a:r>
            <a:r>
              <a:rPr lang="en-GB" altLang="tr-TR" sz="2400" dirty="0"/>
              <a:t> </a:t>
            </a:r>
            <a:r>
              <a:rPr lang="en-GB" altLang="tr-TR" sz="2400" dirty="0" err="1"/>
              <a:t>duyarak</a:t>
            </a:r>
            <a:r>
              <a:rPr lang="en-GB" altLang="tr-TR" sz="2400" dirty="0"/>
              <a:t>…</a:t>
            </a:r>
          </a:p>
          <a:p>
            <a:pPr marL="0" indent="0">
              <a:lnSpc>
                <a:spcPct val="150000"/>
              </a:lnSpc>
              <a:spcBef>
                <a:spcPts val="600"/>
              </a:spcBef>
              <a:buNone/>
            </a:pPr>
            <a:endParaRPr lang="de-DE" altLang="tr-TR" sz="2400" dirty="0"/>
          </a:p>
        </p:txBody>
      </p:sp>
      <p:sp>
        <p:nvSpPr>
          <p:cNvPr id="11268" name="Rectangle 3"/>
          <p:cNvSpPr>
            <a:spLocks noGrp="1" noChangeArrowheads="1"/>
          </p:cNvSpPr>
          <p:nvPr>
            <p:ph type="title"/>
          </p:nvPr>
        </p:nvSpPr>
        <p:spPr>
          <a:xfrm>
            <a:off x="225050" y="196645"/>
            <a:ext cx="8596668" cy="1320800"/>
          </a:xfrm>
        </p:spPr>
        <p:txBody>
          <a:bodyPr>
            <a:normAutofit/>
          </a:bodyPr>
          <a:lstStyle/>
          <a:p>
            <a:pPr algn="ctr" eaLnBrk="1" hangingPunct="1"/>
            <a:r>
              <a:rPr lang="de-DE" altLang="tr-TR" sz="4800" dirty="0" err="1"/>
              <a:t>Yayın</a:t>
            </a:r>
            <a:r>
              <a:rPr lang="de-DE" altLang="tr-TR" sz="4800" dirty="0"/>
              <a:t> </a:t>
            </a:r>
            <a:r>
              <a:rPr lang="de-DE" altLang="tr-TR" sz="4800" dirty="0" err="1"/>
              <a:t>Etiğinin</a:t>
            </a:r>
            <a:r>
              <a:rPr lang="de-DE" altLang="tr-TR" sz="4800" dirty="0"/>
              <a:t> </a:t>
            </a:r>
            <a:r>
              <a:rPr lang="de-DE" altLang="tr-TR" sz="4800" dirty="0" err="1"/>
              <a:t>kapsam</a:t>
            </a:r>
            <a:r>
              <a:rPr lang="de-DE" altLang="tr-TR" sz="4800" dirty="0"/>
              <a:t> </a:t>
            </a:r>
            <a:r>
              <a:rPr lang="de-DE" altLang="tr-TR" sz="4800" dirty="0" err="1"/>
              <a:t>alanı</a:t>
            </a:r>
            <a:r>
              <a:rPr lang="de-DE" altLang="tr-TR" sz="4800" dirty="0"/>
              <a:t>:</a:t>
            </a:r>
          </a:p>
        </p:txBody>
      </p:sp>
    </p:spTree>
    <p:extLst>
      <p:ext uri="{BB962C8B-B14F-4D97-AF65-F5344CB8AC3E}">
        <p14:creationId xmlns:p14="http://schemas.microsoft.com/office/powerpoint/2010/main" val="15942382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body" idx="1"/>
          </p:nvPr>
        </p:nvSpPr>
        <p:spPr>
          <a:xfrm>
            <a:off x="618341" y="961054"/>
            <a:ext cx="8596668" cy="5125114"/>
          </a:xfrm>
          <a:noFill/>
          <a:extLst>
            <a:ext uri="{909E8E84-426E-40DD-AFC4-6F175D3DCCD1}">
              <a14:hiddenFill xmlns:a14="http://schemas.microsoft.com/office/drawing/2010/main">
                <a:solidFill>
                  <a:srgbClr val="D9D9D9"/>
                </a:solidFill>
              </a14:hiddenFill>
            </a:ext>
          </a:extLst>
        </p:spPr>
        <p:txBody>
          <a:bodyPr>
            <a:normAutofit fontScale="85000" lnSpcReduction="20000"/>
          </a:bodyPr>
          <a:lstStyle/>
          <a:p>
            <a:pPr marL="0" indent="0">
              <a:lnSpc>
                <a:spcPct val="150000"/>
              </a:lnSpc>
              <a:spcBef>
                <a:spcPts val="600"/>
              </a:spcBef>
              <a:buClr>
                <a:srgbClr val="660066"/>
              </a:buClr>
              <a:buNone/>
            </a:pPr>
            <a:r>
              <a:rPr lang="en-GB" altLang="tr-TR" sz="2600" b="1" u="sng" dirty="0" err="1"/>
              <a:t>Doğru</a:t>
            </a:r>
            <a:r>
              <a:rPr lang="en-GB" altLang="tr-TR" sz="2600" b="1" dirty="0"/>
              <a:t> </a:t>
            </a:r>
            <a:r>
              <a:rPr lang="en-GB" altLang="tr-TR" sz="2600" b="1" dirty="0" err="1"/>
              <a:t>bilimsel</a:t>
            </a:r>
            <a:r>
              <a:rPr lang="en-GB" altLang="tr-TR" sz="2600" b="1" dirty="0"/>
              <a:t> </a:t>
            </a:r>
            <a:r>
              <a:rPr lang="en-GB" altLang="tr-TR" sz="2600" b="1" dirty="0" err="1"/>
              <a:t>çalışma</a:t>
            </a:r>
            <a:r>
              <a:rPr lang="en-GB" altLang="tr-TR" sz="2600" b="1" dirty="0"/>
              <a:t> </a:t>
            </a:r>
            <a:r>
              <a:rPr lang="en-GB" altLang="tr-TR" sz="2600" b="1" dirty="0" err="1"/>
              <a:t>yapılmaması</a:t>
            </a:r>
            <a:r>
              <a:rPr lang="en-GB" altLang="tr-TR" sz="2600" b="1" dirty="0"/>
              <a:t> </a:t>
            </a:r>
            <a:r>
              <a:rPr lang="en-GB" altLang="tr-TR" sz="2600" b="1" dirty="0" err="1"/>
              <a:t>halinde</a:t>
            </a:r>
            <a:r>
              <a:rPr lang="en-GB" altLang="tr-TR" sz="2600" b="1" dirty="0"/>
              <a:t>:</a:t>
            </a:r>
          </a:p>
          <a:p>
            <a:pPr marL="0" indent="0">
              <a:lnSpc>
                <a:spcPct val="150000"/>
              </a:lnSpc>
              <a:spcBef>
                <a:spcPts val="600"/>
              </a:spcBef>
              <a:buClr>
                <a:srgbClr val="660066"/>
              </a:buClr>
            </a:pPr>
            <a:r>
              <a:rPr lang="tr-TR" altLang="tr-TR" sz="1600" dirty="0"/>
              <a:t> </a:t>
            </a:r>
            <a:r>
              <a:rPr lang="en-GB" altLang="tr-TR" sz="2600" dirty="0" err="1"/>
              <a:t>Yöntemsiz</a:t>
            </a:r>
            <a:r>
              <a:rPr lang="en-GB" altLang="tr-TR" sz="2600" dirty="0"/>
              <a:t> </a:t>
            </a:r>
            <a:r>
              <a:rPr lang="en-GB" altLang="tr-TR" sz="2600" dirty="0" err="1"/>
              <a:t>çalışma</a:t>
            </a:r>
            <a:r>
              <a:rPr lang="en-GB" altLang="tr-TR" sz="2600" dirty="0"/>
              <a:t>: </a:t>
            </a:r>
          </a:p>
          <a:p>
            <a:pPr lvl="1">
              <a:lnSpc>
                <a:spcPct val="150000"/>
              </a:lnSpc>
              <a:spcBef>
                <a:spcPts val="600"/>
              </a:spcBef>
              <a:buClr>
                <a:srgbClr val="660066"/>
              </a:buClr>
              <a:buFont typeface="Wingdings" panose="05000000000000000000" pitchFamily="2" charset="2"/>
              <a:buChar char="Ø"/>
            </a:pPr>
            <a:r>
              <a:rPr lang="en-GB" altLang="tr-TR" sz="2600" dirty="0" err="1"/>
              <a:t>sonuçların</a:t>
            </a:r>
            <a:r>
              <a:rPr lang="en-GB" altLang="tr-TR" sz="2600" dirty="0"/>
              <a:t> </a:t>
            </a:r>
            <a:r>
              <a:rPr lang="en-GB" altLang="tr-TR" sz="2600" dirty="0" err="1"/>
              <a:t>yanlış</a:t>
            </a:r>
            <a:r>
              <a:rPr lang="en-GB" altLang="tr-TR" sz="2600" dirty="0"/>
              <a:t> </a:t>
            </a:r>
            <a:r>
              <a:rPr lang="en-GB" altLang="tr-TR" sz="2600" dirty="0" err="1"/>
              <a:t>olması</a:t>
            </a:r>
            <a:endParaRPr lang="en-GB" altLang="tr-TR" sz="2600" dirty="0"/>
          </a:p>
          <a:p>
            <a:pPr lvl="1">
              <a:lnSpc>
                <a:spcPct val="150000"/>
              </a:lnSpc>
              <a:spcBef>
                <a:spcPts val="600"/>
              </a:spcBef>
              <a:buClr>
                <a:srgbClr val="660066"/>
              </a:buClr>
              <a:buFont typeface="Wingdings" panose="05000000000000000000" pitchFamily="2" charset="2"/>
              <a:buChar char="Ø"/>
            </a:pPr>
            <a:r>
              <a:rPr lang="en-GB" altLang="tr-TR" sz="2600" dirty="0" err="1"/>
              <a:t>sonuçların</a:t>
            </a:r>
            <a:r>
              <a:rPr lang="en-GB" altLang="tr-TR" sz="2600" dirty="0"/>
              <a:t> </a:t>
            </a:r>
            <a:r>
              <a:rPr lang="en-GB" altLang="tr-TR" sz="2600" dirty="0" err="1"/>
              <a:t>kasıtsız</a:t>
            </a:r>
            <a:r>
              <a:rPr lang="en-GB" altLang="tr-TR" sz="2600" dirty="0"/>
              <a:t> </a:t>
            </a:r>
            <a:r>
              <a:rPr lang="en-GB" altLang="tr-TR" sz="2600" dirty="0" err="1"/>
              <a:t>veya</a:t>
            </a:r>
            <a:r>
              <a:rPr lang="en-GB" altLang="tr-TR" sz="2600" dirty="0"/>
              <a:t> </a:t>
            </a:r>
            <a:r>
              <a:rPr lang="en-GB" altLang="tr-TR" sz="2600" dirty="0" err="1"/>
              <a:t>kasıtlı</a:t>
            </a:r>
            <a:r>
              <a:rPr lang="en-GB" altLang="tr-TR" sz="2600" dirty="0"/>
              <a:t> </a:t>
            </a:r>
            <a:r>
              <a:rPr lang="en-GB" altLang="tr-TR" sz="2600" dirty="0" err="1"/>
              <a:t>değiştirilmesi</a:t>
            </a:r>
            <a:endParaRPr lang="en-GB" altLang="tr-TR" sz="2600" dirty="0"/>
          </a:p>
          <a:p>
            <a:pPr marL="0" indent="0">
              <a:lnSpc>
                <a:spcPct val="150000"/>
              </a:lnSpc>
              <a:spcBef>
                <a:spcPts val="600"/>
              </a:spcBef>
              <a:buClr>
                <a:srgbClr val="660066"/>
              </a:buClr>
              <a:buNone/>
            </a:pPr>
            <a:r>
              <a:rPr lang="en-GB" altLang="tr-TR" sz="2600" b="1" u="sng" dirty="0" err="1"/>
              <a:t>Dürüst</a:t>
            </a:r>
            <a:r>
              <a:rPr lang="en-GB" altLang="tr-TR" sz="2600" b="1" dirty="0"/>
              <a:t> </a:t>
            </a:r>
            <a:r>
              <a:rPr lang="en-GB" altLang="tr-TR" sz="2600" b="1" dirty="0" err="1"/>
              <a:t>bilimsel</a:t>
            </a:r>
            <a:r>
              <a:rPr lang="en-GB" altLang="tr-TR" sz="2600" b="1" dirty="0"/>
              <a:t> </a:t>
            </a:r>
            <a:r>
              <a:rPr lang="en-GB" altLang="tr-TR" sz="2600" b="1" dirty="0" err="1"/>
              <a:t>çalışma</a:t>
            </a:r>
            <a:r>
              <a:rPr lang="en-GB" altLang="tr-TR" sz="2600" b="1" dirty="0"/>
              <a:t> </a:t>
            </a:r>
            <a:r>
              <a:rPr lang="en-GB" altLang="tr-TR" sz="2600" b="1" dirty="0" err="1"/>
              <a:t>olmadığı</a:t>
            </a:r>
            <a:r>
              <a:rPr lang="en-GB" altLang="tr-TR" sz="2600" b="1" dirty="0"/>
              <a:t> </a:t>
            </a:r>
            <a:r>
              <a:rPr lang="en-GB" altLang="tr-TR" sz="2600" b="1" dirty="0" err="1"/>
              <a:t>taktirde</a:t>
            </a:r>
            <a:r>
              <a:rPr lang="en-GB" altLang="tr-TR" sz="2600" b="1" dirty="0"/>
              <a:t>:</a:t>
            </a:r>
          </a:p>
          <a:p>
            <a:pPr marL="0" indent="0">
              <a:buClr>
                <a:srgbClr val="660066"/>
              </a:buClr>
            </a:pPr>
            <a:r>
              <a:rPr lang="tr-TR" altLang="tr-TR" sz="2600" dirty="0">
                <a:cs typeface="Arial" panose="020B0604020202020204" pitchFamily="34" charset="0"/>
              </a:rPr>
              <a:t> İntihal (Aşırma)</a:t>
            </a:r>
          </a:p>
          <a:p>
            <a:pPr marL="0" indent="0">
              <a:buClr>
                <a:srgbClr val="660066"/>
              </a:buClr>
            </a:pPr>
            <a:r>
              <a:rPr lang="tr-TR" altLang="tr-TR" sz="2600" dirty="0">
                <a:cs typeface="Arial" panose="020B0604020202020204" pitchFamily="34" charset="0"/>
              </a:rPr>
              <a:t> Sahtecilik</a:t>
            </a:r>
          </a:p>
          <a:p>
            <a:pPr marL="0" indent="0">
              <a:buClr>
                <a:srgbClr val="660066"/>
              </a:buClr>
            </a:pPr>
            <a:r>
              <a:rPr lang="tr-TR" altLang="tr-TR" sz="2600" dirty="0">
                <a:cs typeface="Arial" panose="020B0604020202020204" pitchFamily="34" charset="0"/>
              </a:rPr>
              <a:t> Çarpıtma</a:t>
            </a:r>
          </a:p>
          <a:p>
            <a:pPr marL="0" indent="0">
              <a:buClr>
                <a:srgbClr val="660066"/>
              </a:buClr>
            </a:pPr>
            <a:r>
              <a:rPr lang="tr-TR" altLang="tr-TR" sz="2600" dirty="0">
                <a:cs typeface="Arial" panose="020B0604020202020204" pitchFamily="34" charset="0"/>
              </a:rPr>
              <a:t> Dilimleme</a:t>
            </a:r>
          </a:p>
          <a:p>
            <a:pPr marL="0" indent="0">
              <a:buClr>
                <a:srgbClr val="660066"/>
              </a:buClr>
            </a:pPr>
            <a:r>
              <a:rPr lang="tr-TR" altLang="tr-TR" sz="2600" dirty="0">
                <a:cs typeface="Arial" panose="020B0604020202020204" pitchFamily="34" charset="0"/>
              </a:rPr>
              <a:t> Haksız yazarlık / hediye yazarlık</a:t>
            </a:r>
          </a:p>
          <a:p>
            <a:pPr marL="0" indent="0">
              <a:buClr>
                <a:srgbClr val="660066"/>
              </a:buClr>
            </a:pPr>
            <a:r>
              <a:rPr lang="tr-TR" altLang="tr-TR" sz="2600" dirty="0">
                <a:cs typeface="Arial" panose="020B0604020202020204" pitchFamily="34" charset="0"/>
              </a:rPr>
              <a:t> Yalan beyan...</a:t>
            </a:r>
          </a:p>
          <a:p>
            <a:pPr marL="0" indent="0">
              <a:lnSpc>
                <a:spcPct val="150000"/>
              </a:lnSpc>
              <a:spcBef>
                <a:spcPts val="600"/>
              </a:spcBef>
              <a:buNone/>
            </a:pPr>
            <a:endParaRPr lang="de-DE" altLang="tr-TR" sz="1600" dirty="0"/>
          </a:p>
        </p:txBody>
      </p:sp>
      <p:sp>
        <p:nvSpPr>
          <p:cNvPr id="12292" name="Rectangle 3"/>
          <p:cNvSpPr>
            <a:spLocks noGrp="1" noChangeArrowheads="1"/>
          </p:cNvSpPr>
          <p:nvPr>
            <p:ph type="title"/>
          </p:nvPr>
        </p:nvSpPr>
        <p:spPr>
          <a:xfrm>
            <a:off x="126728" y="186813"/>
            <a:ext cx="8596668" cy="1320800"/>
          </a:xfrm>
        </p:spPr>
        <p:txBody>
          <a:bodyPr>
            <a:normAutofit/>
          </a:bodyPr>
          <a:lstStyle/>
          <a:p>
            <a:pPr algn="ctr" eaLnBrk="1" hangingPunct="1"/>
            <a:r>
              <a:rPr lang="de-DE" altLang="tr-TR" sz="4400" dirty="0" err="1"/>
              <a:t>Yayın</a:t>
            </a:r>
            <a:r>
              <a:rPr lang="de-DE" altLang="tr-TR" sz="4400" dirty="0"/>
              <a:t> </a:t>
            </a:r>
            <a:r>
              <a:rPr lang="de-DE" altLang="tr-TR" sz="4400" dirty="0" err="1"/>
              <a:t>Etiğinin</a:t>
            </a:r>
            <a:r>
              <a:rPr lang="de-DE" altLang="tr-TR" sz="4400" dirty="0"/>
              <a:t> </a:t>
            </a:r>
            <a:r>
              <a:rPr lang="de-DE" altLang="tr-TR" sz="4400" dirty="0" err="1"/>
              <a:t>kapsam</a:t>
            </a:r>
            <a:r>
              <a:rPr lang="de-DE" altLang="tr-TR" sz="4400" dirty="0"/>
              <a:t> </a:t>
            </a:r>
            <a:r>
              <a:rPr lang="de-DE" altLang="tr-TR" sz="4400" dirty="0" err="1"/>
              <a:t>alanı</a:t>
            </a:r>
            <a:r>
              <a:rPr lang="de-DE" altLang="tr-TR" sz="4400" dirty="0"/>
              <a:t>:</a:t>
            </a:r>
          </a:p>
        </p:txBody>
      </p:sp>
    </p:spTree>
    <p:extLst>
      <p:ext uri="{BB962C8B-B14F-4D97-AF65-F5344CB8AC3E}">
        <p14:creationId xmlns:p14="http://schemas.microsoft.com/office/powerpoint/2010/main" val="37804642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1658" y="1244549"/>
            <a:ext cx="9067646" cy="5815012"/>
          </a:xfrm>
        </p:spPr>
        <p:txBody>
          <a:bodyPr>
            <a:noAutofit/>
          </a:bodyPr>
          <a:lstStyle/>
          <a:p>
            <a:pPr algn="just"/>
            <a:r>
              <a:rPr lang="tr-TR" sz="2400" b="1" u="sng" dirty="0"/>
              <a:t>Akademik yaşamda ilerleme için araştırma ve bilimsel yayın </a:t>
            </a:r>
            <a:r>
              <a:rPr lang="tr-TR" sz="2400" b="1" u="sng" dirty="0" smtClean="0"/>
              <a:t>zorunluluklarının getirilmesi,</a:t>
            </a:r>
            <a:r>
              <a:rPr lang="tr-TR" sz="2400" dirty="0" smtClean="0"/>
              <a:t> </a:t>
            </a:r>
            <a:r>
              <a:rPr lang="tr-TR" sz="2400" b="1" dirty="0">
                <a:solidFill>
                  <a:srgbClr val="FF0000"/>
                </a:solidFill>
              </a:rPr>
              <a:t>bu yayınların doğruluk düzeylerinin de saptanması problemini doğurmuştur. </a:t>
            </a:r>
            <a:endParaRPr lang="tr-TR" sz="2400" b="1" dirty="0" smtClean="0">
              <a:solidFill>
                <a:srgbClr val="FF0000"/>
              </a:solidFill>
            </a:endParaRPr>
          </a:p>
          <a:p>
            <a:pPr algn="just"/>
            <a:r>
              <a:rPr lang="tr-TR" sz="2400" dirty="0" smtClean="0"/>
              <a:t>Bilimsel bir </a:t>
            </a:r>
            <a:r>
              <a:rPr lang="tr-TR" sz="2400" dirty="0"/>
              <a:t>yayının ve onun dayanağı olan araştırmanın doğruluk düzeyi sadece </a:t>
            </a:r>
            <a:r>
              <a:rPr lang="tr-TR" sz="2400" b="1" dirty="0" smtClean="0"/>
              <a:t>dergi editörlerini</a:t>
            </a:r>
            <a:r>
              <a:rPr lang="tr-TR" sz="2400" dirty="0"/>
              <a:t>, </a:t>
            </a:r>
            <a:r>
              <a:rPr lang="tr-TR" sz="2400" b="1" dirty="0"/>
              <a:t>akademik yöneticileri, bilimsel okuyucuları </a:t>
            </a:r>
            <a:r>
              <a:rPr lang="tr-TR" sz="2400" dirty="0"/>
              <a:t>değil </a:t>
            </a:r>
            <a:r>
              <a:rPr lang="tr-TR" sz="2400" b="1" dirty="0">
                <a:solidFill>
                  <a:srgbClr val="FF0000"/>
                </a:solidFill>
              </a:rPr>
              <a:t>tüm </a:t>
            </a:r>
            <a:r>
              <a:rPr lang="tr-TR" sz="2400" b="1" dirty="0" smtClean="0">
                <a:solidFill>
                  <a:srgbClr val="FF0000"/>
                </a:solidFill>
              </a:rPr>
              <a:t>toplumu ilgilendirmektedir</a:t>
            </a:r>
            <a:r>
              <a:rPr lang="tr-TR" sz="2400" b="1" dirty="0">
                <a:solidFill>
                  <a:srgbClr val="FF0000"/>
                </a:solidFill>
              </a:rPr>
              <a:t>. </a:t>
            </a:r>
            <a:endParaRPr lang="tr-TR" sz="2400" b="1" dirty="0" smtClean="0">
              <a:solidFill>
                <a:srgbClr val="FF0000"/>
              </a:solidFill>
            </a:endParaRPr>
          </a:p>
        </p:txBody>
      </p:sp>
    </p:spTree>
    <p:extLst>
      <p:ext uri="{BB962C8B-B14F-4D97-AF65-F5344CB8AC3E}">
        <p14:creationId xmlns:p14="http://schemas.microsoft.com/office/powerpoint/2010/main" val="39107707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1192" y="1167531"/>
            <a:ext cx="8596668" cy="3880773"/>
          </a:xfrm>
        </p:spPr>
        <p:txBody>
          <a:bodyPr>
            <a:normAutofit/>
          </a:bodyPr>
          <a:lstStyle/>
          <a:p>
            <a:pPr algn="just"/>
            <a:r>
              <a:rPr lang="tr-TR" sz="2400" dirty="0"/>
              <a:t>Çünkü, yalan veya yanlış bir bildiri toplum tarafından sağlanan </a:t>
            </a:r>
            <a:r>
              <a:rPr lang="tr-TR" sz="2400" b="1" dirty="0">
                <a:solidFill>
                  <a:srgbClr val="FF0000"/>
                </a:solidFill>
              </a:rPr>
              <a:t>araştırma fonlarının ziyan edilmesini</a:t>
            </a:r>
            <a:r>
              <a:rPr lang="tr-TR" sz="2400" dirty="0"/>
              <a:t>, </a:t>
            </a:r>
            <a:r>
              <a:rPr lang="tr-TR" sz="2400" b="1" dirty="0">
                <a:solidFill>
                  <a:srgbClr val="FF0000"/>
                </a:solidFill>
              </a:rPr>
              <a:t>bilim çevrelerinin ve dolayısıyla tüm toplumun yanıltılmasını </a:t>
            </a:r>
            <a:r>
              <a:rPr lang="tr-TR" sz="2400" dirty="0"/>
              <a:t>ve </a:t>
            </a:r>
            <a:r>
              <a:rPr lang="tr-TR" sz="2400" b="1" dirty="0">
                <a:solidFill>
                  <a:srgbClr val="FF0000"/>
                </a:solidFill>
              </a:rPr>
              <a:t>bilimin ilerlemesi ile insanlığın bu ilerlemeden yararlanmasını geciktirmektedir. </a:t>
            </a:r>
          </a:p>
          <a:p>
            <a:pPr algn="just"/>
            <a:r>
              <a:rPr lang="tr-TR" sz="2400" dirty="0"/>
              <a:t>Örnek olarak bir ilaç konusunda yapılan yanıltıcı bir yayını ele alabiliriz. İlacın yanlış tanıtılması ile bilimsel çevreler yanılacak ve sonuçta o ilacın denendiği veya uygulandığı birçok kişi sağlığını kaybedebilecek ve ayrıca araştırmayı destekleyen fonlarda da maddi kayıplar oluşabilecektir.</a:t>
            </a:r>
          </a:p>
          <a:p>
            <a:pPr algn="just"/>
            <a:endParaRPr lang="tr-TR" sz="2400" dirty="0"/>
          </a:p>
        </p:txBody>
      </p:sp>
    </p:spTree>
    <p:extLst>
      <p:ext uri="{BB962C8B-B14F-4D97-AF65-F5344CB8AC3E}">
        <p14:creationId xmlns:p14="http://schemas.microsoft.com/office/powerpoint/2010/main" val="11833606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2285" y="275303"/>
            <a:ext cx="8596668" cy="976313"/>
          </a:xfrm>
        </p:spPr>
        <p:txBody>
          <a:bodyPr>
            <a:normAutofit/>
          </a:bodyPr>
          <a:lstStyle/>
          <a:p>
            <a:r>
              <a:rPr lang="tr-TR" sz="4000" dirty="0" smtClean="0"/>
              <a:t>Bilimsel yanıltma;</a:t>
            </a:r>
            <a:endParaRPr lang="tr-TR" sz="4000" dirty="0"/>
          </a:p>
        </p:txBody>
      </p:sp>
      <p:sp>
        <p:nvSpPr>
          <p:cNvPr id="3" name="İçerik Yer Tutucusu 2"/>
          <p:cNvSpPr>
            <a:spLocks noGrp="1"/>
          </p:cNvSpPr>
          <p:nvPr>
            <p:ph idx="1"/>
          </p:nvPr>
        </p:nvSpPr>
        <p:spPr>
          <a:xfrm>
            <a:off x="342285" y="1348710"/>
            <a:ext cx="9266766" cy="4112549"/>
          </a:xfrm>
        </p:spPr>
        <p:txBody>
          <a:bodyPr/>
          <a:lstStyle/>
          <a:p>
            <a:r>
              <a:rPr lang="tr-TR" sz="2400" dirty="0"/>
              <a:t>Bilimsel yanıltmanın genelde 2 biçimi olduğu bilinmektedir. </a:t>
            </a:r>
            <a:endParaRPr lang="tr-TR" sz="2400" dirty="0" smtClean="0"/>
          </a:p>
          <a:p>
            <a:r>
              <a:rPr lang="tr-TR" sz="2400" b="1" dirty="0" smtClean="0"/>
              <a:t>”</a:t>
            </a:r>
            <a:r>
              <a:rPr lang="tr-TR" sz="2400" b="1" dirty="0"/>
              <a:t>Özensiz araştırma” </a:t>
            </a:r>
            <a:r>
              <a:rPr lang="tr-TR" sz="2400" dirty="0" smtClean="0"/>
              <a:t>veya </a:t>
            </a:r>
            <a:r>
              <a:rPr lang="tr-TR" sz="2400" b="1" dirty="0" smtClean="0"/>
              <a:t>“disiplinsiz </a:t>
            </a:r>
            <a:r>
              <a:rPr lang="tr-TR" sz="2400" b="1" dirty="0"/>
              <a:t>araştırma” </a:t>
            </a:r>
            <a:r>
              <a:rPr lang="tr-TR" sz="2400" dirty="0"/>
              <a:t>adı verilen şeklinde aslında kötü niyetli olmayan ancak </a:t>
            </a:r>
            <a:r>
              <a:rPr lang="tr-TR" sz="2400" dirty="0" smtClean="0"/>
              <a:t>bilimsel metodolojiye </a:t>
            </a:r>
            <a:r>
              <a:rPr lang="tr-TR" sz="2400" dirty="0"/>
              <a:t>uymayarak yanlış sonuçlara ulaşan araştırmacılar tanımlanmaktadır. </a:t>
            </a:r>
            <a:endParaRPr lang="tr-TR" sz="2400" dirty="0" smtClean="0"/>
          </a:p>
          <a:p>
            <a:r>
              <a:rPr lang="tr-TR" sz="2400" dirty="0" smtClean="0"/>
              <a:t>Bilerek yapılan yanıltıcı </a:t>
            </a:r>
            <a:r>
              <a:rPr lang="tr-TR" sz="2400" dirty="0"/>
              <a:t>yayınlar için ise </a:t>
            </a:r>
            <a:r>
              <a:rPr lang="tr-TR" sz="2400" b="1" dirty="0"/>
              <a:t>“bilimsel sahtekarlık”, ”bilimsel yalancılık”, ”bilimsel saptırma” </a:t>
            </a:r>
            <a:r>
              <a:rPr lang="tr-TR" sz="2400" dirty="0" smtClean="0"/>
              <a:t>gibi başlıklar </a:t>
            </a:r>
            <a:r>
              <a:rPr lang="tr-TR" sz="2400" dirty="0"/>
              <a:t>kullanılmaktadır.</a:t>
            </a:r>
          </a:p>
          <a:p>
            <a:endParaRPr lang="tr-TR" dirty="0"/>
          </a:p>
        </p:txBody>
      </p:sp>
    </p:spTree>
    <p:extLst>
      <p:ext uri="{BB962C8B-B14F-4D97-AF65-F5344CB8AC3E}">
        <p14:creationId xmlns:p14="http://schemas.microsoft.com/office/powerpoint/2010/main" val="31919984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65139"/>
            <a:ext cx="10896600" cy="1077911"/>
          </a:xfrm>
        </p:spPr>
        <p:txBody>
          <a:bodyPr>
            <a:normAutofit/>
          </a:bodyPr>
          <a:lstStyle/>
          <a:p>
            <a:r>
              <a:rPr lang="tr-TR" dirty="0" smtClean="0"/>
              <a:t>Bilimsel yanıltmanın sık rastlanan biçimleri</a:t>
            </a:r>
            <a:endParaRPr lang="tr-TR" dirty="0"/>
          </a:p>
        </p:txBody>
      </p:sp>
      <p:sp>
        <p:nvSpPr>
          <p:cNvPr id="3" name="İçerik Yer Tutucusu 2"/>
          <p:cNvSpPr>
            <a:spLocks noGrp="1"/>
          </p:cNvSpPr>
          <p:nvPr>
            <p:ph idx="1"/>
          </p:nvPr>
        </p:nvSpPr>
        <p:spPr>
          <a:xfrm>
            <a:off x="677334" y="1543051"/>
            <a:ext cx="8596668" cy="4498312"/>
          </a:xfrm>
        </p:spPr>
        <p:txBody>
          <a:bodyPr>
            <a:normAutofit/>
          </a:bodyPr>
          <a:lstStyle/>
          <a:p>
            <a:pPr marL="0" indent="0">
              <a:buNone/>
            </a:pPr>
            <a:r>
              <a:rPr lang="tr-TR" sz="2400" dirty="0" smtClean="0"/>
              <a:t>I</a:t>
            </a:r>
            <a:r>
              <a:rPr lang="tr-TR" sz="2400" dirty="0"/>
              <a:t>. </a:t>
            </a:r>
            <a:r>
              <a:rPr lang="tr-TR" sz="2400" b="1" dirty="0"/>
              <a:t>Yazarlık Hakkı Sorunları (Sorumsuz Yazarlık)</a:t>
            </a:r>
            <a:endParaRPr lang="tr-TR" sz="2400" dirty="0"/>
          </a:p>
          <a:p>
            <a:pPr marL="0" indent="0">
              <a:buNone/>
            </a:pPr>
            <a:r>
              <a:rPr lang="tr-TR" sz="2400" dirty="0"/>
              <a:t>II. </a:t>
            </a:r>
            <a:r>
              <a:rPr lang="tr-TR" sz="2400" b="1" dirty="0"/>
              <a:t>Korsanlık (</a:t>
            </a:r>
            <a:r>
              <a:rPr lang="tr-TR" sz="2400" b="1" dirty="0" err="1"/>
              <a:t>plajerizm</a:t>
            </a:r>
            <a:r>
              <a:rPr lang="tr-TR" sz="2400" b="1" dirty="0"/>
              <a:t>)</a:t>
            </a:r>
            <a:endParaRPr lang="tr-TR" sz="2400" dirty="0"/>
          </a:p>
          <a:p>
            <a:pPr marL="0" indent="0">
              <a:buNone/>
            </a:pPr>
            <a:r>
              <a:rPr lang="tr-TR" sz="2400" dirty="0"/>
              <a:t>III. </a:t>
            </a:r>
            <a:r>
              <a:rPr lang="tr-TR" sz="2400" b="1" dirty="0" err="1"/>
              <a:t>Uydurmacılık</a:t>
            </a:r>
            <a:r>
              <a:rPr lang="tr-TR" sz="2400" b="1" dirty="0"/>
              <a:t> (fabrikasyon)</a:t>
            </a:r>
            <a:endParaRPr lang="tr-TR" sz="2400" dirty="0"/>
          </a:p>
          <a:p>
            <a:pPr marL="0" indent="0">
              <a:buNone/>
            </a:pPr>
            <a:r>
              <a:rPr lang="tr-TR" sz="2400" dirty="0"/>
              <a:t>IV. </a:t>
            </a:r>
            <a:r>
              <a:rPr lang="tr-TR" sz="2400" b="1" dirty="0"/>
              <a:t>Çoklu yayın (</a:t>
            </a:r>
            <a:r>
              <a:rPr lang="tr-TR" sz="2400" b="1" dirty="0" err="1"/>
              <a:t>duplikasyon</a:t>
            </a:r>
            <a:r>
              <a:rPr lang="tr-TR" sz="2400" b="1" dirty="0"/>
              <a:t>)</a:t>
            </a:r>
            <a:endParaRPr lang="tr-TR" sz="2400" dirty="0"/>
          </a:p>
          <a:p>
            <a:pPr marL="0" indent="0">
              <a:buNone/>
            </a:pPr>
            <a:r>
              <a:rPr lang="tr-TR" sz="2400" dirty="0"/>
              <a:t>V. </a:t>
            </a:r>
            <a:r>
              <a:rPr lang="tr-TR" sz="2400" b="1" dirty="0"/>
              <a:t>Bölerek yayınlama (</a:t>
            </a:r>
            <a:r>
              <a:rPr lang="tr-TR" sz="2400" b="1" dirty="0" err="1"/>
              <a:t>salamizasyon</a:t>
            </a:r>
            <a:r>
              <a:rPr lang="tr-TR" sz="2400" b="1" dirty="0"/>
              <a:t>)</a:t>
            </a:r>
            <a:endParaRPr lang="tr-TR" sz="2400" dirty="0"/>
          </a:p>
          <a:p>
            <a:pPr marL="0" indent="0">
              <a:buNone/>
            </a:pPr>
            <a:r>
              <a:rPr lang="tr-TR" sz="2400" dirty="0"/>
              <a:t>VI. </a:t>
            </a:r>
            <a:r>
              <a:rPr lang="tr-TR" sz="2400" b="1" dirty="0"/>
              <a:t>İnsan-hayvan etiğine saygısızlık</a:t>
            </a:r>
            <a:endParaRPr lang="tr-TR" sz="2400" dirty="0"/>
          </a:p>
          <a:p>
            <a:pPr marL="0" indent="0">
              <a:buNone/>
            </a:pPr>
            <a:r>
              <a:rPr lang="tr-TR" sz="2400" dirty="0"/>
              <a:t>VII. </a:t>
            </a:r>
            <a:r>
              <a:rPr lang="tr-TR" sz="2400" b="1" dirty="0"/>
              <a:t>Kaynakların taraflı seçilmesi</a:t>
            </a:r>
            <a:endParaRPr lang="tr-TR" sz="2400" dirty="0"/>
          </a:p>
          <a:p>
            <a:pPr marL="0" indent="0">
              <a:buNone/>
            </a:pPr>
            <a:r>
              <a:rPr lang="tr-TR" sz="2400" dirty="0"/>
              <a:t>VIII. </a:t>
            </a:r>
            <a:r>
              <a:rPr lang="tr-TR" sz="2400" b="1" dirty="0"/>
              <a:t>Taraflı yayın (çıkar çatışması)</a:t>
            </a:r>
            <a:endParaRPr lang="tr-TR" sz="2400" dirty="0"/>
          </a:p>
          <a:p>
            <a:endParaRPr lang="tr-TR" dirty="0"/>
          </a:p>
        </p:txBody>
      </p:sp>
    </p:spTree>
    <p:extLst>
      <p:ext uri="{BB962C8B-B14F-4D97-AF65-F5344CB8AC3E}">
        <p14:creationId xmlns:p14="http://schemas.microsoft.com/office/powerpoint/2010/main" val="17773094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5775" y="245807"/>
            <a:ext cx="8596668" cy="647700"/>
          </a:xfrm>
        </p:spPr>
        <p:txBody>
          <a:bodyPr/>
          <a:lstStyle/>
          <a:p>
            <a:r>
              <a:rPr lang="tr-TR" b="1" dirty="0"/>
              <a:t>Yazarlık Hakkı Sorunları :</a:t>
            </a:r>
            <a:endParaRPr lang="tr-TR" dirty="0"/>
          </a:p>
        </p:txBody>
      </p:sp>
      <p:sp>
        <p:nvSpPr>
          <p:cNvPr id="3" name="İçerik Yer Tutucusu 2"/>
          <p:cNvSpPr>
            <a:spLocks noGrp="1"/>
          </p:cNvSpPr>
          <p:nvPr>
            <p:ph idx="1"/>
          </p:nvPr>
        </p:nvSpPr>
        <p:spPr>
          <a:xfrm>
            <a:off x="485775" y="1016861"/>
            <a:ext cx="9529763" cy="5157787"/>
          </a:xfrm>
        </p:spPr>
        <p:txBody>
          <a:bodyPr>
            <a:noAutofit/>
          </a:bodyPr>
          <a:lstStyle/>
          <a:p>
            <a:pPr algn="just"/>
            <a:r>
              <a:rPr lang="tr-TR" sz="2000" b="1" dirty="0" smtClean="0"/>
              <a:t>Ülkemizde </a:t>
            </a:r>
            <a:r>
              <a:rPr lang="tr-TR" sz="2000" b="1" dirty="0"/>
              <a:t>en sık görülen bilimsel yanıltma biçimlerinden </a:t>
            </a:r>
            <a:r>
              <a:rPr lang="tr-TR" sz="2000" b="1" dirty="0" smtClean="0"/>
              <a:t>birisi budur. </a:t>
            </a:r>
          </a:p>
          <a:p>
            <a:pPr algn="just"/>
            <a:r>
              <a:rPr lang="tr-TR" sz="2000" dirty="0" smtClean="0"/>
              <a:t>Bilimsel </a:t>
            </a:r>
            <a:r>
              <a:rPr lang="tr-TR" sz="2000" dirty="0"/>
              <a:t>bir yayında yazarlık hakkı olmayanların isimlerinin yazar olarak </a:t>
            </a:r>
            <a:r>
              <a:rPr lang="tr-TR" sz="2000" dirty="0" smtClean="0"/>
              <a:t>gösterilmesi, hakkı </a:t>
            </a:r>
            <a:r>
              <a:rPr lang="tr-TR" sz="2000" dirty="0"/>
              <a:t>olanların yazarlar listesine alınmaması gibi durumlara sıklıkla rastlanmaktadır</a:t>
            </a:r>
            <a:r>
              <a:rPr lang="tr-TR" sz="2000" dirty="0" smtClean="0"/>
              <a:t>.</a:t>
            </a:r>
          </a:p>
          <a:p>
            <a:pPr algn="just"/>
            <a:r>
              <a:rPr lang="tr-TR" sz="2000" dirty="0" smtClean="0"/>
              <a:t>Genelde</a:t>
            </a:r>
            <a:r>
              <a:rPr lang="tr-TR" sz="2000" dirty="0"/>
              <a:t> </a:t>
            </a:r>
            <a:r>
              <a:rPr lang="tr-TR" sz="2000" dirty="0" smtClean="0"/>
              <a:t>bir </a:t>
            </a:r>
            <a:r>
              <a:rPr lang="tr-TR" sz="2000" dirty="0"/>
              <a:t>bilimsel yayında, yazar listesinin neresinde olursa olsun, tüm yazarlar </a:t>
            </a:r>
            <a:r>
              <a:rPr lang="tr-TR" sz="2000" dirty="0" smtClean="0"/>
              <a:t>çalışmanın tümünden </a:t>
            </a:r>
            <a:r>
              <a:rPr lang="tr-TR" sz="2000" dirty="0"/>
              <a:t>sorumludurlar. </a:t>
            </a:r>
            <a:endParaRPr lang="tr-TR" sz="2000" dirty="0" smtClean="0"/>
          </a:p>
          <a:p>
            <a:pPr algn="just"/>
            <a:r>
              <a:rPr lang="tr-TR" sz="2000" dirty="0" smtClean="0"/>
              <a:t>Birçok </a:t>
            </a:r>
            <a:r>
              <a:rPr lang="tr-TR" sz="2000" dirty="0"/>
              <a:t>dergi tüm yazarlardan bu yönde sorumluluğa </a:t>
            </a:r>
            <a:r>
              <a:rPr lang="tr-TR" sz="2000" dirty="0" smtClean="0"/>
              <a:t>katıldıklarına dair </a:t>
            </a:r>
            <a:r>
              <a:rPr lang="tr-TR" sz="2000" dirty="0"/>
              <a:t>imza alınmasını şart koşmaktadır. </a:t>
            </a:r>
            <a:endParaRPr lang="tr-TR" sz="2000" dirty="0" smtClean="0"/>
          </a:p>
          <a:p>
            <a:pPr algn="just"/>
            <a:r>
              <a:rPr lang="tr-TR" sz="2000" dirty="0" smtClean="0"/>
              <a:t>Sağlıkla </a:t>
            </a:r>
            <a:r>
              <a:rPr lang="tr-TR" sz="2000" dirty="0"/>
              <a:t>ilgili dergilerin editörlerinin ortak </a:t>
            </a:r>
            <a:r>
              <a:rPr lang="tr-TR" sz="2000" dirty="0" smtClean="0"/>
              <a:t>tutumunu belirleyen </a:t>
            </a:r>
            <a:r>
              <a:rPr lang="tr-TR" sz="2000" dirty="0" err="1"/>
              <a:t>Vancouver</a:t>
            </a:r>
            <a:r>
              <a:rPr lang="tr-TR" sz="2000" dirty="0"/>
              <a:t> Anlaşmasına göre bir bilimsel yayında yazarlar arasında yer </a:t>
            </a:r>
            <a:r>
              <a:rPr lang="tr-TR" sz="2000" dirty="0" smtClean="0"/>
              <a:t>alabilmek için </a:t>
            </a:r>
            <a:r>
              <a:rPr lang="tr-TR" sz="2000" dirty="0"/>
              <a:t>aşağıdaki koşulların sağlanması </a:t>
            </a:r>
            <a:r>
              <a:rPr lang="tr-TR" sz="2000" dirty="0" smtClean="0"/>
              <a:t>gereklidir:</a:t>
            </a:r>
            <a:endParaRPr lang="tr-TR" sz="2000" dirty="0"/>
          </a:p>
          <a:p>
            <a:pPr marL="0" indent="0" algn="just">
              <a:buNone/>
            </a:pPr>
            <a:r>
              <a:rPr lang="tr-TR" sz="2000" b="1" dirty="0" smtClean="0"/>
              <a:t>a)çalışmanın </a:t>
            </a:r>
            <a:r>
              <a:rPr lang="tr-TR" sz="2000" b="1" dirty="0"/>
              <a:t>planlanması</a:t>
            </a:r>
            <a:r>
              <a:rPr lang="tr-TR" sz="2000" b="1" dirty="0" smtClean="0"/>
              <a:t>, tasarımı, analizi </a:t>
            </a:r>
            <a:r>
              <a:rPr lang="tr-TR" sz="2000" b="1" dirty="0"/>
              <a:t>veya yorumlanmasına katkıda bulunmak,</a:t>
            </a:r>
          </a:p>
          <a:p>
            <a:pPr marL="0" indent="0" algn="just">
              <a:buNone/>
            </a:pPr>
            <a:r>
              <a:rPr lang="tr-TR" sz="2000" b="1" dirty="0" smtClean="0"/>
              <a:t>b)yayını </a:t>
            </a:r>
            <a:r>
              <a:rPr lang="tr-TR" sz="2000" b="1" dirty="0"/>
              <a:t>hazırlamak veya önemli oranda düşünsel katkı yaparak düzeltmek,</a:t>
            </a:r>
          </a:p>
          <a:p>
            <a:pPr marL="0" indent="0" algn="just">
              <a:buNone/>
            </a:pPr>
            <a:r>
              <a:rPr lang="tr-TR" sz="2000" b="1" dirty="0" smtClean="0"/>
              <a:t>c)yayınlanacak </a:t>
            </a:r>
            <a:r>
              <a:rPr lang="tr-TR" sz="2000" b="1" dirty="0"/>
              <a:t>son biçime onay vermek.</a:t>
            </a:r>
          </a:p>
        </p:txBody>
      </p:sp>
    </p:spTree>
    <p:extLst>
      <p:ext uri="{BB962C8B-B14F-4D97-AF65-F5344CB8AC3E}">
        <p14:creationId xmlns:p14="http://schemas.microsoft.com/office/powerpoint/2010/main" val="963230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sz="3200" dirty="0" smtClean="0">
                <a:latin typeface="Times New Roman" panose="02020603050405020304" pitchFamily="18" charset="0"/>
                <a:cs typeface="Times New Roman" panose="02020603050405020304" pitchFamily="18" charset="0"/>
              </a:rPr>
              <a:t>Etik terimi, Yunanca alışkanlık ve gelenek anlamında kullanılan ‘</a:t>
            </a:r>
            <a:r>
              <a:rPr lang="tr-TR" sz="3200" dirty="0" err="1" smtClean="0">
                <a:latin typeface="Times New Roman" panose="02020603050405020304" pitchFamily="18" charset="0"/>
                <a:cs typeface="Times New Roman" panose="02020603050405020304" pitchFamily="18" charset="0"/>
              </a:rPr>
              <a:t>ethos</a:t>
            </a:r>
            <a:r>
              <a:rPr lang="tr-TR" sz="3200" dirty="0" smtClean="0">
                <a:latin typeface="Times New Roman" panose="02020603050405020304" pitchFamily="18" charset="0"/>
                <a:cs typeface="Times New Roman" panose="02020603050405020304" pitchFamily="18" charset="0"/>
              </a:rPr>
              <a:t>’ kelimesinden türemiştir. Günümüzde çeşitli dillerde aynı kökenle kullanılmaktadır; Örneğin, Almanca ‘ahtik’, Fransızca ‘ethique’, İngilizce ‘ethics’, Latince ‘ethike’, Yunanca ‘ethika’ gibi. </a:t>
            </a:r>
          </a:p>
        </p:txBody>
      </p:sp>
      <p:sp>
        <p:nvSpPr>
          <p:cNvPr id="2" name="Title 1"/>
          <p:cNvSpPr>
            <a:spLocks noGrp="1"/>
          </p:cNvSpPr>
          <p:nvPr>
            <p:ph type="title"/>
          </p:nvPr>
        </p:nvSpPr>
        <p:spPr/>
        <p:txBody>
          <a:bodyPr>
            <a:normAutofit/>
          </a:bodyPr>
          <a:lstStyle/>
          <a:p>
            <a:r>
              <a:rPr lang="tr-TR" b="1" dirty="0" smtClean="0">
                <a:solidFill>
                  <a:srgbClr val="FF0000"/>
                </a:solidFill>
              </a:rPr>
              <a:t>ETİK VE AHLAK KAVRAMLARI</a:t>
            </a:r>
            <a:r>
              <a:rPr lang="tr-TR" dirty="0" smtClean="0"/>
              <a:t/>
            </a:r>
            <a:br>
              <a:rPr lang="tr-TR" dirty="0" smtClean="0"/>
            </a:br>
            <a:endParaRPr lang="tr-TR" dirty="0"/>
          </a:p>
        </p:txBody>
      </p:sp>
    </p:spTree>
    <p:extLst>
      <p:ext uri="{BB962C8B-B14F-4D97-AF65-F5344CB8AC3E}">
        <p14:creationId xmlns:p14="http://schemas.microsoft.com/office/powerpoint/2010/main" val="12036407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0353" y="216310"/>
            <a:ext cx="8596668" cy="547688"/>
          </a:xfrm>
        </p:spPr>
        <p:txBody>
          <a:bodyPr>
            <a:normAutofit fontScale="90000"/>
          </a:bodyPr>
          <a:lstStyle/>
          <a:p>
            <a:r>
              <a:rPr lang="tr-TR" b="1" dirty="0" err="1"/>
              <a:t>II.Korsanlık</a:t>
            </a:r>
            <a:r>
              <a:rPr lang="tr-TR" b="1" dirty="0"/>
              <a:t> (</a:t>
            </a:r>
            <a:r>
              <a:rPr lang="tr-TR" b="1" dirty="0" err="1"/>
              <a:t>plajerizm</a:t>
            </a:r>
            <a:r>
              <a:rPr lang="tr-TR" b="1" dirty="0"/>
              <a:t>) :</a:t>
            </a:r>
            <a:endParaRPr lang="tr-TR" dirty="0"/>
          </a:p>
        </p:txBody>
      </p:sp>
      <p:sp>
        <p:nvSpPr>
          <p:cNvPr id="3" name="İçerik Yer Tutucusu 2"/>
          <p:cNvSpPr>
            <a:spLocks noGrp="1"/>
          </p:cNvSpPr>
          <p:nvPr>
            <p:ph idx="1"/>
          </p:nvPr>
        </p:nvSpPr>
        <p:spPr>
          <a:xfrm>
            <a:off x="258172" y="836970"/>
            <a:ext cx="9081029" cy="4555463"/>
          </a:xfrm>
        </p:spPr>
        <p:txBody>
          <a:bodyPr>
            <a:noAutofit/>
          </a:bodyPr>
          <a:lstStyle/>
          <a:p>
            <a:pPr algn="just"/>
            <a:r>
              <a:rPr lang="tr-TR" sz="2400" b="1" dirty="0" smtClean="0">
                <a:solidFill>
                  <a:srgbClr val="FF0000"/>
                </a:solidFill>
              </a:rPr>
              <a:t>Daha </a:t>
            </a:r>
            <a:r>
              <a:rPr lang="tr-TR" sz="2400" b="1" dirty="0">
                <a:solidFill>
                  <a:srgbClr val="FF0000"/>
                </a:solidFill>
              </a:rPr>
              <a:t>önce yayınlanmış bir yayının tümünü veya bir kısmını </a:t>
            </a:r>
            <a:r>
              <a:rPr lang="tr-TR" sz="2400" b="1" dirty="0" smtClean="0">
                <a:solidFill>
                  <a:srgbClr val="FF0000"/>
                </a:solidFill>
              </a:rPr>
              <a:t>kaynak  göstermeden </a:t>
            </a:r>
            <a:r>
              <a:rPr lang="tr-TR" sz="2400" b="1" dirty="0">
                <a:solidFill>
                  <a:srgbClr val="FF0000"/>
                </a:solidFill>
              </a:rPr>
              <a:t>alarak kendi yayını gibi yeniden yayınlamak olan bu yanıltma biçimi en </a:t>
            </a:r>
            <a:r>
              <a:rPr lang="tr-TR" sz="2400" b="1" dirty="0" smtClean="0">
                <a:solidFill>
                  <a:srgbClr val="FF0000"/>
                </a:solidFill>
              </a:rPr>
              <a:t>ciddi bilimsel </a:t>
            </a:r>
            <a:r>
              <a:rPr lang="tr-TR" sz="2400" b="1" dirty="0">
                <a:solidFill>
                  <a:srgbClr val="FF0000"/>
                </a:solidFill>
              </a:rPr>
              <a:t>etik saptırmalarından birisini oluşturmaktadır</a:t>
            </a:r>
            <a:r>
              <a:rPr lang="tr-TR" sz="2400" b="1" dirty="0" smtClean="0">
                <a:solidFill>
                  <a:srgbClr val="FF0000"/>
                </a:solidFill>
              </a:rPr>
              <a:t>.</a:t>
            </a:r>
          </a:p>
          <a:p>
            <a:pPr algn="just"/>
            <a:r>
              <a:rPr lang="tr-TR" sz="2400" dirty="0" smtClean="0"/>
              <a:t>Geçmişte, </a:t>
            </a:r>
            <a:r>
              <a:rPr lang="tr-TR" sz="2400" dirty="0"/>
              <a:t>kaynaklara ulaşılabilmenin </a:t>
            </a:r>
            <a:r>
              <a:rPr lang="tr-TR" sz="2400" dirty="0" smtClean="0"/>
              <a:t>zor olduğu</a:t>
            </a:r>
            <a:r>
              <a:rPr lang="tr-TR" sz="2400" dirty="0"/>
              <a:t> </a:t>
            </a:r>
            <a:r>
              <a:rPr lang="tr-TR" sz="2400" dirty="0" smtClean="0"/>
              <a:t>dönemlerde </a:t>
            </a:r>
            <a:r>
              <a:rPr lang="tr-TR" sz="2400" dirty="0"/>
              <a:t>daha yaygın olan bu uygulama elektronik araçlarla hemen her dilde </a:t>
            </a:r>
            <a:r>
              <a:rPr lang="tr-TR" sz="2400" dirty="0" smtClean="0"/>
              <a:t>yayınlara kolayca </a:t>
            </a:r>
            <a:r>
              <a:rPr lang="tr-TR" sz="2400" dirty="0" err="1"/>
              <a:t>erişilebilinen</a:t>
            </a:r>
            <a:r>
              <a:rPr lang="tr-TR" sz="2400" dirty="0"/>
              <a:t> günümüzde </a:t>
            </a:r>
            <a:r>
              <a:rPr lang="tr-TR" sz="2400" dirty="0" smtClean="0"/>
              <a:t>azalmıştır. </a:t>
            </a:r>
          </a:p>
          <a:p>
            <a:pPr algn="just"/>
            <a:r>
              <a:rPr lang="tr-TR" sz="2400" dirty="0" smtClean="0"/>
              <a:t>Gene </a:t>
            </a:r>
            <a:r>
              <a:rPr lang="tr-TR" sz="2400" dirty="0"/>
              <a:t>de yakın yıllarda günlük gazetelerimize </a:t>
            </a:r>
            <a:r>
              <a:rPr lang="tr-TR" sz="2400" dirty="0" smtClean="0"/>
              <a:t>de yansıyan bir haberde, </a:t>
            </a:r>
            <a:r>
              <a:rPr lang="tr-TR" sz="2400" dirty="0"/>
              <a:t>tanınmış bir </a:t>
            </a:r>
            <a:r>
              <a:rPr lang="tr-TR" sz="2400" b="1" dirty="0"/>
              <a:t>uluslararası dergide yayınlanan bir derleme makalenin </a:t>
            </a:r>
            <a:r>
              <a:rPr lang="tr-TR" sz="2400" b="1" dirty="0" smtClean="0"/>
              <a:t>kaynak gösterilmeden </a:t>
            </a:r>
            <a:r>
              <a:rPr lang="tr-TR" sz="2400" b="1" dirty="0"/>
              <a:t>hemen aynen Türkçe bir dergiye aktarıldığı gözlenmiştir</a:t>
            </a:r>
            <a:r>
              <a:rPr lang="tr-TR" sz="2400" b="1" dirty="0" smtClean="0"/>
              <a:t>.</a:t>
            </a:r>
          </a:p>
          <a:p>
            <a:pPr algn="just"/>
            <a:r>
              <a:rPr lang="tr-TR" sz="2400" dirty="0" smtClean="0"/>
              <a:t>Doğal </a:t>
            </a:r>
            <a:r>
              <a:rPr lang="tr-TR" sz="2400" dirty="0"/>
              <a:t>olarak </a:t>
            </a:r>
            <a:r>
              <a:rPr lang="tr-TR" sz="2400" dirty="0" smtClean="0"/>
              <a:t>bu</a:t>
            </a:r>
            <a:r>
              <a:rPr lang="tr-TR" sz="2400" dirty="0"/>
              <a:t> </a:t>
            </a:r>
            <a:r>
              <a:rPr lang="tr-TR" sz="2400" dirty="0" smtClean="0"/>
              <a:t>korsanlık </a:t>
            </a:r>
            <a:r>
              <a:rPr lang="tr-TR" sz="2400" dirty="0"/>
              <a:t>örneği birçok okuyucu tarafından kolayca yakalanmış ve sorumlular </a:t>
            </a:r>
            <a:r>
              <a:rPr lang="tr-TR" sz="2400" dirty="0" smtClean="0"/>
              <a:t>hakkında soruşturmalar </a:t>
            </a:r>
            <a:r>
              <a:rPr lang="tr-TR" sz="2400" dirty="0"/>
              <a:t>açılmıştır.</a:t>
            </a:r>
          </a:p>
        </p:txBody>
      </p:sp>
    </p:spTree>
    <p:extLst>
      <p:ext uri="{BB962C8B-B14F-4D97-AF65-F5344CB8AC3E}">
        <p14:creationId xmlns:p14="http://schemas.microsoft.com/office/powerpoint/2010/main" val="13160093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0689" y="216310"/>
            <a:ext cx="8596668" cy="561975"/>
          </a:xfrm>
        </p:spPr>
        <p:txBody>
          <a:bodyPr>
            <a:normAutofit fontScale="90000"/>
          </a:bodyPr>
          <a:lstStyle/>
          <a:p>
            <a:r>
              <a:rPr lang="tr-TR" b="1" dirty="0"/>
              <a:t>III. </a:t>
            </a:r>
            <a:r>
              <a:rPr lang="tr-TR" b="1" dirty="0" err="1"/>
              <a:t>Uydurmacılık</a:t>
            </a:r>
            <a:r>
              <a:rPr lang="tr-TR" b="1" dirty="0"/>
              <a:t> (fabrikasyon) </a:t>
            </a:r>
            <a:r>
              <a:rPr lang="tr-TR" dirty="0"/>
              <a:t>:</a:t>
            </a:r>
          </a:p>
        </p:txBody>
      </p:sp>
      <p:sp>
        <p:nvSpPr>
          <p:cNvPr id="3" name="İçerik Yer Tutucusu 2"/>
          <p:cNvSpPr>
            <a:spLocks noGrp="1"/>
          </p:cNvSpPr>
          <p:nvPr>
            <p:ph idx="1"/>
          </p:nvPr>
        </p:nvSpPr>
        <p:spPr>
          <a:xfrm>
            <a:off x="234882" y="1021941"/>
            <a:ext cx="9366779" cy="4498312"/>
          </a:xfrm>
        </p:spPr>
        <p:txBody>
          <a:bodyPr>
            <a:normAutofit/>
          </a:bodyPr>
          <a:lstStyle/>
          <a:p>
            <a:pPr algn="just"/>
            <a:r>
              <a:rPr lang="tr-TR" sz="2400" b="1" dirty="0" smtClean="0"/>
              <a:t>En </a:t>
            </a:r>
            <a:r>
              <a:rPr lang="tr-TR" sz="2400" b="1" dirty="0"/>
              <a:t>ciddi bilimsel yanıltma türlerinden birisi </a:t>
            </a:r>
            <a:r>
              <a:rPr lang="tr-TR" sz="2400" b="1" dirty="0" smtClean="0"/>
              <a:t>olan </a:t>
            </a:r>
            <a:r>
              <a:rPr lang="tr-TR" sz="2400" b="1" dirty="0" err="1" smtClean="0"/>
              <a:t>uydurmacılık</a:t>
            </a:r>
            <a:r>
              <a:rPr lang="tr-TR" sz="2400" b="1" dirty="0" smtClean="0"/>
              <a:t>, </a:t>
            </a:r>
            <a:r>
              <a:rPr lang="tr-TR" sz="2400" b="1" dirty="0"/>
              <a:t>gerçekte olmayan verileri ve sonuçları yayınlamak olarak tanımlanabilir</a:t>
            </a:r>
            <a:r>
              <a:rPr lang="tr-TR" sz="2400" b="1" dirty="0" smtClean="0"/>
              <a:t>.</a:t>
            </a:r>
          </a:p>
          <a:p>
            <a:pPr algn="just"/>
            <a:r>
              <a:rPr lang="tr-TR" sz="2400" dirty="0" smtClean="0"/>
              <a:t>Ne</a:t>
            </a:r>
            <a:r>
              <a:rPr lang="tr-TR" sz="2400" dirty="0"/>
              <a:t> </a:t>
            </a:r>
            <a:r>
              <a:rPr lang="tr-TR" sz="2400" dirty="0" smtClean="0"/>
              <a:t>yazık </a:t>
            </a:r>
            <a:r>
              <a:rPr lang="tr-TR" sz="2400" dirty="0"/>
              <a:t>ki bu önemli sahtekarlık biçimine en ciddi merkezlerde ve yayın </a:t>
            </a:r>
            <a:r>
              <a:rPr lang="tr-TR" sz="2400" dirty="0" smtClean="0"/>
              <a:t>organlarında bile rastlanabilmektedir.</a:t>
            </a:r>
          </a:p>
          <a:p>
            <a:pPr algn="just"/>
            <a:r>
              <a:rPr lang="tr-TR" sz="2400" dirty="0" smtClean="0"/>
              <a:t>Nitekim </a:t>
            </a:r>
            <a:r>
              <a:rPr lang="tr-TR" sz="2400" dirty="0"/>
              <a:t>yakın yıllarda </a:t>
            </a:r>
            <a:r>
              <a:rPr lang="tr-TR" sz="2400" b="1" dirty="0"/>
              <a:t>Harvard Üniversitesi’nde </a:t>
            </a:r>
            <a:r>
              <a:rPr lang="tr-TR" sz="2400" dirty="0" smtClean="0"/>
              <a:t>çalışan </a:t>
            </a:r>
            <a:r>
              <a:rPr lang="tr-TR" sz="2400" dirty="0"/>
              <a:t>bir araştırıcının, gene dünyanın </a:t>
            </a:r>
            <a:r>
              <a:rPr lang="tr-TR" sz="2400" dirty="0" smtClean="0"/>
              <a:t>en saygın </a:t>
            </a:r>
            <a:r>
              <a:rPr lang="tr-TR" sz="2400" dirty="0"/>
              <a:t>tıp </a:t>
            </a:r>
            <a:r>
              <a:rPr lang="tr-TR" sz="2400" dirty="0" smtClean="0"/>
              <a:t>dergilerinden birinde yayınladığı </a:t>
            </a:r>
            <a:r>
              <a:rPr lang="tr-TR" sz="2400" dirty="0"/>
              <a:t>bir dizi </a:t>
            </a:r>
            <a:r>
              <a:rPr lang="tr-TR" sz="2400" dirty="0" smtClean="0"/>
              <a:t>makalenin uydurma </a:t>
            </a:r>
            <a:r>
              <a:rPr lang="tr-TR" sz="2400" dirty="0"/>
              <a:t>verilere dayandığı</a:t>
            </a:r>
            <a:r>
              <a:rPr lang="tr-TR" sz="2400" dirty="0" smtClean="0"/>
              <a:t>, hastalarda </a:t>
            </a:r>
            <a:r>
              <a:rPr lang="tr-TR" sz="2400" dirty="0"/>
              <a:t>yapıldığı yazılan deneylerin gerçekte </a:t>
            </a:r>
            <a:r>
              <a:rPr lang="tr-TR" sz="2400" dirty="0" smtClean="0"/>
              <a:t>laboratuvarda bilgisayar </a:t>
            </a:r>
            <a:r>
              <a:rPr lang="tr-TR" sz="2400" dirty="0"/>
              <a:t>ortamında uydurulduğu anlaşılmış ve bu yayınlar tüm sonuçlarıyla </a:t>
            </a:r>
            <a:r>
              <a:rPr lang="tr-TR" sz="2400" dirty="0" smtClean="0"/>
              <a:t>bilim literatüründen </a:t>
            </a:r>
            <a:r>
              <a:rPr lang="tr-TR" sz="2400" dirty="0"/>
              <a:t>geri </a:t>
            </a:r>
            <a:r>
              <a:rPr lang="tr-TR" sz="2400" dirty="0" smtClean="0"/>
              <a:t>çekilmiştir</a:t>
            </a:r>
            <a:r>
              <a:rPr lang="tr-TR" sz="2400" dirty="0"/>
              <a:t>.</a:t>
            </a:r>
          </a:p>
        </p:txBody>
      </p:sp>
    </p:spTree>
    <p:extLst>
      <p:ext uri="{BB962C8B-B14F-4D97-AF65-F5344CB8AC3E}">
        <p14:creationId xmlns:p14="http://schemas.microsoft.com/office/powerpoint/2010/main" val="42027356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3876" y="599767"/>
            <a:ext cx="8596668" cy="619125"/>
          </a:xfrm>
        </p:spPr>
        <p:txBody>
          <a:bodyPr>
            <a:normAutofit fontScale="90000"/>
          </a:bodyPr>
          <a:lstStyle/>
          <a:p>
            <a:r>
              <a:rPr lang="tr-TR" b="1" dirty="0"/>
              <a:t>IV. Çoklu Yayın (</a:t>
            </a:r>
            <a:r>
              <a:rPr lang="tr-TR" b="1" dirty="0" err="1"/>
              <a:t>duplikasyon</a:t>
            </a:r>
            <a:r>
              <a:rPr lang="tr-TR" b="1" dirty="0"/>
              <a:t>) :</a:t>
            </a:r>
            <a:endParaRPr lang="tr-TR" dirty="0"/>
          </a:p>
        </p:txBody>
      </p:sp>
      <p:sp>
        <p:nvSpPr>
          <p:cNvPr id="3" name="İçerik Yer Tutucusu 2"/>
          <p:cNvSpPr>
            <a:spLocks noGrp="1"/>
          </p:cNvSpPr>
          <p:nvPr>
            <p:ph idx="1"/>
          </p:nvPr>
        </p:nvSpPr>
        <p:spPr>
          <a:xfrm>
            <a:off x="293876" y="1572853"/>
            <a:ext cx="8968111" cy="4914899"/>
          </a:xfrm>
        </p:spPr>
        <p:txBody>
          <a:bodyPr>
            <a:noAutofit/>
          </a:bodyPr>
          <a:lstStyle/>
          <a:p>
            <a:pPr algn="just"/>
            <a:r>
              <a:rPr lang="tr-TR" sz="2400" dirty="0" smtClean="0"/>
              <a:t>Aynı </a:t>
            </a:r>
            <a:r>
              <a:rPr lang="tr-TR" sz="2400" dirty="0"/>
              <a:t>verilerin ve sonuçların birden fazla yayında </a:t>
            </a:r>
            <a:r>
              <a:rPr lang="tr-TR" sz="2400" dirty="0" smtClean="0"/>
              <a:t>verilmesi anlamına </a:t>
            </a:r>
            <a:r>
              <a:rPr lang="tr-TR" sz="2400" dirty="0"/>
              <a:t>gelen bu yanıltma türü basit gibi görünse de gerçekte ciddi boyutlara ulaşabilen </a:t>
            </a:r>
            <a:r>
              <a:rPr lang="tr-TR" sz="2400" dirty="0" smtClean="0"/>
              <a:t>bir uygulamadır. </a:t>
            </a:r>
          </a:p>
          <a:p>
            <a:pPr algn="just"/>
            <a:r>
              <a:rPr lang="tr-TR" sz="2400" dirty="0" smtClean="0"/>
              <a:t>Aynı </a:t>
            </a:r>
            <a:r>
              <a:rPr lang="tr-TR" sz="2400" dirty="0"/>
              <a:t>makaleyi değişik dillerde yayınlamak da bu gruba girmektedir</a:t>
            </a:r>
            <a:r>
              <a:rPr lang="tr-TR" sz="2400" dirty="0" smtClean="0"/>
              <a:t>.</a:t>
            </a:r>
          </a:p>
          <a:p>
            <a:pPr algn="just"/>
            <a:r>
              <a:rPr lang="tr-TR" sz="2400" dirty="0" smtClean="0"/>
              <a:t>Aslında</a:t>
            </a:r>
            <a:r>
              <a:rPr lang="tr-TR" sz="2400" dirty="0"/>
              <a:t> </a:t>
            </a:r>
            <a:r>
              <a:rPr lang="tr-TR" sz="2400" dirty="0" smtClean="0"/>
              <a:t>birçok </a:t>
            </a:r>
            <a:r>
              <a:rPr lang="tr-TR" sz="2400" dirty="0"/>
              <a:t>dergi yayınladıkları makaleler için yazarlardan imzalı belgeler aldıklarından, </a:t>
            </a:r>
            <a:r>
              <a:rPr lang="tr-TR" sz="2400" dirty="0" smtClean="0"/>
              <a:t>bu uygulama </a:t>
            </a:r>
            <a:r>
              <a:rPr lang="tr-TR" sz="2400" dirty="0"/>
              <a:t>“telif hakkı ihlali” olarak yasal sorumluluklar da getirmektedir</a:t>
            </a:r>
            <a:r>
              <a:rPr lang="tr-TR" sz="2400" dirty="0" smtClean="0"/>
              <a:t>.</a:t>
            </a:r>
          </a:p>
        </p:txBody>
      </p:sp>
    </p:spTree>
    <p:extLst>
      <p:ext uri="{BB962C8B-B14F-4D97-AF65-F5344CB8AC3E}">
        <p14:creationId xmlns:p14="http://schemas.microsoft.com/office/powerpoint/2010/main" val="17217006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IV. Çoklu Yayın (</a:t>
            </a:r>
            <a:r>
              <a:rPr lang="tr-TR" b="1" dirty="0" err="1"/>
              <a:t>duplikasyon</a:t>
            </a:r>
            <a:r>
              <a:rPr lang="tr-TR" b="1" dirty="0"/>
              <a:t>) :</a:t>
            </a:r>
            <a:endParaRPr lang="tr-TR" dirty="0"/>
          </a:p>
        </p:txBody>
      </p:sp>
      <p:sp>
        <p:nvSpPr>
          <p:cNvPr id="3" name="İçerik Yer Tutucusu 2"/>
          <p:cNvSpPr>
            <a:spLocks noGrp="1"/>
          </p:cNvSpPr>
          <p:nvPr>
            <p:ph idx="1"/>
          </p:nvPr>
        </p:nvSpPr>
        <p:spPr>
          <a:xfrm>
            <a:off x="500354" y="1393673"/>
            <a:ext cx="8596668" cy="3880773"/>
          </a:xfrm>
        </p:spPr>
        <p:txBody>
          <a:bodyPr>
            <a:noAutofit/>
          </a:bodyPr>
          <a:lstStyle/>
          <a:p>
            <a:pPr algn="just"/>
            <a:r>
              <a:rPr lang="tr-TR" sz="2400" dirty="0"/>
              <a:t>Orijinal bir makalenin kısa özetinin, ilk makaleyi basan derginin editöründen izin alınarak, başka bir kaynakta veya dilde yayınlanması mümkün olabilir.</a:t>
            </a:r>
          </a:p>
          <a:p>
            <a:pPr algn="just"/>
            <a:r>
              <a:rPr lang="tr-TR" sz="2400" dirty="0"/>
              <a:t>Ancak makalenin tümüyle, hangi dillerde olursa olsun, birden fazla yerde yayınlanması etik bir sapmadır.</a:t>
            </a:r>
          </a:p>
          <a:p>
            <a:pPr algn="just"/>
            <a:r>
              <a:rPr lang="tr-TR" sz="2400" dirty="0"/>
              <a:t>Çoğunlukla adayın yayın listesini kabarık göstermeye yönelik bu uygulama ile makaleleri değerlendiren editörler, aynı makaleyi yazan, inceleyen, düzelten dergi sorumluları, makaleleri </a:t>
            </a:r>
            <a:r>
              <a:rPr lang="tr-TR" sz="2400" dirty="0" err="1"/>
              <a:t>indeksleyen</a:t>
            </a:r>
            <a:r>
              <a:rPr lang="tr-TR" sz="2400" dirty="0"/>
              <a:t> kuruluşlar ve tümüyle aynı makaleleri okumak zorunda kalan okuyucular zarar görmektedir.</a:t>
            </a:r>
          </a:p>
          <a:p>
            <a:endParaRPr lang="tr-TR" sz="2400" dirty="0"/>
          </a:p>
        </p:txBody>
      </p:sp>
    </p:spTree>
    <p:extLst>
      <p:ext uri="{BB962C8B-B14F-4D97-AF65-F5344CB8AC3E}">
        <p14:creationId xmlns:p14="http://schemas.microsoft.com/office/powerpoint/2010/main" val="1550631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738188"/>
            <a:ext cx="8596668" cy="633413"/>
          </a:xfrm>
        </p:spPr>
        <p:txBody>
          <a:bodyPr>
            <a:normAutofit fontScale="90000"/>
          </a:bodyPr>
          <a:lstStyle/>
          <a:p>
            <a:r>
              <a:rPr lang="tr-TR" b="1" dirty="0"/>
              <a:t>V. Bölerek Yayınlama (</a:t>
            </a:r>
            <a:r>
              <a:rPr lang="tr-TR" b="1" dirty="0" err="1"/>
              <a:t>salamizasyon</a:t>
            </a:r>
            <a:r>
              <a:rPr lang="tr-TR" b="1" dirty="0"/>
              <a:t>) :</a:t>
            </a:r>
            <a:endParaRPr lang="tr-TR" dirty="0"/>
          </a:p>
        </p:txBody>
      </p:sp>
      <p:sp>
        <p:nvSpPr>
          <p:cNvPr id="3" name="İçerik Yer Tutucusu 2"/>
          <p:cNvSpPr>
            <a:spLocks noGrp="1"/>
          </p:cNvSpPr>
          <p:nvPr>
            <p:ph idx="1"/>
          </p:nvPr>
        </p:nvSpPr>
        <p:spPr>
          <a:xfrm>
            <a:off x="677334" y="1728787"/>
            <a:ext cx="8823854" cy="4312575"/>
          </a:xfrm>
        </p:spPr>
        <p:txBody>
          <a:bodyPr>
            <a:normAutofit/>
          </a:bodyPr>
          <a:lstStyle/>
          <a:p>
            <a:pPr algn="just"/>
            <a:r>
              <a:rPr lang="tr-TR" sz="2400" b="1" dirty="0" smtClean="0"/>
              <a:t>Bir </a:t>
            </a:r>
            <a:r>
              <a:rPr lang="tr-TR" sz="2400" b="1" dirty="0"/>
              <a:t>önceki yanıltma biçimine benzeyen bu </a:t>
            </a:r>
            <a:r>
              <a:rPr lang="tr-TR" sz="2400" b="1" dirty="0" smtClean="0"/>
              <a:t>yöntemde yazarlar </a:t>
            </a:r>
            <a:r>
              <a:rPr lang="tr-TR" sz="2400" b="1" dirty="0"/>
              <a:t>tek bir çalışmadan çıkan sonuçları yapay olarak bölerek birden fazla yayın </a:t>
            </a:r>
            <a:r>
              <a:rPr lang="tr-TR" sz="2400" b="1" dirty="0" smtClean="0"/>
              <a:t>çıkarma çabasına </a:t>
            </a:r>
            <a:r>
              <a:rPr lang="tr-TR" sz="2400" b="1" dirty="0"/>
              <a:t>girmişlerdir</a:t>
            </a:r>
            <a:r>
              <a:rPr lang="tr-TR" sz="2400" b="1" dirty="0" smtClean="0"/>
              <a:t>.</a:t>
            </a:r>
          </a:p>
          <a:p>
            <a:pPr algn="just"/>
            <a:r>
              <a:rPr lang="tr-TR" sz="2400" dirty="0" smtClean="0"/>
              <a:t>Örneğin</a:t>
            </a:r>
            <a:r>
              <a:rPr lang="tr-TR" sz="2400" dirty="0"/>
              <a:t>, aynı hasta grubunda yapılan birden fazla ölçüm, tek </a:t>
            </a:r>
            <a:r>
              <a:rPr lang="tr-TR" sz="2400" dirty="0" smtClean="0"/>
              <a:t>bir makalede </a:t>
            </a:r>
            <a:r>
              <a:rPr lang="tr-TR" sz="2400" dirty="0"/>
              <a:t>verilecekken, </a:t>
            </a:r>
            <a:r>
              <a:rPr lang="tr-TR" sz="2400" dirty="0" smtClean="0"/>
              <a:t>her biri </a:t>
            </a:r>
            <a:r>
              <a:rPr lang="tr-TR" sz="2400" dirty="0"/>
              <a:t>ayrı ayrı makale biçimine dönüştürülerek aynı veya </a:t>
            </a:r>
            <a:r>
              <a:rPr lang="tr-TR" sz="2400" dirty="0" smtClean="0"/>
              <a:t>farklı dergilere </a:t>
            </a:r>
            <a:r>
              <a:rPr lang="tr-TR" sz="2400" dirty="0"/>
              <a:t>gönderilmektedir</a:t>
            </a:r>
            <a:r>
              <a:rPr lang="tr-TR" sz="2400" dirty="0" smtClean="0"/>
              <a:t>.</a:t>
            </a:r>
          </a:p>
          <a:p>
            <a:pPr algn="just"/>
            <a:r>
              <a:rPr lang="tr-TR" sz="2400" dirty="0" smtClean="0"/>
              <a:t>Günümüzde </a:t>
            </a:r>
            <a:r>
              <a:rPr lang="tr-TR" sz="2400" dirty="0"/>
              <a:t>elektronik indeksler aracılığı ile kolayca </a:t>
            </a:r>
            <a:r>
              <a:rPr lang="tr-TR" sz="2400" dirty="0" smtClean="0"/>
              <a:t>saptanabilen bu </a:t>
            </a:r>
            <a:r>
              <a:rPr lang="tr-TR" sz="2400" dirty="0"/>
              <a:t>yanıltma türü de bir önceki (çoklu yayın) gibi birçok kişiyi etkileyen yanlış </a:t>
            </a:r>
            <a:r>
              <a:rPr lang="tr-TR" sz="2400" dirty="0" smtClean="0"/>
              <a:t>bir uygulamadır</a:t>
            </a:r>
            <a:r>
              <a:rPr lang="tr-TR" sz="2400" dirty="0"/>
              <a:t>.</a:t>
            </a:r>
          </a:p>
        </p:txBody>
      </p:sp>
    </p:spTree>
    <p:extLst>
      <p:ext uri="{BB962C8B-B14F-4D97-AF65-F5344CB8AC3E}">
        <p14:creationId xmlns:p14="http://schemas.microsoft.com/office/powerpoint/2010/main" val="31682260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599"/>
            <a:ext cx="8596668" cy="647701"/>
          </a:xfrm>
        </p:spPr>
        <p:txBody>
          <a:bodyPr/>
          <a:lstStyle/>
          <a:p>
            <a:r>
              <a:rPr lang="tr-TR" b="1" dirty="0"/>
              <a:t>VI. İnsan-hayvan Etiğine Saygısızlık :</a:t>
            </a:r>
            <a:endParaRPr lang="tr-TR" dirty="0"/>
          </a:p>
        </p:txBody>
      </p:sp>
      <p:sp>
        <p:nvSpPr>
          <p:cNvPr id="3" name="İçerik Yer Tutucusu 2"/>
          <p:cNvSpPr>
            <a:spLocks noGrp="1"/>
          </p:cNvSpPr>
          <p:nvPr>
            <p:ph idx="1"/>
          </p:nvPr>
        </p:nvSpPr>
        <p:spPr>
          <a:xfrm>
            <a:off x="442914" y="1371600"/>
            <a:ext cx="9114042" cy="5186363"/>
          </a:xfrm>
        </p:spPr>
        <p:txBody>
          <a:bodyPr>
            <a:normAutofit lnSpcReduction="10000"/>
          </a:bodyPr>
          <a:lstStyle/>
          <a:p>
            <a:pPr algn="just"/>
            <a:r>
              <a:rPr lang="tr-TR" sz="2400" dirty="0" smtClean="0"/>
              <a:t>Günümüzde </a:t>
            </a:r>
            <a:r>
              <a:rPr lang="tr-TR" sz="2400" dirty="0"/>
              <a:t>gerek insanlar gerekse de </a:t>
            </a:r>
            <a:r>
              <a:rPr lang="tr-TR" sz="2400" dirty="0" smtClean="0"/>
              <a:t>hayvanlar üzerinde </a:t>
            </a:r>
            <a:r>
              <a:rPr lang="tr-TR" sz="2400" dirty="0"/>
              <a:t>yapılacak araştırmalar </a:t>
            </a:r>
            <a:r>
              <a:rPr lang="tr-TR" sz="2400" b="1" dirty="0"/>
              <a:t>etik kurulların izni ve denetimine </a:t>
            </a:r>
            <a:r>
              <a:rPr lang="tr-TR" sz="2400" dirty="0"/>
              <a:t>bağlıdır</a:t>
            </a:r>
            <a:r>
              <a:rPr lang="tr-TR" sz="2400" dirty="0" smtClean="0"/>
              <a:t>.</a:t>
            </a:r>
          </a:p>
          <a:p>
            <a:pPr algn="just"/>
            <a:r>
              <a:rPr lang="tr-TR" sz="2400" b="1" dirty="0" smtClean="0"/>
              <a:t>Ülkemizde </a:t>
            </a:r>
            <a:r>
              <a:rPr lang="tr-TR" sz="2400" b="1" dirty="0"/>
              <a:t>ilk </a:t>
            </a:r>
            <a:r>
              <a:rPr lang="tr-TR" sz="2400" b="1" dirty="0" smtClean="0"/>
              <a:t>Etik Kurul </a:t>
            </a:r>
            <a:r>
              <a:rPr lang="tr-TR" sz="2400" b="1" dirty="0"/>
              <a:t>1988 yılında Hacettepe Üniversitesi Tıp Fakültesi’nde kurulmuş, 1993 yılında </a:t>
            </a:r>
            <a:r>
              <a:rPr lang="tr-TR" sz="2400" b="1" dirty="0" smtClean="0"/>
              <a:t>Sağlık Bakanlığı </a:t>
            </a:r>
            <a:r>
              <a:rPr lang="tr-TR" sz="2400" b="1" dirty="0"/>
              <a:t>tarafından çıkarılan İlaç Araştırmaları Yönetmeliği ile her araştırma </a:t>
            </a:r>
            <a:r>
              <a:rPr lang="tr-TR" sz="2400" b="1" dirty="0" smtClean="0"/>
              <a:t>kuruluşunda yerel </a:t>
            </a:r>
            <a:r>
              <a:rPr lang="tr-TR" sz="2400" b="1" dirty="0"/>
              <a:t>etik kurullar kurulması zorunluluğu getirilmiştir</a:t>
            </a:r>
            <a:r>
              <a:rPr lang="tr-TR" sz="2400" b="1" dirty="0" smtClean="0"/>
              <a:t>.</a:t>
            </a:r>
          </a:p>
          <a:p>
            <a:pPr algn="just"/>
            <a:r>
              <a:rPr lang="tr-TR" sz="2400" dirty="0" smtClean="0"/>
              <a:t>Sağlık </a:t>
            </a:r>
            <a:r>
              <a:rPr lang="tr-TR" sz="2400" dirty="0"/>
              <a:t>Bakanlığı’nda da </a:t>
            </a:r>
            <a:r>
              <a:rPr lang="tr-TR" sz="2400" b="1" dirty="0" smtClean="0">
                <a:solidFill>
                  <a:srgbClr val="FF0000"/>
                </a:solidFill>
              </a:rPr>
              <a:t>Merkezi bir Etik Kurul </a:t>
            </a:r>
            <a:r>
              <a:rPr lang="tr-TR" sz="2400" dirty="0"/>
              <a:t>oluşturulmuştur</a:t>
            </a:r>
            <a:r>
              <a:rPr lang="tr-TR" sz="2400" dirty="0" smtClean="0"/>
              <a:t>.</a:t>
            </a:r>
          </a:p>
          <a:p>
            <a:pPr algn="just"/>
            <a:r>
              <a:rPr lang="tr-TR" sz="2400" dirty="0" smtClean="0"/>
              <a:t>Etik Kurullar </a:t>
            </a:r>
            <a:r>
              <a:rPr lang="tr-TR" sz="2400" dirty="0"/>
              <a:t>insanlar üzerinde yapılacak </a:t>
            </a:r>
            <a:r>
              <a:rPr lang="tr-TR" sz="2400" dirty="0" smtClean="0"/>
              <a:t>her türlü </a:t>
            </a:r>
            <a:r>
              <a:rPr lang="tr-TR" sz="2400" dirty="0"/>
              <a:t>araştırmanın protokolünü ve belgelerini inceleyerek çalışmanın yapılabilmesi </a:t>
            </a:r>
            <a:r>
              <a:rPr lang="tr-TR" sz="2400" dirty="0" smtClean="0"/>
              <a:t>iznini</a:t>
            </a:r>
            <a:r>
              <a:rPr lang="tr-TR" sz="2400" dirty="0"/>
              <a:t> </a:t>
            </a:r>
            <a:r>
              <a:rPr lang="tr-TR" sz="2400" dirty="0" smtClean="0"/>
              <a:t>vermekte</a:t>
            </a:r>
            <a:r>
              <a:rPr lang="tr-TR" sz="2400" dirty="0"/>
              <a:t>, çalışmanın gidişini izlemekte ve sonuç raporlarını incelemektedir</a:t>
            </a:r>
            <a:r>
              <a:rPr lang="tr-TR" sz="2400" dirty="0" smtClean="0"/>
              <a:t>.</a:t>
            </a:r>
          </a:p>
        </p:txBody>
      </p:sp>
    </p:spTree>
    <p:extLst>
      <p:ext uri="{BB962C8B-B14F-4D97-AF65-F5344CB8AC3E}">
        <p14:creationId xmlns:p14="http://schemas.microsoft.com/office/powerpoint/2010/main" val="37893047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31528" y="181028"/>
            <a:ext cx="8596668" cy="1320800"/>
          </a:xfrm>
        </p:spPr>
        <p:txBody>
          <a:bodyPr/>
          <a:lstStyle/>
          <a:p>
            <a:r>
              <a:rPr lang="tr-TR" b="1" dirty="0"/>
              <a:t>VI. İnsan-hayvan Etiğine Saygısızlık :</a:t>
            </a:r>
            <a:endParaRPr lang="tr-TR" dirty="0"/>
          </a:p>
        </p:txBody>
      </p:sp>
      <p:sp>
        <p:nvSpPr>
          <p:cNvPr id="3" name="İçerik Yer Tutucusu 2"/>
          <p:cNvSpPr>
            <a:spLocks noGrp="1"/>
          </p:cNvSpPr>
          <p:nvPr>
            <p:ph idx="1"/>
          </p:nvPr>
        </p:nvSpPr>
        <p:spPr>
          <a:xfrm>
            <a:off x="431528" y="970886"/>
            <a:ext cx="8596668" cy="3880773"/>
          </a:xfrm>
        </p:spPr>
        <p:txBody>
          <a:bodyPr>
            <a:noAutofit/>
          </a:bodyPr>
          <a:lstStyle/>
          <a:p>
            <a:pPr algn="just"/>
            <a:r>
              <a:rPr lang="tr-TR" sz="2400" dirty="0"/>
              <a:t>Benzer şekilde </a:t>
            </a:r>
            <a:r>
              <a:rPr lang="tr-TR" sz="2400" b="1" dirty="0"/>
              <a:t>Hayvan Etik Kurulları </a:t>
            </a:r>
            <a:r>
              <a:rPr lang="tr-TR" sz="2400" dirty="0"/>
              <a:t>da hayvanlar üzerinde yapılacak araştırmaları denetlemektedir.</a:t>
            </a:r>
          </a:p>
          <a:p>
            <a:pPr algn="just"/>
            <a:r>
              <a:rPr lang="tr-TR" sz="2400" dirty="0"/>
              <a:t>Bu kurulların temel amaçları arasında </a:t>
            </a:r>
            <a:r>
              <a:rPr lang="tr-TR" sz="2400" b="1" dirty="0">
                <a:solidFill>
                  <a:srgbClr val="FF0000"/>
                </a:solidFill>
              </a:rPr>
              <a:t>deneklerin haklarını korumak, zarar görmemelerini sağlamak, yapılacak araştırma hakkında bilgilendirilmelerinden emin olmak, olası zararların tedavisi ve karşılanması koşullarını garantiye almak bulunmaktadır.</a:t>
            </a:r>
          </a:p>
          <a:p>
            <a:pPr algn="just"/>
            <a:r>
              <a:rPr lang="tr-TR" sz="2400" dirty="0"/>
              <a:t>Çok önemli bir nokta günümüzde tüm saygın dergilerin yayın için gönderilen makalelerde kabul şartı olarak etik kurul onayını aramaları olmuştur.</a:t>
            </a:r>
          </a:p>
          <a:p>
            <a:pPr algn="just"/>
            <a:r>
              <a:rPr lang="tr-TR" sz="2400" dirty="0"/>
              <a:t>Etik kuruldan onay alındığı belirtilmeden ve </a:t>
            </a:r>
            <a:r>
              <a:rPr lang="tr-TR" sz="2400" dirty="0" err="1"/>
              <a:t>bazan</a:t>
            </a:r>
            <a:r>
              <a:rPr lang="tr-TR" sz="2400" dirty="0"/>
              <a:t> bu onayın belgesi sağlanmadan insan veya hayvan üzerinde yapılmış araştırmaların yayınlanması olanağı kalmamıştır.</a:t>
            </a:r>
          </a:p>
          <a:p>
            <a:pPr algn="just"/>
            <a:endParaRPr lang="tr-TR" sz="2400" dirty="0"/>
          </a:p>
        </p:txBody>
      </p:sp>
    </p:spTree>
    <p:extLst>
      <p:ext uri="{BB962C8B-B14F-4D97-AF65-F5344CB8AC3E}">
        <p14:creationId xmlns:p14="http://schemas.microsoft.com/office/powerpoint/2010/main" val="3172298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0857" y="196645"/>
            <a:ext cx="8596668" cy="619125"/>
          </a:xfrm>
        </p:spPr>
        <p:txBody>
          <a:bodyPr>
            <a:normAutofit fontScale="90000"/>
          </a:bodyPr>
          <a:lstStyle/>
          <a:p>
            <a:r>
              <a:rPr lang="tr-TR" b="1" dirty="0"/>
              <a:t>VII. Kaynakların Taraflı Seçilmesi :</a:t>
            </a:r>
            <a:endParaRPr lang="tr-TR" dirty="0"/>
          </a:p>
        </p:txBody>
      </p:sp>
      <p:sp>
        <p:nvSpPr>
          <p:cNvPr id="3" name="İçerik Yer Tutucusu 2"/>
          <p:cNvSpPr>
            <a:spLocks noGrp="1"/>
          </p:cNvSpPr>
          <p:nvPr>
            <p:ph idx="1"/>
          </p:nvPr>
        </p:nvSpPr>
        <p:spPr>
          <a:xfrm>
            <a:off x="470857" y="928075"/>
            <a:ext cx="8952441" cy="4484024"/>
          </a:xfrm>
        </p:spPr>
        <p:txBody>
          <a:bodyPr>
            <a:noAutofit/>
          </a:bodyPr>
          <a:lstStyle/>
          <a:p>
            <a:pPr algn="just"/>
            <a:r>
              <a:rPr lang="tr-TR" sz="2400" dirty="0" smtClean="0"/>
              <a:t>Araştırıcıların </a:t>
            </a:r>
            <a:r>
              <a:rPr lang="tr-TR" sz="2400" dirty="0"/>
              <a:t>bilinçli veya </a:t>
            </a:r>
            <a:r>
              <a:rPr lang="tr-TR" sz="2400" dirty="0" smtClean="0"/>
              <a:t>bilinçsiz </a:t>
            </a:r>
            <a:r>
              <a:rPr lang="tr-TR" sz="2400" dirty="0"/>
              <a:t>olarak sıklıkla </a:t>
            </a:r>
            <a:r>
              <a:rPr lang="tr-TR" sz="2400" dirty="0" smtClean="0"/>
              <a:t>yaptığı bir </a:t>
            </a:r>
            <a:r>
              <a:rPr lang="tr-TR" sz="2400" dirty="0"/>
              <a:t>bilimsel yanıltma biçimi de budur</a:t>
            </a:r>
            <a:r>
              <a:rPr lang="tr-TR" sz="2400" dirty="0" smtClean="0"/>
              <a:t>.</a:t>
            </a:r>
          </a:p>
          <a:p>
            <a:pPr algn="just"/>
            <a:r>
              <a:rPr lang="tr-TR" sz="2400" dirty="0" smtClean="0"/>
              <a:t>Genelde </a:t>
            </a:r>
            <a:r>
              <a:rPr lang="tr-TR" sz="2400" dirty="0"/>
              <a:t>makalelerin “Tartışma” </a:t>
            </a:r>
            <a:r>
              <a:rPr lang="tr-TR" sz="2400" dirty="0" smtClean="0"/>
              <a:t>bölümlerinde makalenin </a:t>
            </a:r>
            <a:r>
              <a:rPr lang="tr-TR" sz="2400" dirty="0"/>
              <a:t>konusu ile ilgili destekleyici veya aksi yöndeki makaleler kaynak </a:t>
            </a:r>
            <a:r>
              <a:rPr lang="tr-TR" sz="2400" dirty="0" smtClean="0"/>
              <a:t>olarak verilmelidir.</a:t>
            </a:r>
          </a:p>
          <a:p>
            <a:pPr algn="just"/>
            <a:r>
              <a:rPr lang="tr-TR" sz="2400" dirty="0" smtClean="0"/>
              <a:t>Eğer </a:t>
            </a:r>
            <a:r>
              <a:rPr lang="tr-TR" sz="2400" dirty="0"/>
              <a:t>yazarlar sadece kendi sonuçlarını destekleyen kaynakları gösterip </a:t>
            </a:r>
            <a:r>
              <a:rPr lang="tr-TR" sz="2400" dirty="0" smtClean="0"/>
              <a:t>ters yöndeki </a:t>
            </a:r>
            <a:r>
              <a:rPr lang="tr-TR" sz="2400" dirty="0"/>
              <a:t>makaleleri kaynak olarak vermezlerse bu taraflı bir sunuş olur</a:t>
            </a:r>
            <a:r>
              <a:rPr lang="tr-TR" sz="2400" dirty="0" smtClean="0"/>
              <a:t>.</a:t>
            </a:r>
          </a:p>
          <a:p>
            <a:pPr algn="just"/>
            <a:r>
              <a:rPr lang="tr-TR" sz="2400" dirty="0" smtClean="0"/>
              <a:t>Burada </a:t>
            </a:r>
            <a:r>
              <a:rPr lang="tr-TR" sz="2400" dirty="0"/>
              <a:t>en </a:t>
            </a:r>
            <a:r>
              <a:rPr lang="tr-TR" sz="2400" dirty="0" smtClean="0"/>
              <a:t>önemli görev </a:t>
            </a:r>
            <a:r>
              <a:rPr lang="tr-TR" sz="2400" dirty="0"/>
              <a:t>makaleyi değerlendiren konu uzmanı hakemlere düşmektedir</a:t>
            </a:r>
            <a:r>
              <a:rPr lang="tr-TR" sz="2400" dirty="0" smtClean="0"/>
              <a:t>.</a:t>
            </a:r>
          </a:p>
          <a:p>
            <a:pPr algn="just"/>
            <a:r>
              <a:rPr lang="tr-TR" sz="2400" dirty="0" smtClean="0"/>
              <a:t>Okuyucuların </a:t>
            </a:r>
            <a:r>
              <a:rPr lang="tr-TR" sz="2400" dirty="0"/>
              <a:t>tümünün </a:t>
            </a:r>
            <a:r>
              <a:rPr lang="tr-TR" sz="2400" dirty="0" smtClean="0"/>
              <a:t>o konuda </a:t>
            </a:r>
            <a:r>
              <a:rPr lang="tr-TR" sz="2400" dirty="0"/>
              <a:t>uzman olmaları beklenemeyeceğine göre, hakemler yazıdaki taraflılığı </a:t>
            </a:r>
            <a:r>
              <a:rPr lang="tr-TR" sz="2400" dirty="0" smtClean="0"/>
              <a:t>saptayıp editörü </a:t>
            </a:r>
            <a:r>
              <a:rPr lang="tr-TR" sz="2400" dirty="0"/>
              <a:t>uyarmalıdırlar</a:t>
            </a:r>
          </a:p>
        </p:txBody>
      </p:sp>
    </p:spTree>
    <p:extLst>
      <p:ext uri="{BB962C8B-B14F-4D97-AF65-F5344CB8AC3E}">
        <p14:creationId xmlns:p14="http://schemas.microsoft.com/office/powerpoint/2010/main" val="31900458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1864" y="737418"/>
            <a:ext cx="8596668" cy="619125"/>
          </a:xfrm>
        </p:spPr>
        <p:txBody>
          <a:bodyPr>
            <a:normAutofit fontScale="90000"/>
          </a:bodyPr>
          <a:lstStyle/>
          <a:p>
            <a:r>
              <a:rPr lang="tr-TR" b="1" dirty="0"/>
              <a:t>VIII. Taraflı Yayın (Çıkar Çatışması) :</a:t>
            </a:r>
            <a:endParaRPr lang="tr-TR" dirty="0"/>
          </a:p>
        </p:txBody>
      </p:sp>
      <p:sp>
        <p:nvSpPr>
          <p:cNvPr id="3" name="İçerik Yer Tutucusu 2"/>
          <p:cNvSpPr>
            <a:spLocks noGrp="1"/>
          </p:cNvSpPr>
          <p:nvPr>
            <p:ph idx="1"/>
          </p:nvPr>
        </p:nvSpPr>
        <p:spPr>
          <a:xfrm>
            <a:off x="411864" y="1588679"/>
            <a:ext cx="8751802" cy="4541174"/>
          </a:xfrm>
        </p:spPr>
        <p:txBody>
          <a:bodyPr>
            <a:noAutofit/>
          </a:bodyPr>
          <a:lstStyle/>
          <a:p>
            <a:pPr algn="just"/>
            <a:r>
              <a:rPr lang="tr-TR" sz="2400" b="1" dirty="0" smtClean="0"/>
              <a:t>Günümüzde </a:t>
            </a:r>
            <a:r>
              <a:rPr lang="tr-TR" sz="2400" b="1" dirty="0"/>
              <a:t>bilimsel çalışmalar için çok büyük </a:t>
            </a:r>
            <a:r>
              <a:rPr lang="tr-TR" sz="2400" b="1" dirty="0" smtClean="0"/>
              <a:t>mali kaynaklar gerekmektedir.</a:t>
            </a:r>
          </a:p>
          <a:p>
            <a:pPr algn="just"/>
            <a:r>
              <a:rPr lang="tr-TR" sz="2400" dirty="0" smtClean="0"/>
              <a:t>Giderek </a:t>
            </a:r>
            <a:r>
              <a:rPr lang="tr-TR" sz="2400" b="1" dirty="0"/>
              <a:t>araştırmaların ticari şirketler tarafından </a:t>
            </a:r>
            <a:r>
              <a:rPr lang="tr-TR" sz="2400" dirty="0" smtClean="0"/>
              <a:t>desteklendiği görülmektedir.</a:t>
            </a:r>
          </a:p>
          <a:p>
            <a:pPr algn="just"/>
            <a:r>
              <a:rPr lang="tr-TR" sz="2400" b="1" dirty="0" smtClean="0">
                <a:solidFill>
                  <a:srgbClr val="FF0000"/>
                </a:solidFill>
              </a:rPr>
              <a:t>Böyle </a:t>
            </a:r>
            <a:r>
              <a:rPr lang="tr-TR" sz="2400" b="1" dirty="0">
                <a:solidFill>
                  <a:srgbClr val="FF0000"/>
                </a:solidFill>
              </a:rPr>
              <a:t>bir destekle gerçekleştirilen çalışmaların bilimsel tarafsızlık </a:t>
            </a:r>
            <a:r>
              <a:rPr lang="tr-TR" sz="2400" b="1" dirty="0" smtClean="0">
                <a:solidFill>
                  <a:srgbClr val="FF0000"/>
                </a:solidFill>
              </a:rPr>
              <a:t>içinde yürütüldüğü </a:t>
            </a:r>
            <a:r>
              <a:rPr lang="tr-TR" sz="2400" b="1" dirty="0">
                <a:solidFill>
                  <a:srgbClr val="FF0000"/>
                </a:solidFill>
              </a:rPr>
              <a:t>ve sonlandırıldığı</a:t>
            </a:r>
            <a:r>
              <a:rPr lang="tr-TR" sz="2400" b="1" dirty="0" smtClean="0">
                <a:solidFill>
                  <a:srgbClr val="FF0000"/>
                </a:solidFill>
              </a:rPr>
              <a:t>, araştırıcılara herhangi bir </a:t>
            </a:r>
            <a:r>
              <a:rPr lang="tr-TR" sz="2400" b="1" dirty="0">
                <a:solidFill>
                  <a:srgbClr val="FF0000"/>
                </a:solidFill>
              </a:rPr>
              <a:t>çıkar sağlanmadığı konusu </a:t>
            </a:r>
            <a:r>
              <a:rPr lang="tr-TR" sz="2400" b="1" dirty="0" smtClean="0">
                <a:solidFill>
                  <a:srgbClr val="FF0000"/>
                </a:solidFill>
              </a:rPr>
              <a:t>açıklığa kavuşturulmalıdır.</a:t>
            </a:r>
          </a:p>
        </p:txBody>
      </p:sp>
    </p:spTree>
    <p:extLst>
      <p:ext uri="{BB962C8B-B14F-4D97-AF65-F5344CB8AC3E}">
        <p14:creationId xmlns:p14="http://schemas.microsoft.com/office/powerpoint/2010/main" val="37770132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VIII. Taraflı Yayın (Çıkar Çatışması) :</a:t>
            </a:r>
            <a:endParaRPr lang="tr-TR" dirty="0"/>
          </a:p>
        </p:txBody>
      </p:sp>
      <p:sp>
        <p:nvSpPr>
          <p:cNvPr id="3" name="İçerik Yer Tutucusu 2"/>
          <p:cNvSpPr>
            <a:spLocks noGrp="1"/>
          </p:cNvSpPr>
          <p:nvPr>
            <p:ph idx="1"/>
          </p:nvPr>
        </p:nvSpPr>
        <p:spPr>
          <a:xfrm>
            <a:off x="608508" y="1541157"/>
            <a:ext cx="8596668" cy="3880773"/>
          </a:xfrm>
        </p:spPr>
        <p:txBody>
          <a:bodyPr>
            <a:normAutofit lnSpcReduction="10000"/>
          </a:bodyPr>
          <a:lstStyle/>
          <a:p>
            <a:pPr algn="just"/>
            <a:r>
              <a:rPr lang="tr-TR" sz="2400" dirty="0"/>
              <a:t>Saygın dergiler yazarlardan araştırmayı destekleyen ticari kuruluşlar ile aralarında hiçbir </a:t>
            </a:r>
            <a:r>
              <a:rPr lang="tr-TR" sz="2400" b="1" u="sng" dirty="0">
                <a:solidFill>
                  <a:srgbClr val="FF0000"/>
                </a:solidFill>
              </a:rPr>
              <a:t>çıkar ilişkisi olmadığını belirten yazılı belgeler </a:t>
            </a:r>
            <a:r>
              <a:rPr lang="tr-TR" sz="2400" dirty="0"/>
              <a:t>istemektedir.</a:t>
            </a:r>
          </a:p>
          <a:p>
            <a:pPr algn="just"/>
            <a:r>
              <a:rPr lang="tr-TR" sz="2400" dirty="0"/>
              <a:t>Ne yazık ki bu konu ülkemizde oldukça ihmal edilmiş bir görünümdedir ve araştırmacılara çeşitli olanaklar sağlanması olağan sayılmaktadır. </a:t>
            </a:r>
          </a:p>
          <a:p>
            <a:pPr algn="just"/>
            <a:r>
              <a:rPr lang="tr-TR" sz="2400" dirty="0"/>
              <a:t>Bunlar arasında çalışmanın yurtiçi veya yurtdışında sunulması için kolaylıklar, sonuçların sunuma-yayına hazırlanmasında yardımlar, bölümlere laboratuvarlara- derneklere katkılar sayılabilir.</a:t>
            </a:r>
          </a:p>
          <a:p>
            <a:endParaRPr lang="tr-TR" dirty="0"/>
          </a:p>
        </p:txBody>
      </p:sp>
    </p:spTree>
    <p:extLst>
      <p:ext uri="{BB962C8B-B14F-4D97-AF65-F5344CB8AC3E}">
        <p14:creationId xmlns:p14="http://schemas.microsoft.com/office/powerpoint/2010/main" val="398133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329" y="1102184"/>
            <a:ext cx="8229600" cy="5289451"/>
          </a:xfrm>
        </p:spPr>
        <p:txBody>
          <a:bodyPr>
            <a:normAutofit/>
          </a:bodyPr>
          <a:lstStyle/>
          <a:p>
            <a:pPr algn="just"/>
            <a:r>
              <a:rPr lang="tr-TR" sz="2800" dirty="0" smtClean="0">
                <a:latin typeface="Times New Roman" panose="02020603050405020304" pitchFamily="18" charset="0"/>
                <a:cs typeface="Times New Roman" panose="02020603050405020304" pitchFamily="18" charset="0"/>
              </a:rPr>
              <a:t>Kavramın kökeni ‘</a:t>
            </a:r>
            <a:r>
              <a:rPr lang="tr-TR" sz="2800" dirty="0" err="1" smtClean="0">
                <a:latin typeface="Times New Roman" panose="02020603050405020304" pitchFamily="18" charset="0"/>
                <a:cs typeface="Times New Roman" panose="02020603050405020304" pitchFamily="18" charset="0"/>
              </a:rPr>
              <a:t>ethos</a:t>
            </a:r>
            <a:r>
              <a:rPr lang="tr-TR" sz="2800" dirty="0" smtClean="0">
                <a:latin typeface="Times New Roman" panose="02020603050405020304" pitchFamily="18" charset="0"/>
                <a:cs typeface="Times New Roman" panose="02020603050405020304" pitchFamily="18" charset="0"/>
              </a:rPr>
              <a:t>’, her şeyden önce iyi insan olma anlamında bireysel karakter anlamını içermektedir. Bununla birlikte bütün bir toplumun niteliğini de ortaya koymaktadır. Türkçede ‘</a:t>
            </a:r>
            <a:r>
              <a:rPr lang="tr-TR" sz="2800" dirty="0" err="1" smtClean="0">
                <a:latin typeface="Times New Roman" panose="02020603050405020304" pitchFamily="18" charset="0"/>
                <a:cs typeface="Times New Roman" panose="02020603050405020304" pitchFamily="18" charset="0"/>
              </a:rPr>
              <a:t>ethos</a:t>
            </a:r>
            <a:r>
              <a:rPr lang="tr-TR" sz="2800" dirty="0" smtClean="0">
                <a:latin typeface="Times New Roman" panose="02020603050405020304" pitchFamily="18" charset="0"/>
                <a:cs typeface="Times New Roman" panose="02020603050405020304" pitchFamily="18" charset="0"/>
              </a:rPr>
              <a:t>’ un kelime karşılığı ise, gelenek ve alışkanlıktır.</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3531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173" y="990551"/>
            <a:ext cx="8596668" cy="3880773"/>
          </a:xfrm>
        </p:spPr>
        <p:txBody>
          <a:bodyPr>
            <a:normAutofit/>
          </a:bodyPr>
          <a:lstStyle/>
          <a:p>
            <a:pPr algn="just"/>
            <a:r>
              <a:rPr lang="tr-TR" sz="3200" b="1" dirty="0" smtClean="0">
                <a:solidFill>
                  <a:srgbClr val="FF0000"/>
                </a:solidFill>
                <a:latin typeface="Times New Roman" panose="02020603050405020304" pitchFamily="18" charset="0"/>
                <a:cs typeface="Times New Roman" panose="02020603050405020304" pitchFamily="18" charset="0"/>
              </a:rPr>
              <a:t>Etik; bireylerin doğru olarak nasıl davranacağını açıklayan ve tanımlayan ilkeler, değerler ve standartlar sistemi olarak ifade edilebilir.</a:t>
            </a:r>
          </a:p>
          <a:p>
            <a:pPr algn="just"/>
            <a:r>
              <a:rPr lang="tr-TR" sz="3200" dirty="0" smtClean="0">
                <a:latin typeface="Times New Roman" panose="02020603050405020304" pitchFamily="18" charset="0"/>
                <a:cs typeface="Times New Roman" panose="02020603050405020304" pitchFamily="18" charset="0"/>
              </a:rPr>
              <a:t>Ahlak ve etik kavramları sık sık birbirlerinin yerine kullanıldığı görülmektedir.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7329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598676" y="1079041"/>
            <a:ext cx="9253247" cy="5577397"/>
          </a:xfrm>
          <a:noFill/>
          <a:extLst>
            <a:ext uri="{909E8E84-426E-40DD-AFC4-6F175D3DCCD1}">
              <a14:hiddenFill xmlns:a14="http://schemas.microsoft.com/office/drawing/2010/main">
                <a:solidFill>
                  <a:srgbClr val="D9D9D9"/>
                </a:solidFill>
              </a14:hiddenFill>
            </a:ext>
          </a:extLst>
        </p:spPr>
        <p:txBody>
          <a:bodyPr>
            <a:normAutofit fontScale="92500"/>
          </a:bodyPr>
          <a:lstStyle/>
          <a:p>
            <a:pPr>
              <a:lnSpc>
                <a:spcPct val="150000"/>
              </a:lnSpc>
              <a:spcBef>
                <a:spcPts val="600"/>
              </a:spcBef>
              <a:buClr>
                <a:srgbClr val="660066"/>
              </a:buClr>
              <a:buFont typeface="Wingdings" panose="05000000000000000000" pitchFamily="2" charset="2"/>
              <a:buChar char="Ø"/>
            </a:pPr>
            <a:r>
              <a:rPr lang="en-GB" altLang="tr-TR" sz="2600" dirty="0" err="1"/>
              <a:t>Yalan</a:t>
            </a:r>
            <a:r>
              <a:rPr lang="en-GB" altLang="tr-TR" sz="2600" dirty="0"/>
              <a:t> </a:t>
            </a:r>
            <a:r>
              <a:rPr lang="en-GB" altLang="tr-TR" sz="2600" dirty="0" err="1"/>
              <a:t>söylemek</a:t>
            </a:r>
            <a:r>
              <a:rPr lang="en-GB" altLang="tr-TR" sz="2600" dirty="0"/>
              <a:t> </a:t>
            </a:r>
            <a:r>
              <a:rPr lang="en-GB" altLang="tr-TR" sz="2600" dirty="0" err="1"/>
              <a:t>ahlaken</a:t>
            </a:r>
            <a:r>
              <a:rPr lang="en-GB" altLang="tr-TR" sz="2600" dirty="0"/>
              <a:t> </a:t>
            </a:r>
            <a:r>
              <a:rPr lang="en-GB" altLang="tr-TR" sz="2600" dirty="0" err="1"/>
              <a:t>yanlıştır</a:t>
            </a:r>
            <a:r>
              <a:rPr lang="en-GB" altLang="tr-TR" sz="2600" dirty="0"/>
              <a:t>. </a:t>
            </a:r>
            <a:r>
              <a:rPr lang="en-GB" altLang="tr-TR" sz="2600" b="1" dirty="0"/>
              <a:t>(</a:t>
            </a:r>
            <a:r>
              <a:rPr lang="en-GB" altLang="tr-TR" sz="2600" b="1" dirty="0" err="1"/>
              <a:t>ahlaki</a:t>
            </a:r>
            <a:r>
              <a:rPr lang="en-GB" altLang="tr-TR" sz="2600" b="1" dirty="0"/>
              <a:t> </a:t>
            </a:r>
            <a:r>
              <a:rPr lang="en-GB" altLang="tr-TR" sz="2600" b="1" dirty="0" err="1"/>
              <a:t>önerme</a:t>
            </a:r>
            <a:r>
              <a:rPr lang="en-GB" altLang="tr-TR" sz="2600" b="1" dirty="0"/>
              <a:t>)</a:t>
            </a:r>
          </a:p>
          <a:p>
            <a:pPr>
              <a:lnSpc>
                <a:spcPct val="150000"/>
              </a:lnSpc>
              <a:spcBef>
                <a:spcPts val="600"/>
              </a:spcBef>
              <a:buClr>
                <a:srgbClr val="660066"/>
              </a:buClr>
              <a:buFont typeface="Wingdings" panose="05000000000000000000" pitchFamily="2" charset="2"/>
              <a:buChar char="Ø"/>
            </a:pPr>
            <a:r>
              <a:rPr lang="en-GB" altLang="tr-TR" sz="2600" dirty="0" err="1"/>
              <a:t>Hırsızlık</a:t>
            </a:r>
            <a:r>
              <a:rPr lang="en-GB" altLang="tr-TR" sz="2600" dirty="0"/>
              <a:t> </a:t>
            </a:r>
            <a:r>
              <a:rPr lang="en-GB" altLang="tr-TR" sz="2600" dirty="0" err="1"/>
              <a:t>yapmak</a:t>
            </a:r>
            <a:r>
              <a:rPr lang="en-GB" altLang="tr-TR" sz="2600" dirty="0"/>
              <a:t> </a:t>
            </a:r>
            <a:r>
              <a:rPr lang="en-GB" altLang="tr-TR" sz="2600" dirty="0" err="1"/>
              <a:t>ahlaken</a:t>
            </a:r>
            <a:r>
              <a:rPr lang="en-GB" altLang="tr-TR" sz="2600" dirty="0"/>
              <a:t> </a:t>
            </a:r>
            <a:r>
              <a:rPr lang="en-GB" altLang="tr-TR" sz="2600" dirty="0" err="1"/>
              <a:t>yanlıştır</a:t>
            </a:r>
            <a:r>
              <a:rPr lang="en-GB" altLang="tr-TR" sz="2600" dirty="0"/>
              <a:t>.</a:t>
            </a:r>
            <a:r>
              <a:rPr lang="en-GB" altLang="tr-TR" sz="2600" b="1" dirty="0"/>
              <a:t> (</a:t>
            </a:r>
            <a:r>
              <a:rPr lang="en-GB" altLang="tr-TR" sz="2600" b="1" dirty="0" err="1"/>
              <a:t>ahlaki</a:t>
            </a:r>
            <a:r>
              <a:rPr lang="en-GB" altLang="tr-TR" sz="2600" b="1" dirty="0"/>
              <a:t> </a:t>
            </a:r>
            <a:r>
              <a:rPr lang="en-GB" altLang="tr-TR" sz="2600" b="1" dirty="0" err="1"/>
              <a:t>önerme</a:t>
            </a:r>
            <a:r>
              <a:rPr lang="en-GB" altLang="tr-TR" sz="2600" b="1" dirty="0"/>
              <a:t>)</a:t>
            </a:r>
          </a:p>
          <a:p>
            <a:pPr>
              <a:lnSpc>
                <a:spcPct val="150000"/>
              </a:lnSpc>
              <a:spcBef>
                <a:spcPts val="600"/>
              </a:spcBef>
              <a:buClr>
                <a:srgbClr val="660066"/>
              </a:buClr>
              <a:buNone/>
            </a:pPr>
            <a:endParaRPr lang="en-GB" altLang="tr-TR" sz="2600" b="1" dirty="0"/>
          </a:p>
          <a:p>
            <a:pPr>
              <a:lnSpc>
                <a:spcPct val="150000"/>
              </a:lnSpc>
              <a:spcBef>
                <a:spcPts val="600"/>
              </a:spcBef>
              <a:buClr>
                <a:srgbClr val="660066"/>
              </a:buClr>
              <a:buFont typeface="Wingdings" panose="05000000000000000000" pitchFamily="2" charset="2"/>
              <a:buChar char="Ø"/>
            </a:pPr>
            <a:r>
              <a:rPr lang="en-GB" altLang="tr-TR" sz="2600" dirty="0" err="1"/>
              <a:t>Yalan</a:t>
            </a:r>
            <a:r>
              <a:rPr lang="en-GB" altLang="tr-TR" sz="2600" dirty="0"/>
              <a:t> </a:t>
            </a:r>
            <a:r>
              <a:rPr lang="en-GB" altLang="tr-TR" sz="2600" dirty="0" err="1"/>
              <a:t>söylemek</a:t>
            </a:r>
            <a:r>
              <a:rPr lang="en-GB" altLang="tr-TR" sz="2600" dirty="0"/>
              <a:t> </a:t>
            </a:r>
            <a:r>
              <a:rPr lang="en-GB" altLang="tr-TR" sz="2600" dirty="0" err="1"/>
              <a:t>neden</a:t>
            </a:r>
            <a:r>
              <a:rPr lang="en-GB" altLang="tr-TR" sz="2600" dirty="0"/>
              <a:t> </a:t>
            </a:r>
            <a:r>
              <a:rPr lang="en-GB" altLang="tr-TR" sz="2600" dirty="0" err="1"/>
              <a:t>yanlıştır</a:t>
            </a:r>
            <a:r>
              <a:rPr lang="en-GB" altLang="tr-TR" sz="2600" dirty="0"/>
              <a:t>?</a:t>
            </a:r>
            <a:r>
              <a:rPr lang="en-GB" altLang="tr-TR" sz="2600" b="1" dirty="0"/>
              <a:t> (</a:t>
            </a:r>
            <a:r>
              <a:rPr lang="en-GB" altLang="tr-TR" sz="2600" b="1" dirty="0" err="1"/>
              <a:t>Etiğin</a:t>
            </a:r>
            <a:r>
              <a:rPr lang="en-GB" altLang="tr-TR" sz="2600" b="1" dirty="0"/>
              <a:t> </a:t>
            </a:r>
            <a:r>
              <a:rPr lang="en-GB" altLang="tr-TR" sz="2600" b="1" dirty="0" err="1"/>
              <a:t>alanına</a:t>
            </a:r>
            <a:r>
              <a:rPr lang="en-GB" altLang="tr-TR" sz="2600" b="1" dirty="0"/>
              <a:t> </a:t>
            </a:r>
            <a:r>
              <a:rPr lang="en-GB" altLang="tr-TR" sz="2600" b="1" dirty="0" err="1"/>
              <a:t>giren</a:t>
            </a:r>
            <a:r>
              <a:rPr lang="en-GB" altLang="tr-TR" sz="2600" b="1" dirty="0"/>
              <a:t> </a:t>
            </a:r>
            <a:r>
              <a:rPr lang="en-GB" altLang="tr-TR" sz="2600" b="1" dirty="0" err="1"/>
              <a:t>soru</a:t>
            </a:r>
            <a:r>
              <a:rPr lang="en-GB" altLang="tr-TR" sz="2600" b="1" dirty="0"/>
              <a:t>)</a:t>
            </a:r>
          </a:p>
          <a:p>
            <a:pPr>
              <a:lnSpc>
                <a:spcPct val="150000"/>
              </a:lnSpc>
              <a:spcBef>
                <a:spcPts val="600"/>
              </a:spcBef>
              <a:buClr>
                <a:srgbClr val="660066"/>
              </a:buClr>
              <a:buFont typeface="Wingdings" panose="05000000000000000000" pitchFamily="2" charset="2"/>
              <a:buChar char="Ø"/>
            </a:pPr>
            <a:r>
              <a:rPr lang="en-GB" altLang="tr-TR" sz="2600" dirty="0" err="1"/>
              <a:t>Hırsızlık</a:t>
            </a:r>
            <a:r>
              <a:rPr lang="en-GB" altLang="tr-TR" sz="2600" dirty="0"/>
              <a:t> </a:t>
            </a:r>
            <a:r>
              <a:rPr lang="en-GB" altLang="tr-TR" sz="2600" dirty="0" err="1"/>
              <a:t>yapmak</a:t>
            </a:r>
            <a:r>
              <a:rPr lang="en-GB" altLang="tr-TR" sz="2600" dirty="0"/>
              <a:t> </a:t>
            </a:r>
            <a:r>
              <a:rPr lang="en-GB" altLang="tr-TR" sz="2600" dirty="0" err="1"/>
              <a:t>neden</a:t>
            </a:r>
            <a:r>
              <a:rPr lang="en-GB" altLang="tr-TR" sz="2600" dirty="0"/>
              <a:t> </a:t>
            </a:r>
            <a:r>
              <a:rPr lang="en-GB" altLang="tr-TR" sz="2600" dirty="0" err="1"/>
              <a:t>yanlıştır</a:t>
            </a:r>
            <a:r>
              <a:rPr lang="en-GB" altLang="tr-TR" sz="2600" dirty="0"/>
              <a:t>? </a:t>
            </a:r>
            <a:r>
              <a:rPr lang="en-GB" altLang="tr-TR" sz="2600" b="1" dirty="0"/>
              <a:t>(</a:t>
            </a:r>
            <a:r>
              <a:rPr lang="en-GB" altLang="tr-TR" sz="2600" b="1" dirty="0" err="1"/>
              <a:t>Etiğin</a:t>
            </a:r>
            <a:r>
              <a:rPr lang="en-GB" altLang="tr-TR" sz="2600" b="1" dirty="0"/>
              <a:t> </a:t>
            </a:r>
            <a:r>
              <a:rPr lang="en-GB" altLang="tr-TR" sz="2600" b="1" dirty="0" err="1"/>
              <a:t>alanına</a:t>
            </a:r>
            <a:r>
              <a:rPr lang="en-GB" altLang="tr-TR" sz="2600" b="1" dirty="0"/>
              <a:t> </a:t>
            </a:r>
            <a:r>
              <a:rPr lang="en-GB" altLang="tr-TR" sz="2600" b="1" dirty="0" err="1"/>
              <a:t>giren</a:t>
            </a:r>
            <a:r>
              <a:rPr lang="en-GB" altLang="tr-TR" sz="2600" b="1" dirty="0"/>
              <a:t> </a:t>
            </a:r>
            <a:r>
              <a:rPr lang="en-GB" altLang="tr-TR" sz="2600" b="1" dirty="0" err="1"/>
              <a:t>soru</a:t>
            </a:r>
            <a:r>
              <a:rPr lang="en-GB" altLang="tr-TR" sz="2600" b="1" dirty="0"/>
              <a:t>)</a:t>
            </a:r>
          </a:p>
          <a:p>
            <a:pPr>
              <a:lnSpc>
                <a:spcPct val="150000"/>
              </a:lnSpc>
              <a:spcBef>
                <a:spcPts val="600"/>
              </a:spcBef>
              <a:buClr>
                <a:srgbClr val="660066"/>
              </a:buClr>
              <a:buNone/>
            </a:pPr>
            <a:r>
              <a:rPr lang="en-GB" altLang="tr-TR" sz="2600" b="1" dirty="0" err="1"/>
              <a:t>Sonuç</a:t>
            </a:r>
            <a:r>
              <a:rPr lang="en-GB" altLang="tr-TR" sz="2600" b="1" dirty="0"/>
              <a:t>:</a:t>
            </a:r>
          </a:p>
          <a:p>
            <a:pPr algn="ctr">
              <a:lnSpc>
                <a:spcPct val="150000"/>
              </a:lnSpc>
              <a:spcBef>
                <a:spcPts val="600"/>
              </a:spcBef>
              <a:buClr>
                <a:srgbClr val="660066"/>
              </a:buClr>
              <a:buNone/>
            </a:pPr>
            <a:r>
              <a:rPr lang="tr-TR" altLang="tr-TR" sz="4800" dirty="0"/>
              <a:t>Ahlak  =  Etik</a:t>
            </a:r>
            <a:endParaRPr lang="de-DE" altLang="tr-TR" sz="4800" dirty="0"/>
          </a:p>
          <a:p>
            <a:pPr>
              <a:lnSpc>
                <a:spcPct val="150000"/>
              </a:lnSpc>
              <a:spcBef>
                <a:spcPts val="600"/>
              </a:spcBef>
              <a:buNone/>
            </a:pPr>
            <a:endParaRPr lang="de-DE" altLang="tr-TR" sz="1200" dirty="0"/>
          </a:p>
          <a:p>
            <a:pPr>
              <a:lnSpc>
                <a:spcPct val="150000"/>
              </a:lnSpc>
              <a:spcBef>
                <a:spcPts val="600"/>
              </a:spcBef>
              <a:buNone/>
            </a:pPr>
            <a:endParaRPr lang="de-DE" altLang="tr-TR" sz="1200" b="1" dirty="0"/>
          </a:p>
        </p:txBody>
      </p:sp>
      <p:sp>
        <p:nvSpPr>
          <p:cNvPr id="8196" name="Rectangle 3"/>
          <p:cNvSpPr>
            <a:spLocks noGrp="1" noChangeArrowheads="1"/>
          </p:cNvSpPr>
          <p:nvPr>
            <p:ph type="title"/>
          </p:nvPr>
        </p:nvSpPr>
        <p:spPr>
          <a:xfrm>
            <a:off x="598676" y="196645"/>
            <a:ext cx="8596668" cy="1320800"/>
          </a:xfrm>
        </p:spPr>
        <p:txBody>
          <a:bodyPr>
            <a:normAutofit/>
          </a:bodyPr>
          <a:lstStyle/>
          <a:p>
            <a:pPr algn="ctr" eaLnBrk="1" hangingPunct="1"/>
            <a:r>
              <a:rPr lang="tr-TR" altLang="tr-TR" sz="4000" dirty="0"/>
              <a:t>Ahlak ve Etik Kavramları</a:t>
            </a:r>
            <a:endParaRPr lang="de-DE" altLang="tr-TR" sz="4000" dirty="0"/>
          </a:p>
        </p:txBody>
      </p:sp>
      <p:cxnSp>
        <p:nvCxnSpPr>
          <p:cNvPr id="3" name="Gerade Verbindung 2"/>
          <p:cNvCxnSpPr>
            <a:cxnSpLocks noChangeShapeType="1"/>
          </p:cNvCxnSpPr>
          <p:nvPr/>
        </p:nvCxnSpPr>
        <p:spPr bwMode="auto">
          <a:xfrm flipH="1">
            <a:off x="6167438" y="5373688"/>
            <a:ext cx="360362" cy="647700"/>
          </a:xfrm>
          <a:prstGeom prst="line">
            <a:avLst/>
          </a:prstGeom>
          <a:noFill/>
          <a:ln w="63500">
            <a:solidFill>
              <a:srgbClr val="C1002B"/>
            </a:solidFill>
            <a:round/>
            <a:headEnd/>
            <a:tailEnd/>
          </a:ln>
          <a:effectLst>
            <a:outerShdw dist="20000" dir="5400000" rotWithShape="0">
              <a:srgbClr val="808080">
                <a:alpha val="37999"/>
              </a:srgbClr>
            </a:outerShdw>
          </a:effectLst>
        </p:spPr>
      </p:cxnSp>
    </p:spTree>
    <p:extLst>
      <p:ext uri="{BB962C8B-B14F-4D97-AF65-F5344CB8AC3E}">
        <p14:creationId xmlns:p14="http://schemas.microsoft.com/office/powerpoint/2010/main" val="23506638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6866">
                                            <p:txEl>
                                              <p:pRg st="3" end="3"/>
                                            </p:txEl>
                                          </p:spTgt>
                                        </p:tgtEl>
                                        <p:attrNameLst>
                                          <p:attrName>style.visibility</p:attrName>
                                        </p:attrNameLst>
                                      </p:cBhvr>
                                      <p:to>
                                        <p:strVal val="visible"/>
                                      </p:to>
                                    </p:set>
                                    <p:anim calcmode="lin" valueType="num">
                                      <p:cBhvr additive="base">
                                        <p:cTn id="13" dur="500" fill="hold"/>
                                        <p:tgtEl>
                                          <p:spTgt spid="3686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6">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6866">
                                            <p:txEl>
                                              <p:pRg st="4" end="4"/>
                                            </p:txEl>
                                          </p:spTgt>
                                        </p:tgtEl>
                                        <p:attrNameLst>
                                          <p:attrName>style.visibility</p:attrName>
                                        </p:attrNameLst>
                                      </p:cBhvr>
                                      <p:to>
                                        <p:strVal val="visible"/>
                                      </p:to>
                                    </p:set>
                                    <p:anim calcmode="lin" valueType="num">
                                      <p:cBhvr additive="base">
                                        <p:cTn id="17" dur="500" fill="hold"/>
                                        <p:tgtEl>
                                          <p:spTgt spid="36866">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686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noFill/>
          <a:extLst>
            <a:ext uri="{909E8E84-426E-40DD-AFC4-6F175D3DCCD1}">
              <a14:hiddenFill xmlns:a14="http://schemas.microsoft.com/office/drawing/2010/main">
                <a:solidFill>
                  <a:srgbClr val="D9D9D9"/>
                </a:solidFill>
              </a14:hiddenFill>
            </a:ext>
          </a:extLst>
        </p:spPr>
        <p:txBody>
          <a:bodyPr>
            <a:normAutofit fontScale="92500" lnSpcReduction="10000"/>
          </a:bodyPr>
          <a:lstStyle/>
          <a:p>
            <a:pPr marL="0" indent="0">
              <a:lnSpc>
                <a:spcPct val="150000"/>
              </a:lnSpc>
              <a:spcBef>
                <a:spcPts val="600"/>
              </a:spcBef>
              <a:buClr>
                <a:srgbClr val="660066"/>
              </a:buClr>
              <a:buNone/>
            </a:pPr>
            <a:endParaRPr lang="en-GB" altLang="tr-TR" sz="2000"/>
          </a:p>
          <a:p>
            <a:pPr marL="0" indent="0">
              <a:lnSpc>
                <a:spcPct val="150000"/>
              </a:lnSpc>
              <a:spcBef>
                <a:spcPts val="600"/>
              </a:spcBef>
              <a:buClr>
                <a:srgbClr val="660066"/>
              </a:buClr>
              <a:buFont typeface="Wingdings" panose="05000000000000000000" pitchFamily="2" charset="2"/>
              <a:buChar char="Ø"/>
            </a:pPr>
            <a:r>
              <a:rPr lang="en-GB" altLang="tr-TR" sz="2000"/>
              <a:t> Bu davranış (şekli) ahlaki değil?</a:t>
            </a:r>
          </a:p>
          <a:p>
            <a:pPr marL="0" indent="0">
              <a:lnSpc>
                <a:spcPct val="150000"/>
              </a:lnSpc>
              <a:spcBef>
                <a:spcPts val="600"/>
              </a:spcBef>
              <a:buClr>
                <a:srgbClr val="660066"/>
              </a:buClr>
              <a:buNone/>
            </a:pPr>
            <a:endParaRPr lang="en-GB" altLang="tr-TR" sz="2000"/>
          </a:p>
          <a:p>
            <a:pPr marL="0" indent="0">
              <a:lnSpc>
                <a:spcPct val="150000"/>
              </a:lnSpc>
              <a:spcBef>
                <a:spcPts val="600"/>
              </a:spcBef>
              <a:buClr>
                <a:srgbClr val="660066"/>
              </a:buClr>
              <a:buNone/>
            </a:pPr>
            <a:endParaRPr lang="en-GB" altLang="tr-TR" sz="2000"/>
          </a:p>
          <a:p>
            <a:pPr marL="0" indent="0">
              <a:lnSpc>
                <a:spcPct val="150000"/>
              </a:lnSpc>
              <a:spcBef>
                <a:spcPts val="600"/>
              </a:spcBef>
              <a:buClr>
                <a:srgbClr val="660066"/>
              </a:buClr>
              <a:buFont typeface="Wingdings" panose="05000000000000000000" pitchFamily="2" charset="2"/>
              <a:buChar char="Ø"/>
            </a:pPr>
            <a:r>
              <a:rPr lang="en-GB" altLang="tr-TR" sz="2000"/>
              <a:t> Bu davranış (şekli) etik değil?</a:t>
            </a:r>
          </a:p>
          <a:p>
            <a:pPr marL="0" indent="0">
              <a:lnSpc>
                <a:spcPct val="150000"/>
              </a:lnSpc>
              <a:spcBef>
                <a:spcPts val="600"/>
              </a:spcBef>
              <a:buClr>
                <a:srgbClr val="660066"/>
              </a:buClr>
              <a:buFontTx/>
              <a:buChar char="-"/>
            </a:pPr>
            <a:endParaRPr lang="en-GB" altLang="tr-TR" sz="2000"/>
          </a:p>
          <a:p>
            <a:pPr marL="0" indent="0">
              <a:lnSpc>
                <a:spcPct val="150000"/>
              </a:lnSpc>
              <a:spcBef>
                <a:spcPts val="600"/>
              </a:spcBef>
              <a:buClr>
                <a:srgbClr val="660066"/>
              </a:buClr>
              <a:buNone/>
            </a:pPr>
            <a:r>
              <a:rPr lang="en-GB" altLang="tr-TR" sz="2000"/>
              <a:t>Ahlaki bir davranışı değerlendirirken etik teoriler kullanılır. </a:t>
            </a:r>
          </a:p>
          <a:p>
            <a:pPr marL="0" indent="0">
              <a:lnSpc>
                <a:spcPct val="150000"/>
              </a:lnSpc>
              <a:spcBef>
                <a:spcPts val="600"/>
              </a:spcBef>
              <a:buClr>
                <a:srgbClr val="660066"/>
              </a:buClr>
              <a:buNone/>
            </a:pPr>
            <a:r>
              <a:rPr lang="en-GB" altLang="tr-TR" sz="2000"/>
              <a:t>Bu davranış şekli X etik teorisine göre doğru değil.</a:t>
            </a:r>
          </a:p>
          <a:p>
            <a:pPr marL="0" indent="0">
              <a:lnSpc>
                <a:spcPct val="150000"/>
              </a:lnSpc>
              <a:spcBef>
                <a:spcPts val="600"/>
              </a:spcBef>
              <a:buClr>
                <a:srgbClr val="660066"/>
              </a:buClr>
              <a:buNone/>
            </a:pPr>
            <a:endParaRPr lang="en-GB" altLang="tr-TR" sz="2000"/>
          </a:p>
        </p:txBody>
      </p:sp>
      <p:sp>
        <p:nvSpPr>
          <p:cNvPr id="9220" name="Rectangle 3"/>
          <p:cNvSpPr>
            <a:spLocks noGrp="1" noChangeArrowheads="1"/>
          </p:cNvSpPr>
          <p:nvPr>
            <p:ph type="title"/>
          </p:nvPr>
        </p:nvSpPr>
        <p:spPr/>
        <p:txBody>
          <a:bodyPr/>
          <a:lstStyle/>
          <a:p>
            <a:pPr algn="ctr" eaLnBrk="1" hangingPunct="1"/>
            <a:r>
              <a:rPr lang="tr-TR" altLang="tr-TR" sz="2800"/>
              <a:t>Ahlak ve Etik Kavramları</a:t>
            </a:r>
            <a:endParaRPr lang="de-DE" altLang="tr-TR" sz="2800"/>
          </a:p>
        </p:txBody>
      </p:sp>
      <p:cxnSp>
        <p:nvCxnSpPr>
          <p:cNvPr id="4" name="Gerade Verbindung 3"/>
          <p:cNvCxnSpPr>
            <a:cxnSpLocks noChangeShapeType="1"/>
          </p:cNvCxnSpPr>
          <p:nvPr/>
        </p:nvCxnSpPr>
        <p:spPr bwMode="auto">
          <a:xfrm flipH="1">
            <a:off x="2279650" y="4005264"/>
            <a:ext cx="3240088" cy="503237"/>
          </a:xfrm>
          <a:prstGeom prst="line">
            <a:avLst/>
          </a:prstGeom>
          <a:noFill/>
          <a:ln w="63500">
            <a:solidFill>
              <a:srgbClr val="C1002B"/>
            </a:solidFill>
            <a:round/>
            <a:headEnd/>
            <a:tailEnd/>
          </a:ln>
          <a:effectLst>
            <a:outerShdw dist="20000" dir="5400000" rotWithShape="0">
              <a:srgbClr val="808080">
                <a:alpha val="37999"/>
              </a:srgbClr>
            </a:outerShdw>
          </a:effectLst>
        </p:spPr>
      </p:cxnSp>
      <p:cxnSp>
        <p:nvCxnSpPr>
          <p:cNvPr id="8" name="Gerade Verbindung 7"/>
          <p:cNvCxnSpPr>
            <a:cxnSpLocks noChangeShapeType="1"/>
          </p:cNvCxnSpPr>
          <p:nvPr/>
        </p:nvCxnSpPr>
        <p:spPr bwMode="auto">
          <a:xfrm>
            <a:off x="2279650" y="3933826"/>
            <a:ext cx="3024188" cy="574675"/>
          </a:xfrm>
          <a:prstGeom prst="line">
            <a:avLst/>
          </a:prstGeom>
          <a:noFill/>
          <a:ln w="63500">
            <a:solidFill>
              <a:srgbClr val="C1002B"/>
            </a:solidFill>
            <a:round/>
            <a:headEnd/>
            <a:tailEnd/>
          </a:ln>
          <a:effectLst>
            <a:outerShdw dist="20000" dir="5400000" rotWithShape="0">
              <a:srgbClr val="808080">
                <a:alpha val="37999"/>
              </a:srgbClr>
            </a:outerShdw>
          </a:effectLst>
        </p:spPr>
      </p:cxnSp>
    </p:spTree>
    <p:extLst>
      <p:ext uri="{BB962C8B-B14F-4D97-AF65-F5344CB8AC3E}">
        <p14:creationId xmlns:p14="http://schemas.microsoft.com/office/powerpoint/2010/main" val="27948427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8674">
                                            <p:txEl>
                                              <p:pRg st="6" end="6"/>
                                            </p:txEl>
                                          </p:spTgt>
                                        </p:tgtEl>
                                        <p:attrNameLst>
                                          <p:attrName>style.visibility</p:attrName>
                                        </p:attrNameLst>
                                      </p:cBhvr>
                                      <p:to>
                                        <p:strVal val="visible"/>
                                      </p:to>
                                    </p:set>
                                    <p:anim calcmode="lin" valueType="num">
                                      <p:cBhvr additive="base">
                                        <p:cTn id="17" dur="500" fill="hold"/>
                                        <p:tgtEl>
                                          <p:spTgt spid="28674">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867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8674">
                                            <p:txEl>
                                              <p:pRg st="7" end="7"/>
                                            </p:txEl>
                                          </p:spTgt>
                                        </p:tgtEl>
                                        <p:attrNameLst>
                                          <p:attrName>style.visibility</p:attrName>
                                        </p:attrNameLst>
                                      </p:cBhvr>
                                      <p:to>
                                        <p:strVal val="visible"/>
                                      </p:to>
                                    </p:set>
                                    <p:anim calcmode="lin" valueType="num">
                                      <p:cBhvr additive="base">
                                        <p:cTn id="23" dur="500" fill="hold"/>
                                        <p:tgtEl>
                                          <p:spTgt spid="2867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867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7669" y="1098705"/>
            <a:ext cx="8596668" cy="3880773"/>
          </a:xfrm>
        </p:spPr>
        <p:txBody>
          <a:bodyPr>
            <a:normAutofit/>
          </a:bodyPr>
          <a:lstStyle/>
          <a:p>
            <a:pPr algn="just"/>
            <a:r>
              <a:rPr lang="tr-TR" sz="3200" dirty="0" smtClean="0">
                <a:latin typeface="Times New Roman" pitchFamily="18" charset="0"/>
                <a:cs typeface="Times New Roman" pitchFamily="18" charset="0"/>
              </a:rPr>
              <a:t>Etik sözcüğü ahlak bilimi anlamına gelmektedir. İyi nedir? Doğru nedir? Yanlış nedir? Bu sorulara cevap aramaktadır. İyi insan olmanın özelliklerini ve bireyin uygun davranışlarını belirleyen kuralların oluşturulması etik konusunun özüdür.</a:t>
            </a:r>
            <a:endParaRPr lang="tr-TR" sz="3200" dirty="0">
              <a:latin typeface="Times New Roman" pitchFamily="18" charset="0"/>
              <a:cs typeface="Times New Roman" pitchFamily="18" charset="0"/>
            </a:endParaRPr>
          </a:p>
        </p:txBody>
      </p:sp>
    </p:spTree>
    <p:extLst>
      <p:ext uri="{BB962C8B-B14F-4D97-AF65-F5344CB8AC3E}">
        <p14:creationId xmlns:p14="http://schemas.microsoft.com/office/powerpoint/2010/main" val="687372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340" y="1324847"/>
            <a:ext cx="8596668" cy="3880773"/>
          </a:xfrm>
        </p:spPr>
        <p:txBody>
          <a:bodyPr>
            <a:normAutofit/>
          </a:bodyPr>
          <a:lstStyle/>
          <a:p>
            <a:pPr algn="just"/>
            <a:r>
              <a:rPr lang="tr-TR" sz="3200" b="1" dirty="0" smtClean="0">
                <a:solidFill>
                  <a:srgbClr val="FF0000"/>
                </a:solidFill>
                <a:latin typeface="Times New Roman" panose="02020603050405020304" pitchFamily="18" charset="0"/>
                <a:cs typeface="Times New Roman" panose="02020603050405020304" pitchFamily="18" charset="0"/>
              </a:rPr>
              <a:t>Etik: İyi insan olmak için gerekli kurallar bütünüdür. İnsanın bütün davranış ve eylemlerinin temelini araştırır.</a:t>
            </a:r>
          </a:p>
          <a:p>
            <a:pPr algn="just"/>
            <a:r>
              <a:rPr lang="tr-TR" sz="3200" b="1" dirty="0" smtClean="0">
                <a:solidFill>
                  <a:srgbClr val="FF0000"/>
                </a:solidFill>
                <a:latin typeface="Times New Roman" panose="02020603050405020304" pitchFamily="18" charset="0"/>
                <a:cs typeface="Times New Roman" panose="02020603050405020304" pitchFamily="18" charset="0"/>
              </a:rPr>
              <a:t>Ahlak: Bu kurallar bütününe göre yaptığımız davranışlardır.</a:t>
            </a:r>
            <a:endParaRPr lang="tr-TR"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8221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422</TotalTime>
  <Words>2026</Words>
  <Application>Microsoft Office PowerPoint</Application>
  <PresentationFormat>Geniş ekran</PresentationFormat>
  <Paragraphs>186</Paragraphs>
  <Slides>39</Slides>
  <Notes>4</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39</vt:i4>
      </vt:variant>
    </vt:vector>
  </HeadingPairs>
  <TitlesOfParts>
    <vt:vector size="47" baseType="lpstr">
      <vt:lpstr>MS PGothic</vt:lpstr>
      <vt:lpstr>Arial</vt:lpstr>
      <vt:lpstr>Calibri</vt:lpstr>
      <vt:lpstr>Times New Roman</vt:lpstr>
      <vt:lpstr>Trebuchet MS</vt:lpstr>
      <vt:lpstr>Wingdings</vt:lpstr>
      <vt:lpstr>Wingdings 3</vt:lpstr>
      <vt:lpstr>Kristal</vt:lpstr>
      <vt:lpstr>BİLİM / YAYIN ETİĞİ</vt:lpstr>
      <vt:lpstr>ETİK VE AHLAK</vt:lpstr>
      <vt:lpstr>ETİK VE AHLAK KAVRAMLARI </vt:lpstr>
      <vt:lpstr>PowerPoint Sunusu</vt:lpstr>
      <vt:lpstr>PowerPoint Sunusu</vt:lpstr>
      <vt:lpstr>Ahlak ve Etik Kavramları</vt:lpstr>
      <vt:lpstr>Ahlak ve Etik Kavramları</vt:lpstr>
      <vt:lpstr>PowerPoint Sunusu</vt:lpstr>
      <vt:lpstr>PowerPoint Sunusu</vt:lpstr>
      <vt:lpstr>PowerPoint Sunusu</vt:lpstr>
      <vt:lpstr>PowerPoint Sunusu</vt:lpstr>
      <vt:lpstr>PowerPoint Sunusu</vt:lpstr>
      <vt:lpstr>PowerPoint Sunusu</vt:lpstr>
      <vt:lpstr>Ahlak Kavramı</vt:lpstr>
      <vt:lpstr>PowerPoint Sunusu</vt:lpstr>
      <vt:lpstr>PowerPoint Sunusu</vt:lpstr>
      <vt:lpstr>PowerPoint Sunusu</vt:lpstr>
      <vt:lpstr>PowerPoint Sunusu</vt:lpstr>
      <vt:lpstr>Bireyde etik davranışı etkileyen faktörler</vt:lpstr>
      <vt:lpstr>PowerPoint Sunusu</vt:lpstr>
      <vt:lpstr>PowerPoint Sunusu</vt:lpstr>
      <vt:lpstr>YAYIN ETİĞİ</vt:lpstr>
      <vt:lpstr>Yayın Etiğinin kapsam alanı:</vt:lpstr>
      <vt:lpstr>Yayın Etiğinin kapsam alanı:</vt:lpstr>
      <vt:lpstr>PowerPoint Sunusu</vt:lpstr>
      <vt:lpstr>PowerPoint Sunusu</vt:lpstr>
      <vt:lpstr>Bilimsel yanıltma;</vt:lpstr>
      <vt:lpstr>Bilimsel yanıltmanın sık rastlanan biçimleri</vt:lpstr>
      <vt:lpstr>Yazarlık Hakkı Sorunları :</vt:lpstr>
      <vt:lpstr>II.Korsanlık (plajerizm) :</vt:lpstr>
      <vt:lpstr>III. Uydurmacılık (fabrikasyon) :</vt:lpstr>
      <vt:lpstr>IV. Çoklu Yayın (duplikasyon) :</vt:lpstr>
      <vt:lpstr>IV. Çoklu Yayın (duplikasyon) :</vt:lpstr>
      <vt:lpstr>V. Bölerek Yayınlama (salamizasyon) :</vt:lpstr>
      <vt:lpstr>VI. İnsan-hayvan Etiğine Saygısızlık :</vt:lpstr>
      <vt:lpstr>VI. İnsan-hayvan Etiğine Saygısızlık :</vt:lpstr>
      <vt:lpstr>VII. Kaynakların Taraflı Seçilmesi :</vt:lpstr>
      <vt:lpstr>VIII. Taraflı Yayın (Çıkar Çatışması) :</vt:lpstr>
      <vt:lpstr>VIII. Taraflı Yayın (Çıkar Çatışması)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YAYIN ETİĞİ</dc:title>
  <dc:creator>SIBEL DSLER</dc:creator>
  <cp:lastModifiedBy>HP</cp:lastModifiedBy>
  <cp:revision>47</cp:revision>
  <cp:lastPrinted>2018-12-19T12:02:22Z</cp:lastPrinted>
  <dcterms:created xsi:type="dcterms:W3CDTF">2015-11-18T12:56:38Z</dcterms:created>
  <dcterms:modified xsi:type="dcterms:W3CDTF">2019-12-27T08:50:05Z</dcterms:modified>
</cp:coreProperties>
</file>