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9" r:id="rId1"/>
  </p:sldMasterIdLst>
  <p:notesMasterIdLst>
    <p:notesMasterId r:id="rId76"/>
  </p:notesMasterIdLst>
  <p:sldIdLst>
    <p:sldId id="256" r:id="rId2"/>
    <p:sldId id="257" r:id="rId3"/>
    <p:sldId id="259" r:id="rId4"/>
    <p:sldId id="258" r:id="rId5"/>
    <p:sldId id="266" r:id="rId6"/>
    <p:sldId id="260" r:id="rId7"/>
    <p:sldId id="261" r:id="rId8"/>
    <p:sldId id="262" r:id="rId9"/>
    <p:sldId id="264" r:id="rId10"/>
    <p:sldId id="269" r:id="rId11"/>
    <p:sldId id="267" r:id="rId12"/>
    <p:sldId id="268" r:id="rId13"/>
    <p:sldId id="270" r:id="rId14"/>
    <p:sldId id="272" r:id="rId15"/>
    <p:sldId id="275" r:id="rId16"/>
    <p:sldId id="276" r:id="rId17"/>
    <p:sldId id="274" r:id="rId18"/>
    <p:sldId id="273" r:id="rId19"/>
    <p:sldId id="288" r:id="rId20"/>
    <p:sldId id="277" r:id="rId21"/>
    <p:sldId id="278" r:id="rId22"/>
    <p:sldId id="335" r:id="rId23"/>
    <p:sldId id="280" r:id="rId24"/>
    <p:sldId id="283" r:id="rId25"/>
    <p:sldId id="284" r:id="rId26"/>
    <p:sldId id="336" r:id="rId27"/>
    <p:sldId id="271" r:id="rId28"/>
    <p:sldId id="285" r:id="rId29"/>
    <p:sldId id="286" r:id="rId30"/>
    <p:sldId id="287" r:id="rId31"/>
    <p:sldId id="289" r:id="rId32"/>
    <p:sldId id="290" r:id="rId33"/>
    <p:sldId id="294" r:id="rId34"/>
    <p:sldId id="295" r:id="rId35"/>
    <p:sldId id="296" r:id="rId36"/>
    <p:sldId id="302" r:id="rId37"/>
    <p:sldId id="297" r:id="rId38"/>
    <p:sldId id="320" r:id="rId39"/>
    <p:sldId id="298" r:id="rId40"/>
    <p:sldId id="301" r:id="rId41"/>
    <p:sldId id="303" r:id="rId42"/>
    <p:sldId id="306" r:id="rId43"/>
    <p:sldId id="305" r:id="rId44"/>
    <p:sldId id="304" r:id="rId45"/>
    <p:sldId id="307" r:id="rId46"/>
    <p:sldId id="308" r:id="rId47"/>
    <p:sldId id="309" r:id="rId48"/>
    <p:sldId id="310" r:id="rId49"/>
    <p:sldId id="315" r:id="rId50"/>
    <p:sldId id="318" r:id="rId51"/>
    <p:sldId id="311" r:id="rId52"/>
    <p:sldId id="317" r:id="rId53"/>
    <p:sldId id="319" r:id="rId54"/>
    <p:sldId id="321" r:id="rId55"/>
    <p:sldId id="323" r:id="rId56"/>
    <p:sldId id="322" r:id="rId57"/>
    <p:sldId id="325" r:id="rId58"/>
    <p:sldId id="324" r:id="rId59"/>
    <p:sldId id="326" r:id="rId60"/>
    <p:sldId id="329" r:id="rId61"/>
    <p:sldId id="339" r:id="rId62"/>
    <p:sldId id="330" r:id="rId63"/>
    <p:sldId id="338" r:id="rId64"/>
    <p:sldId id="328" r:id="rId65"/>
    <p:sldId id="331" r:id="rId66"/>
    <p:sldId id="332" r:id="rId67"/>
    <p:sldId id="333" r:id="rId68"/>
    <p:sldId id="340" r:id="rId69"/>
    <p:sldId id="345" r:id="rId70"/>
    <p:sldId id="341" r:id="rId71"/>
    <p:sldId id="343" r:id="rId72"/>
    <p:sldId id="344" r:id="rId73"/>
    <p:sldId id="334" r:id="rId74"/>
    <p:sldId id="337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728" autoAdjust="0"/>
  </p:normalViewPr>
  <p:slideViewPr>
    <p:cSldViewPr snapToGrid="0" snapToObjects="1">
      <p:cViewPr varScale="1">
        <p:scale>
          <a:sx n="82" d="100"/>
          <a:sy n="82" d="100"/>
        </p:scale>
        <p:origin x="-16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5E5EF-E51E-2940-9605-D1BBC23F98B5}" type="datetimeFigureOut">
              <a:rPr lang="en-US" smtClean="0"/>
              <a:pPr/>
              <a:t>15.12.14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7CF25-06F5-234D-AF17-FD036C670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5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Aintree</a:t>
            </a:r>
            <a:r>
              <a:rPr lang="en-US" dirty="0" smtClean="0"/>
              <a:t> 4,7 mm </a:t>
            </a:r>
            <a:r>
              <a:rPr lang="en-US" dirty="0" err="1" smtClean="0"/>
              <a:t>çap</a:t>
            </a:r>
            <a:r>
              <a:rPr lang="en-US" dirty="0" smtClean="0"/>
              <a:t> 56 cm </a:t>
            </a:r>
            <a:r>
              <a:rPr lang="en-US" dirty="0" err="1" smtClean="0"/>
              <a:t>uzunluk,tüp</a:t>
            </a:r>
            <a:r>
              <a:rPr lang="en-US" dirty="0" smtClean="0"/>
              <a:t> </a:t>
            </a:r>
            <a:r>
              <a:rPr lang="en-US" dirty="0" err="1" smtClean="0"/>
              <a:t>konnektörü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7CF25-06F5-234D-AF17-FD036C6704E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83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alternatif</a:t>
            </a:r>
            <a:r>
              <a:rPr lang="en-US" baseline="0" dirty="0" smtClean="0"/>
              <a:t> non </a:t>
            </a:r>
            <a:r>
              <a:rPr lang="en-US" baseline="0" dirty="0" err="1" smtClean="0"/>
              <a:t>invaziv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teknikler</a:t>
            </a:r>
            <a:r>
              <a:rPr lang="en-US" baseline="0" dirty="0" smtClean="0"/>
              <a:t>: c-</a:t>
            </a:r>
            <a:r>
              <a:rPr lang="en-US" baseline="0" dirty="0" err="1" smtClean="0"/>
              <a:t>mac,mc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coy,sga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entübasyon,fiberoptik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entübasyon,stile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kullanımı</a:t>
            </a:r>
            <a:endParaRPr lang="en-US" baseline="0" dirty="0" smtClean="0"/>
          </a:p>
          <a:p>
            <a:r>
              <a:rPr lang="en-US" baseline="0" dirty="0" err="1" smtClean="0"/>
              <a:t>Invaziv</a:t>
            </a:r>
            <a:r>
              <a:rPr lang="en-US" baseline="0" dirty="0" smtClean="0"/>
              <a:t> access: </a:t>
            </a:r>
            <a:r>
              <a:rPr lang="en-US" baseline="0" dirty="0" err="1" smtClean="0"/>
              <a:t>cerrahi,perkütan,jet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ventilasyon,retrograd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entübasyon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7CF25-06F5-234D-AF17-FD036C6704E0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7B0-2832-0643-909A-873BF1D7EE26}" type="datetimeFigureOut">
              <a:rPr lang="en-US" smtClean="0"/>
              <a:pPr/>
              <a:t>15.12.14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7B0-2832-0643-909A-873BF1D7EE26}" type="datetimeFigureOut">
              <a:rPr lang="en-US" smtClean="0"/>
              <a:pPr/>
              <a:t>15.12.14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0EAE-8B20-C949-8C1B-B97D8E562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7B0-2832-0643-909A-873BF1D7EE26}" type="datetimeFigureOut">
              <a:rPr lang="en-US" smtClean="0"/>
              <a:pPr/>
              <a:t>15.12.14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0EAE-8B20-C949-8C1B-B97D8E562AE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7B0-2832-0643-909A-873BF1D7EE26}" type="datetimeFigureOut">
              <a:rPr lang="en-US" smtClean="0"/>
              <a:pPr/>
              <a:t>15.12.14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0EAE-8B20-C949-8C1B-B97D8E562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7B0-2832-0643-909A-873BF1D7EE26}" type="datetimeFigureOut">
              <a:rPr lang="en-US" smtClean="0"/>
              <a:pPr/>
              <a:t>15.12.14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0EAE-8B20-C949-8C1B-B97D8E562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7B0-2832-0643-909A-873BF1D7EE26}" type="datetimeFigureOut">
              <a:rPr lang="en-US" smtClean="0"/>
              <a:pPr/>
              <a:t>15.12.14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0EAE-8B20-C949-8C1B-B97D8E562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7B0-2832-0643-909A-873BF1D7EE26}" type="datetimeFigureOut">
              <a:rPr lang="en-US" smtClean="0"/>
              <a:pPr/>
              <a:t>15.12.14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0EAE-8B20-C949-8C1B-B97D8E562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7B0-2832-0643-909A-873BF1D7EE26}" type="datetimeFigureOut">
              <a:rPr lang="en-US" smtClean="0"/>
              <a:pPr/>
              <a:t>15.12.14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0EAE-8B20-C949-8C1B-B97D8E562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7B0-2832-0643-909A-873BF1D7EE26}" type="datetimeFigureOut">
              <a:rPr lang="en-US" smtClean="0"/>
              <a:pPr/>
              <a:t>15.12.14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0EAE-8B20-C949-8C1B-B97D8E562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7B0-2832-0643-909A-873BF1D7EE26}" type="datetimeFigureOut">
              <a:rPr lang="en-US" smtClean="0"/>
              <a:pPr/>
              <a:t>15.12.14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7B0-2832-0643-909A-873BF1D7EE26}" type="datetimeFigureOut">
              <a:rPr lang="en-US" smtClean="0"/>
              <a:pPr/>
              <a:t>15.12.14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0EAE-8B20-C949-8C1B-B97D8E562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2BB7B0-2832-0643-909A-873BF1D7EE26}" type="datetimeFigureOut">
              <a:rPr lang="en-US" smtClean="0"/>
              <a:pPr/>
              <a:t>15.12.14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A370EAE-8B20-C949-8C1B-B97D8E562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ZOR ENTÜBASYON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PREOP TANIMA VE PEROP YÖNETİMİ</a:t>
            </a:r>
          </a:p>
          <a:p>
            <a:endParaRPr lang="en-US" dirty="0"/>
          </a:p>
          <a:p>
            <a:r>
              <a:rPr lang="en-US" dirty="0" smtClean="0"/>
              <a:t>                        Dr. Emre </a:t>
            </a:r>
            <a:r>
              <a:rPr lang="en-US" dirty="0" err="1" smtClean="0"/>
              <a:t>Sertaç</a:t>
            </a:r>
            <a:r>
              <a:rPr lang="en-US" dirty="0" smtClean="0"/>
              <a:t> Bingül</a:t>
            </a:r>
          </a:p>
          <a:p>
            <a:r>
              <a:rPr lang="en-US" dirty="0" smtClean="0"/>
              <a:t>          </a:t>
            </a:r>
            <a:r>
              <a:rPr lang="tr-TR" dirty="0" smtClean="0"/>
              <a:t>   </a:t>
            </a:r>
            <a:r>
              <a:rPr lang="en-US" dirty="0" smtClean="0"/>
              <a:t>  Dr. </a:t>
            </a:r>
            <a:r>
              <a:rPr lang="en-US" dirty="0" err="1" smtClean="0"/>
              <a:t>Demet</a:t>
            </a:r>
            <a:r>
              <a:rPr lang="en-US" dirty="0" smtClean="0"/>
              <a:t> </a:t>
            </a:r>
            <a:r>
              <a:rPr lang="en-US" dirty="0" err="1" smtClean="0"/>
              <a:t>Altun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3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788" y="1758462"/>
            <a:ext cx="6299628" cy="48499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TRAVMA: </a:t>
            </a:r>
            <a:r>
              <a:rPr lang="en-US" dirty="0" err="1" smtClean="0"/>
              <a:t>Maksillofasyal,servikal,larengeal</a:t>
            </a:r>
            <a:r>
              <a:rPr lang="en-US" dirty="0" smtClean="0"/>
              <a:t> </a:t>
            </a:r>
            <a:r>
              <a:rPr lang="en-US" dirty="0" err="1" smtClean="0"/>
              <a:t>travmalar</a:t>
            </a:r>
            <a:r>
              <a:rPr lang="en-US" dirty="0" smtClean="0"/>
              <a:t>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    ENFEKSİYON: </a:t>
            </a:r>
            <a:r>
              <a:rPr lang="en-US" dirty="0" err="1" smtClean="0"/>
              <a:t>Epiglottit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err="1" smtClean="0"/>
              <a:t>krup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err="1" smtClean="0"/>
              <a:t>üst</a:t>
            </a:r>
            <a:r>
              <a:rPr lang="en-US" dirty="0" smtClean="0"/>
              <a:t> </a:t>
            </a:r>
            <a:r>
              <a:rPr lang="en-US" dirty="0" err="1" smtClean="0"/>
              <a:t>solunum</a:t>
            </a:r>
            <a:r>
              <a:rPr lang="en-US" dirty="0" smtClean="0"/>
              <a:t> </a:t>
            </a:r>
            <a:r>
              <a:rPr lang="en-US" dirty="0" err="1" smtClean="0"/>
              <a:t>yollarında</a:t>
            </a:r>
            <a:r>
              <a:rPr lang="en-US" dirty="0" smtClean="0"/>
              <a:t> </a:t>
            </a:r>
            <a:r>
              <a:rPr lang="tr-TR" dirty="0" smtClean="0"/>
              <a:t>    </a:t>
            </a:r>
            <a:r>
              <a:rPr lang="en-US" dirty="0" err="1" smtClean="0"/>
              <a:t>abse</a:t>
            </a:r>
            <a:r>
              <a:rPr lang="en-US" dirty="0" smtClean="0"/>
              <a:t>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    ENDOKRİN: </a:t>
            </a:r>
            <a:r>
              <a:rPr lang="en-US" dirty="0" err="1" smtClean="0"/>
              <a:t>Akromegali,diabetes</a:t>
            </a:r>
            <a:r>
              <a:rPr lang="en-US" dirty="0" smtClean="0"/>
              <a:t> </a:t>
            </a:r>
            <a:r>
              <a:rPr lang="en-US" dirty="0" err="1" smtClean="0"/>
              <a:t>mellitus,obezite</a:t>
            </a:r>
            <a:r>
              <a:rPr lang="en-US" dirty="0" smtClean="0"/>
              <a:t>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    ROMATOLOJİK: </a:t>
            </a:r>
            <a:r>
              <a:rPr lang="en-US" dirty="0" err="1" smtClean="0"/>
              <a:t>Ankilozan</a:t>
            </a:r>
            <a:r>
              <a:rPr lang="en-US" dirty="0" smtClean="0"/>
              <a:t> </a:t>
            </a:r>
            <a:r>
              <a:rPr lang="en-US" dirty="0" err="1" smtClean="0"/>
              <a:t>spondilit,Romatoid</a:t>
            </a:r>
            <a:r>
              <a:rPr lang="en-US" dirty="0" smtClean="0"/>
              <a:t> </a:t>
            </a:r>
            <a:r>
              <a:rPr lang="en-US" dirty="0" err="1" smtClean="0"/>
              <a:t>artrit,Skleroderma</a:t>
            </a: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    TÜMÖRAL: </a:t>
            </a:r>
            <a:r>
              <a:rPr lang="tr-TR" dirty="0" err="1" smtClean="0"/>
              <a:t>Ü</a:t>
            </a:r>
            <a:r>
              <a:rPr lang="en-US" dirty="0" err="1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alt </a:t>
            </a:r>
            <a:r>
              <a:rPr lang="en-US" dirty="0" err="1" smtClean="0"/>
              <a:t>solunum</a:t>
            </a:r>
            <a:r>
              <a:rPr lang="en-US" dirty="0" smtClean="0"/>
              <a:t> </a:t>
            </a:r>
            <a:r>
              <a:rPr lang="en-US" dirty="0" err="1" smtClean="0"/>
              <a:t>yolu</a:t>
            </a:r>
            <a:r>
              <a:rPr lang="en-US" dirty="0" smtClean="0"/>
              <a:t> </a:t>
            </a:r>
            <a:r>
              <a:rPr lang="en-US" dirty="0" err="1" smtClean="0"/>
              <a:t>tümörleri</a:t>
            </a:r>
            <a:r>
              <a:rPr lang="en-US" dirty="0" smtClean="0"/>
              <a:t>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    FİZYOLOJİK: </a:t>
            </a:r>
            <a:r>
              <a:rPr lang="en-US" dirty="0" err="1" smtClean="0"/>
              <a:t>Gebelik</a:t>
            </a: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Geçirilmiş</a:t>
            </a:r>
            <a:r>
              <a:rPr lang="en-US" dirty="0" smtClean="0"/>
              <a:t> </a:t>
            </a:r>
            <a:r>
              <a:rPr lang="en-US" dirty="0" err="1" smtClean="0"/>
              <a:t>çene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r>
              <a:rPr lang="en-US" dirty="0" smtClean="0"/>
              <a:t> </a:t>
            </a:r>
            <a:r>
              <a:rPr lang="en-US" dirty="0" err="1" smtClean="0"/>
              <a:t>cerrahileri,geçirilmiş</a:t>
            </a:r>
            <a:r>
              <a:rPr lang="en-US" dirty="0"/>
              <a:t> </a:t>
            </a:r>
            <a:r>
              <a:rPr lang="en-US" dirty="0" err="1" smtClean="0"/>
              <a:t>radyoterapi</a:t>
            </a:r>
            <a:r>
              <a:rPr lang="en-US" dirty="0" smtClean="0"/>
              <a:t>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08804" y="338328"/>
            <a:ext cx="8229600" cy="1252728"/>
          </a:xfrm>
        </p:spPr>
        <p:txBody>
          <a:bodyPr/>
          <a:lstStyle/>
          <a:p>
            <a:r>
              <a:rPr lang="en-US" dirty="0" smtClean="0"/>
              <a:t>EDİNSEL NEDENLER</a:t>
            </a:r>
            <a:endParaRPr lang="en-US" dirty="0"/>
          </a:p>
        </p:txBody>
      </p:sp>
      <p:pic>
        <p:nvPicPr>
          <p:cNvPr id="4" name="Picture 3" descr="Ekran Resmi 2014-12-10 21.23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16" y="3985598"/>
            <a:ext cx="2291930" cy="2757170"/>
          </a:xfrm>
          <a:prstGeom prst="rect">
            <a:avLst/>
          </a:prstGeom>
        </p:spPr>
      </p:pic>
      <p:pic>
        <p:nvPicPr>
          <p:cNvPr id="5" name="Picture 4" descr="Ekran Resmi 2014-12-13 13.17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388" y="475808"/>
            <a:ext cx="2101958" cy="20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0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Nasıl</a:t>
            </a:r>
            <a:r>
              <a:rPr lang="en-US" b="1" i="1" dirty="0" smtClean="0"/>
              <a:t> </a:t>
            </a:r>
            <a:r>
              <a:rPr lang="en-US" b="1" i="1" dirty="0" err="1" smtClean="0"/>
              <a:t>Tanıyalım</a:t>
            </a:r>
            <a:r>
              <a:rPr lang="en-US" b="1" i="1" dirty="0" smtClean="0"/>
              <a:t>?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57004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70020"/>
            <a:ext cx="7408333" cy="375614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Öncesine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ait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anestezi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kayıtları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fikir</a:t>
            </a:r>
            <a:r>
              <a:rPr lang="en-US" dirty="0" smtClean="0"/>
              <a:t> </a:t>
            </a:r>
            <a:r>
              <a:rPr lang="en-US" dirty="0" err="1" smtClean="0"/>
              <a:t>vermede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-</a:t>
            </a:r>
            <a:r>
              <a:rPr lang="en-US" dirty="0" err="1" smtClean="0"/>
              <a:t>Hastada</a:t>
            </a:r>
            <a:r>
              <a:rPr lang="en-US" dirty="0" smtClean="0"/>
              <a:t> </a:t>
            </a:r>
            <a:r>
              <a:rPr lang="en-US" dirty="0" err="1" smtClean="0"/>
              <a:t>olası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zorluğu</a:t>
            </a:r>
            <a:r>
              <a:rPr lang="en-US" dirty="0" smtClean="0"/>
              <a:t> </a:t>
            </a:r>
            <a:r>
              <a:rPr lang="en-US" dirty="0" err="1" smtClean="0"/>
              <a:t>ön</a:t>
            </a:r>
            <a:r>
              <a:rPr lang="en-US" dirty="0" smtClean="0"/>
              <a:t> </a:t>
            </a:r>
            <a:r>
              <a:rPr lang="en-US" dirty="0" err="1" smtClean="0"/>
              <a:t>görülmüş</a:t>
            </a:r>
            <a:r>
              <a:rPr lang="en-US" dirty="0" smtClean="0"/>
              <a:t> </a:t>
            </a:r>
            <a:r>
              <a:rPr lang="en-US" dirty="0" err="1" smtClean="0"/>
              <a:t>mü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                        - </a:t>
            </a:r>
            <a:r>
              <a:rPr lang="en-US" dirty="0" err="1" smtClean="0"/>
              <a:t>Önceki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girişimde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zorluğu</a:t>
            </a:r>
            <a:r>
              <a:rPr lang="en-US" dirty="0" smtClean="0"/>
              <a:t> </a:t>
            </a:r>
            <a:r>
              <a:rPr lang="en-US" dirty="0" err="1" smtClean="0"/>
              <a:t>yaşanmış</a:t>
            </a:r>
            <a:r>
              <a:rPr lang="en-US" dirty="0" smtClean="0"/>
              <a:t> </a:t>
            </a:r>
            <a:r>
              <a:rPr lang="en-US" dirty="0" err="1" smtClean="0"/>
              <a:t>mı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-</a:t>
            </a:r>
            <a:r>
              <a:rPr lang="en-US" dirty="0" err="1" smtClean="0"/>
              <a:t>Hangi</a:t>
            </a:r>
            <a:r>
              <a:rPr lang="en-US" dirty="0" smtClean="0"/>
              <a:t> </a:t>
            </a:r>
            <a:r>
              <a:rPr lang="en-US" dirty="0" err="1" smtClean="0"/>
              <a:t>yardımcı</a:t>
            </a:r>
            <a:r>
              <a:rPr lang="en-US" dirty="0" smtClean="0"/>
              <a:t> </a:t>
            </a:r>
            <a:r>
              <a:rPr lang="en-US" dirty="0" err="1" smtClean="0"/>
              <a:t>gereçler</a:t>
            </a:r>
            <a:r>
              <a:rPr lang="en-US" dirty="0" smtClean="0"/>
              <a:t> </a:t>
            </a:r>
            <a:r>
              <a:rPr lang="en-US" dirty="0" err="1" smtClean="0"/>
              <a:t>kullanılmış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- </a:t>
            </a:r>
            <a:r>
              <a:rPr lang="en-US" dirty="0" err="1" smtClean="0"/>
              <a:t>Yoğun</a:t>
            </a:r>
            <a:r>
              <a:rPr lang="en-US" dirty="0" smtClean="0"/>
              <a:t> </a:t>
            </a:r>
            <a:r>
              <a:rPr lang="en-US" dirty="0" err="1" smtClean="0"/>
              <a:t>bakım</a:t>
            </a:r>
            <a:r>
              <a:rPr lang="en-US" dirty="0" smtClean="0"/>
              <a:t> </a:t>
            </a:r>
            <a:r>
              <a:rPr lang="en-US" dirty="0" err="1" smtClean="0"/>
              <a:t>öyküsü</a:t>
            </a:r>
            <a:r>
              <a:rPr lang="en-US" dirty="0" smtClean="0"/>
              <a:t>? </a:t>
            </a:r>
            <a:r>
              <a:rPr lang="en-US" dirty="0" err="1" smtClean="0"/>
              <a:t>Mekanik</a:t>
            </a:r>
            <a:r>
              <a:rPr lang="en-US" dirty="0" smtClean="0"/>
              <a:t> vent.?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-</a:t>
            </a:r>
            <a:r>
              <a:rPr lang="en-US" dirty="0" err="1" smtClean="0"/>
              <a:t>Trakeostomi</a:t>
            </a:r>
            <a:r>
              <a:rPr lang="en-US" dirty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Anamnez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5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kısıklığı</a:t>
            </a:r>
            <a:endParaRPr lang="en-US" dirty="0" smtClean="0"/>
          </a:p>
          <a:p>
            <a:r>
              <a:rPr lang="en-US" dirty="0" smtClean="0"/>
              <a:t>Stridor</a:t>
            </a:r>
          </a:p>
          <a:p>
            <a:r>
              <a:rPr lang="en-US" dirty="0" smtClean="0"/>
              <a:t>Wheezing</a:t>
            </a:r>
          </a:p>
          <a:p>
            <a:r>
              <a:rPr lang="en-US" dirty="0" err="1" smtClean="0"/>
              <a:t>Dispne</a:t>
            </a:r>
            <a:endParaRPr lang="en-US" dirty="0" smtClean="0"/>
          </a:p>
          <a:p>
            <a:r>
              <a:rPr lang="en-US" dirty="0" err="1" smtClean="0"/>
              <a:t>Disfaji</a:t>
            </a:r>
            <a:r>
              <a:rPr lang="en-US" dirty="0" smtClean="0"/>
              <a:t>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semptomları</a:t>
            </a:r>
            <a:r>
              <a:rPr lang="en-US" dirty="0" smtClean="0"/>
              <a:t> </a:t>
            </a:r>
            <a:r>
              <a:rPr lang="en-US" dirty="0" err="1" smtClean="0"/>
              <a:t>sorgulamalıyız</a:t>
            </a:r>
            <a:r>
              <a:rPr lang="en-US" dirty="0" err="1"/>
              <a:t>.</a:t>
            </a:r>
            <a:r>
              <a:rPr lang="en-US" dirty="0" err="1" smtClean="0"/>
              <a:t>Tanı</a:t>
            </a:r>
            <a:r>
              <a:rPr lang="en-US" dirty="0" smtClean="0"/>
              <a:t> </a:t>
            </a:r>
            <a:r>
              <a:rPr lang="en-US" dirty="0" err="1" smtClean="0"/>
              <a:t>konmamış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patolojilerin</a:t>
            </a:r>
            <a:r>
              <a:rPr lang="en-US" dirty="0" smtClean="0"/>
              <a:t> </a:t>
            </a:r>
            <a:r>
              <a:rPr lang="en-US" dirty="0" err="1" smtClean="0"/>
              <a:t>göstergesi</a:t>
            </a:r>
            <a:r>
              <a:rPr lang="en-US" dirty="0" smtClean="0"/>
              <a:t> </a:t>
            </a:r>
            <a:r>
              <a:rPr lang="en-US" dirty="0" err="1" smtClean="0"/>
              <a:t>olabilirler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9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Kısa</a:t>
            </a:r>
            <a:r>
              <a:rPr lang="en-US" dirty="0" smtClean="0"/>
              <a:t> </a:t>
            </a:r>
            <a:r>
              <a:rPr lang="en-US" dirty="0" err="1" smtClean="0"/>
              <a:t>boyun</a:t>
            </a:r>
            <a:endParaRPr lang="en-US" dirty="0" smtClean="0"/>
          </a:p>
          <a:p>
            <a:r>
              <a:rPr lang="en-US" dirty="0" err="1" smtClean="0"/>
              <a:t>Kısıtlı</a:t>
            </a:r>
            <a:r>
              <a:rPr lang="en-US" dirty="0" smtClean="0"/>
              <a:t> </a:t>
            </a:r>
            <a:r>
              <a:rPr lang="en-US" dirty="0" err="1" smtClean="0"/>
              <a:t>ağız</a:t>
            </a:r>
            <a:r>
              <a:rPr lang="en-US" dirty="0" smtClean="0"/>
              <a:t> </a:t>
            </a:r>
            <a:r>
              <a:rPr lang="en-US" dirty="0" err="1" smtClean="0"/>
              <a:t>açıklığı</a:t>
            </a:r>
            <a:endParaRPr lang="en-US" dirty="0" smtClean="0"/>
          </a:p>
          <a:p>
            <a:r>
              <a:rPr lang="en-US" dirty="0" err="1" smtClean="0"/>
              <a:t>ileri</a:t>
            </a:r>
            <a:r>
              <a:rPr lang="en-US" dirty="0" smtClean="0"/>
              <a:t> </a:t>
            </a:r>
            <a:r>
              <a:rPr lang="en-US" dirty="0" err="1" smtClean="0"/>
              <a:t>çıkık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 smtClean="0"/>
              <a:t>ön</a:t>
            </a:r>
            <a:r>
              <a:rPr lang="en-US" dirty="0" smtClean="0"/>
              <a:t> </a:t>
            </a:r>
            <a:r>
              <a:rPr lang="en-US" dirty="0" err="1" smtClean="0"/>
              <a:t>dişler</a:t>
            </a:r>
            <a:endParaRPr lang="en-US" dirty="0" smtClean="0"/>
          </a:p>
          <a:p>
            <a:r>
              <a:rPr lang="en-US" dirty="0" err="1" smtClean="0"/>
              <a:t>Makroglossi</a:t>
            </a:r>
            <a:endParaRPr lang="en-US" dirty="0" smtClean="0"/>
          </a:p>
          <a:p>
            <a:r>
              <a:rPr lang="en-US" dirty="0" err="1" smtClean="0"/>
              <a:t>Mikrognati</a:t>
            </a:r>
            <a:endParaRPr lang="en-US" dirty="0" smtClean="0"/>
          </a:p>
          <a:p>
            <a:r>
              <a:rPr lang="en-US" dirty="0" err="1" smtClean="0"/>
              <a:t>Boyunda</a:t>
            </a:r>
            <a:r>
              <a:rPr lang="en-US" dirty="0" smtClean="0"/>
              <a:t> </a:t>
            </a:r>
            <a:r>
              <a:rPr lang="en-US" dirty="0" err="1" smtClean="0"/>
              <a:t>kontraktür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ekstansiyon</a:t>
            </a:r>
            <a:r>
              <a:rPr lang="en-US" dirty="0" smtClean="0"/>
              <a:t> </a:t>
            </a:r>
            <a:r>
              <a:rPr lang="en-US" dirty="0" err="1" smtClean="0"/>
              <a:t>kısıtlılığı</a:t>
            </a:r>
            <a:endParaRPr lang="en-US" dirty="0" smtClean="0"/>
          </a:p>
          <a:p>
            <a:r>
              <a:rPr lang="en-US" dirty="0" err="1"/>
              <a:t>O</a:t>
            </a:r>
            <a:r>
              <a:rPr lang="en-US" dirty="0" err="1" smtClean="0"/>
              <a:t>bezite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İ</a:t>
            </a:r>
            <a:r>
              <a:rPr lang="en-US" dirty="0" err="1" smtClean="0"/>
              <a:t>nspeksiyon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32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14054"/>
            <a:ext cx="7408333" cy="361210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Hastaya</a:t>
            </a:r>
            <a:r>
              <a:rPr lang="en-US" dirty="0" smtClean="0"/>
              <a:t> </a:t>
            </a:r>
            <a:r>
              <a:rPr lang="en-US" dirty="0" err="1" smtClean="0"/>
              <a:t>dik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oturur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durumda</a:t>
            </a:r>
            <a:r>
              <a:rPr lang="en-US" dirty="0" smtClean="0"/>
              <a:t> </a:t>
            </a:r>
            <a:r>
              <a:rPr lang="en-US" dirty="0" err="1" smtClean="0"/>
              <a:t>ağzını</a:t>
            </a:r>
            <a:r>
              <a:rPr lang="en-US" dirty="0" smtClean="0"/>
              <a:t> </a:t>
            </a:r>
            <a:r>
              <a:rPr lang="en-US" dirty="0" err="1" smtClean="0"/>
              <a:t>olabildiğince</a:t>
            </a:r>
            <a:r>
              <a:rPr lang="en-US" dirty="0" smtClean="0"/>
              <a:t> </a:t>
            </a:r>
            <a:r>
              <a:rPr lang="en-US" dirty="0" err="1" smtClean="0"/>
              <a:t>açması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dilini</a:t>
            </a:r>
            <a:r>
              <a:rPr lang="en-US" dirty="0" smtClean="0"/>
              <a:t> </a:t>
            </a:r>
            <a:r>
              <a:rPr lang="en-US" dirty="0" err="1" smtClean="0"/>
              <a:t>dışarı</a:t>
            </a:r>
            <a:r>
              <a:rPr lang="en-US" dirty="0" smtClean="0"/>
              <a:t> </a:t>
            </a:r>
            <a:r>
              <a:rPr lang="en-US" dirty="0" err="1" smtClean="0"/>
              <a:t>çıkarması</a:t>
            </a:r>
            <a:r>
              <a:rPr lang="en-US" dirty="0" smtClean="0"/>
              <a:t> </a:t>
            </a:r>
            <a:r>
              <a:rPr lang="en-US" dirty="0" err="1" smtClean="0"/>
              <a:t>söylenir.Hasta</a:t>
            </a:r>
            <a:r>
              <a:rPr lang="en-US" dirty="0" smtClean="0"/>
              <a:t> </a:t>
            </a:r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çıkarmaz</a:t>
            </a:r>
            <a:r>
              <a:rPr lang="en-US" dirty="0" smtClean="0"/>
              <a:t>.</a:t>
            </a:r>
          </a:p>
          <a:p>
            <a:r>
              <a:rPr lang="en-US" dirty="0" smtClean="0"/>
              <a:t>Oral </a:t>
            </a:r>
            <a:r>
              <a:rPr lang="en-US" dirty="0" err="1" smtClean="0"/>
              <a:t>kavite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dilin</a:t>
            </a:r>
            <a:r>
              <a:rPr lang="en-US" dirty="0" smtClean="0"/>
              <a:t> </a:t>
            </a:r>
            <a:r>
              <a:rPr lang="en-US" dirty="0" err="1" smtClean="0"/>
              <a:t>boyutu</a:t>
            </a:r>
            <a:r>
              <a:rPr lang="en-US" dirty="0" smtClean="0"/>
              <a:t> </a:t>
            </a:r>
            <a:r>
              <a:rPr lang="en-US" dirty="0" err="1" smtClean="0"/>
              <a:t>arasındaki</a:t>
            </a:r>
            <a:r>
              <a:rPr lang="en-US" dirty="0" smtClean="0"/>
              <a:t> </a:t>
            </a:r>
            <a:r>
              <a:rPr lang="en-US" dirty="0" err="1" smtClean="0"/>
              <a:t>ilişkiyi</a:t>
            </a:r>
            <a:r>
              <a:rPr lang="en-US" dirty="0" smtClean="0"/>
              <a:t> </a:t>
            </a:r>
            <a:r>
              <a:rPr lang="en-US" dirty="0" err="1" smtClean="0"/>
              <a:t>sınıflar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SINIF 1</a:t>
            </a:r>
            <a:r>
              <a:rPr lang="en-US" dirty="0" smtClean="0"/>
              <a:t>: </a:t>
            </a:r>
            <a:r>
              <a:rPr lang="tr-TR" dirty="0" err="1" smtClean="0"/>
              <a:t>U</a:t>
            </a:r>
            <a:r>
              <a:rPr lang="en-US" dirty="0" err="1" smtClean="0"/>
              <a:t>vula,sert</a:t>
            </a:r>
            <a:r>
              <a:rPr lang="en-US" dirty="0" smtClean="0"/>
              <a:t> </a:t>
            </a:r>
            <a:r>
              <a:rPr lang="en-US" dirty="0" err="1" smtClean="0"/>
              <a:t>damak,yumuşak</a:t>
            </a:r>
            <a:r>
              <a:rPr lang="en-US" dirty="0" smtClean="0"/>
              <a:t> </a:t>
            </a:r>
            <a:r>
              <a:rPr lang="en-US" dirty="0" err="1" smtClean="0"/>
              <a:t>damak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ön</a:t>
            </a:r>
            <a:r>
              <a:rPr lang="en-US" dirty="0" smtClean="0"/>
              <a:t> </a:t>
            </a:r>
            <a:r>
              <a:rPr lang="en-US" dirty="0" err="1" smtClean="0"/>
              <a:t>plikalar</a:t>
            </a:r>
            <a:r>
              <a:rPr lang="en-US" dirty="0" smtClean="0"/>
              <a:t> </a:t>
            </a:r>
            <a:r>
              <a:rPr lang="en-US" dirty="0" err="1" smtClean="0"/>
              <a:t>görülebilir</a:t>
            </a:r>
            <a:r>
              <a:rPr lang="en-US" dirty="0" smtClean="0"/>
              <a:t> </a:t>
            </a:r>
            <a:r>
              <a:rPr lang="en-US" dirty="0" err="1" smtClean="0"/>
              <a:t>durumda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SINIF 2</a:t>
            </a:r>
            <a:r>
              <a:rPr lang="en-US" dirty="0" smtClean="0"/>
              <a:t>: </a:t>
            </a:r>
            <a:r>
              <a:rPr lang="tr-TR" dirty="0" err="1" smtClean="0"/>
              <a:t>S</a:t>
            </a:r>
            <a:r>
              <a:rPr lang="en-US" dirty="0" err="1" smtClean="0"/>
              <a:t>ert</a:t>
            </a:r>
            <a:r>
              <a:rPr lang="en-US" dirty="0" smtClean="0"/>
              <a:t> </a:t>
            </a:r>
            <a:r>
              <a:rPr lang="en-US" dirty="0" err="1" smtClean="0"/>
              <a:t>damak,yumuşak</a:t>
            </a:r>
            <a:r>
              <a:rPr lang="en-US" dirty="0" smtClean="0"/>
              <a:t> </a:t>
            </a:r>
            <a:r>
              <a:rPr lang="en-US" dirty="0" err="1" smtClean="0"/>
              <a:t>damak,uvulanın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kısmı</a:t>
            </a:r>
            <a:r>
              <a:rPr lang="en-US" dirty="0" smtClean="0"/>
              <a:t> </a:t>
            </a:r>
            <a:r>
              <a:rPr lang="en-US" dirty="0" err="1" smtClean="0"/>
              <a:t>görülebilir</a:t>
            </a:r>
            <a:r>
              <a:rPr lang="en-US" dirty="0" smtClean="0"/>
              <a:t> </a:t>
            </a:r>
            <a:r>
              <a:rPr lang="en-US" dirty="0" err="1" smtClean="0"/>
              <a:t>durumda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SINIF 3</a:t>
            </a:r>
            <a:r>
              <a:rPr lang="en-US" dirty="0" smtClean="0"/>
              <a:t>: </a:t>
            </a:r>
            <a:r>
              <a:rPr lang="tr-TR" dirty="0" err="1" smtClean="0"/>
              <a:t>U</a:t>
            </a:r>
            <a:r>
              <a:rPr lang="en-US" dirty="0" err="1" smtClean="0"/>
              <a:t>vulanın</a:t>
            </a:r>
            <a:r>
              <a:rPr lang="en-US" dirty="0" smtClean="0"/>
              <a:t> </a:t>
            </a:r>
            <a:r>
              <a:rPr lang="en-US" dirty="0" err="1" smtClean="0"/>
              <a:t>bazisi,sert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yumuşak</a:t>
            </a:r>
            <a:r>
              <a:rPr lang="en-US" dirty="0" smtClean="0"/>
              <a:t> </a:t>
            </a:r>
            <a:r>
              <a:rPr lang="en-US" dirty="0" err="1" smtClean="0"/>
              <a:t>damak</a:t>
            </a:r>
            <a:r>
              <a:rPr lang="en-US" dirty="0" smtClean="0"/>
              <a:t> </a:t>
            </a:r>
            <a:r>
              <a:rPr lang="en-US" dirty="0" err="1" smtClean="0"/>
              <a:t>görülebilir</a:t>
            </a:r>
            <a:r>
              <a:rPr lang="en-US" dirty="0" smtClean="0"/>
              <a:t> </a:t>
            </a:r>
            <a:r>
              <a:rPr lang="en-US" dirty="0" err="1" smtClean="0"/>
              <a:t>durumda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SINIF 4</a:t>
            </a:r>
            <a:r>
              <a:rPr lang="en-US" dirty="0" smtClean="0"/>
              <a:t>: </a:t>
            </a:r>
            <a:r>
              <a:rPr lang="tr-TR" dirty="0" err="1" smtClean="0"/>
              <a:t>Y</a:t>
            </a:r>
            <a:r>
              <a:rPr lang="en-US" dirty="0" err="1" smtClean="0"/>
              <a:t>alnızca</a:t>
            </a:r>
            <a:r>
              <a:rPr lang="en-US" dirty="0" smtClean="0"/>
              <a:t> </a:t>
            </a:r>
            <a:r>
              <a:rPr lang="en-US" dirty="0" err="1" smtClean="0"/>
              <a:t>sert</a:t>
            </a:r>
            <a:r>
              <a:rPr lang="en-US" dirty="0" smtClean="0"/>
              <a:t> </a:t>
            </a:r>
            <a:r>
              <a:rPr lang="en-US" dirty="0" err="1" smtClean="0"/>
              <a:t>damak</a:t>
            </a:r>
            <a:r>
              <a:rPr lang="en-US" dirty="0" smtClean="0"/>
              <a:t> </a:t>
            </a:r>
            <a:r>
              <a:rPr lang="en-US" dirty="0" err="1" smtClean="0"/>
              <a:t>görülebilir,yumuşak</a:t>
            </a:r>
            <a:r>
              <a:rPr lang="en-US" dirty="0" smtClean="0"/>
              <a:t> </a:t>
            </a:r>
            <a:r>
              <a:rPr lang="en-US" dirty="0" err="1" smtClean="0"/>
              <a:t>damak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uvula </a:t>
            </a:r>
            <a:r>
              <a:rPr lang="en-US" dirty="0" err="1" smtClean="0"/>
              <a:t>görülemez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Mallampati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3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16013"/>
            <a:ext cx="7408333" cy="3450696"/>
          </a:xfrm>
        </p:spPr>
        <p:txBody>
          <a:bodyPr/>
          <a:lstStyle/>
          <a:p>
            <a:r>
              <a:rPr lang="en-US" dirty="0" err="1" smtClean="0"/>
              <a:t>Sınıf</a:t>
            </a:r>
            <a:r>
              <a:rPr lang="en-US" dirty="0" smtClean="0"/>
              <a:t> 3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sınıf</a:t>
            </a:r>
            <a:r>
              <a:rPr lang="en-US" dirty="0" smtClean="0"/>
              <a:t> 4 </a:t>
            </a:r>
            <a:r>
              <a:rPr lang="en-US" dirty="0" err="1" smtClean="0"/>
              <a:t>mallampati</a:t>
            </a:r>
            <a:r>
              <a:rPr lang="en-US" dirty="0" smtClean="0"/>
              <a:t> </a:t>
            </a:r>
            <a:r>
              <a:rPr lang="en-US" dirty="0" err="1" smtClean="0"/>
              <a:t>skoruna</a:t>
            </a:r>
            <a:r>
              <a:rPr lang="en-US" dirty="0" smtClean="0"/>
              <a:t> </a:t>
            </a:r>
            <a:r>
              <a:rPr lang="en-US" dirty="0" err="1" smtClean="0"/>
              <a:t>sahip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r>
              <a:rPr lang="en-US" dirty="0" smtClean="0"/>
              <a:t> </a:t>
            </a:r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olasılığı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yüksek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Ekran Resmi 2014-11-14 14.28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7" y="2828311"/>
            <a:ext cx="6870700" cy="35814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252027" y="6409711"/>
            <a:ext cx="68707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80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14731"/>
            <a:ext cx="7408333" cy="43322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b="1" dirty="0" smtClean="0"/>
              <a:t>Cormack-</a:t>
            </a:r>
            <a:r>
              <a:rPr lang="en-US" sz="3600" b="1" dirty="0" err="1"/>
              <a:t>L</a:t>
            </a:r>
            <a:r>
              <a:rPr lang="en-US" sz="3600" b="1" dirty="0" err="1" smtClean="0"/>
              <a:t>ehane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sınıflandırması</a:t>
            </a:r>
            <a:endParaRPr lang="en-US" sz="3600" b="1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err="1" smtClean="0"/>
              <a:t>Tüm</a:t>
            </a:r>
            <a:r>
              <a:rPr lang="en-US" dirty="0" smtClean="0"/>
              <a:t> glottis anterior </a:t>
            </a:r>
            <a:r>
              <a:rPr lang="en-US" dirty="0" err="1" smtClean="0"/>
              <a:t>ve</a:t>
            </a:r>
            <a:r>
              <a:rPr lang="en-US" dirty="0" smtClean="0"/>
              <a:t> posterior </a:t>
            </a:r>
            <a:r>
              <a:rPr lang="en-US" dirty="0" err="1" smtClean="0"/>
              <a:t>komissürleri</a:t>
            </a:r>
            <a:r>
              <a:rPr lang="en-US" dirty="0" smtClean="0"/>
              <a:t> </a:t>
            </a:r>
            <a:r>
              <a:rPr lang="en-US" dirty="0" err="1" smtClean="0"/>
              <a:t>dahil</a:t>
            </a:r>
            <a:r>
              <a:rPr lang="en-US" dirty="0" smtClean="0"/>
              <a:t> </a:t>
            </a:r>
            <a:r>
              <a:rPr lang="en-US" dirty="0" err="1" smtClean="0"/>
              <a:t>olmak</a:t>
            </a:r>
            <a:r>
              <a:rPr lang="en-US" dirty="0" smtClean="0"/>
              <a:t> </a:t>
            </a:r>
            <a:r>
              <a:rPr lang="en-US" dirty="0" err="1" smtClean="0"/>
              <a:t>üzere</a:t>
            </a:r>
            <a:r>
              <a:rPr lang="en-US" dirty="0" smtClean="0"/>
              <a:t> </a:t>
            </a:r>
            <a:r>
              <a:rPr lang="en-US" dirty="0" err="1" smtClean="0"/>
              <a:t>vizualize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err="1" smtClean="0"/>
              <a:t>Glottisin</a:t>
            </a:r>
            <a:r>
              <a:rPr lang="en-US" dirty="0" smtClean="0"/>
              <a:t> posterior </a:t>
            </a:r>
            <a:r>
              <a:rPr lang="en-US" dirty="0" err="1" smtClean="0"/>
              <a:t>parçası</a:t>
            </a:r>
            <a:r>
              <a:rPr lang="en-US" dirty="0" smtClean="0"/>
              <a:t> </a:t>
            </a:r>
            <a:r>
              <a:rPr lang="en-US" dirty="0" err="1" smtClean="0"/>
              <a:t>vizualize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 err="1" smtClean="0"/>
              <a:t>Epiglot</a:t>
            </a:r>
            <a:r>
              <a:rPr lang="en-US" dirty="0" smtClean="0"/>
              <a:t> </a:t>
            </a:r>
            <a:r>
              <a:rPr lang="en-US" dirty="0" err="1" smtClean="0"/>
              <a:t>görülebiliyor</a:t>
            </a:r>
            <a:r>
              <a:rPr lang="en-US" dirty="0" smtClean="0"/>
              <a:t> </a:t>
            </a:r>
            <a:r>
              <a:rPr lang="en-US" dirty="0" err="1" smtClean="0"/>
              <a:t>ama</a:t>
            </a:r>
            <a:r>
              <a:rPr lang="en-US" dirty="0" smtClean="0"/>
              <a:t> glottis </a:t>
            </a:r>
            <a:r>
              <a:rPr lang="en-US" dirty="0" err="1" smtClean="0"/>
              <a:t>görülemiyor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3a: </a:t>
            </a:r>
            <a:r>
              <a:rPr lang="en-US" dirty="0" err="1" smtClean="0"/>
              <a:t>epiglot</a:t>
            </a:r>
            <a:r>
              <a:rPr lang="en-US" dirty="0" smtClean="0"/>
              <a:t> </a:t>
            </a:r>
            <a:r>
              <a:rPr lang="en-US" dirty="0" err="1" smtClean="0"/>
              <a:t>kaldırılabiliyor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3b: </a:t>
            </a:r>
            <a:r>
              <a:rPr lang="en-US" dirty="0" err="1" smtClean="0"/>
              <a:t>epiglot</a:t>
            </a:r>
            <a:r>
              <a:rPr lang="en-US" dirty="0" smtClean="0"/>
              <a:t> </a:t>
            </a:r>
            <a:r>
              <a:rPr lang="en-US" dirty="0" err="1" smtClean="0"/>
              <a:t>kaldırılamıyor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4)</a:t>
            </a:r>
            <a:r>
              <a:rPr lang="en-US" dirty="0" smtClean="0"/>
              <a:t>   Epiglottis </a:t>
            </a:r>
            <a:r>
              <a:rPr lang="en-US" dirty="0" err="1" smtClean="0"/>
              <a:t>ve</a:t>
            </a:r>
            <a:r>
              <a:rPr lang="en-US" dirty="0" smtClean="0"/>
              <a:t> glottis </a:t>
            </a:r>
            <a:r>
              <a:rPr lang="en-US" dirty="0" err="1" smtClean="0"/>
              <a:t>görülemiyor,yalnızca</a:t>
            </a:r>
            <a:r>
              <a:rPr lang="en-US" dirty="0" smtClean="0"/>
              <a:t> </a:t>
            </a:r>
            <a:r>
              <a:rPr lang="en-US" dirty="0" err="1" smtClean="0"/>
              <a:t>yumuşak</a:t>
            </a:r>
            <a:r>
              <a:rPr lang="en-US" dirty="0" smtClean="0"/>
              <a:t> </a:t>
            </a:r>
            <a:r>
              <a:rPr lang="en-US" dirty="0" err="1" smtClean="0"/>
              <a:t>dokular</a:t>
            </a:r>
            <a:r>
              <a:rPr lang="en-US" dirty="0" smtClean="0"/>
              <a:t> </a:t>
            </a:r>
            <a:r>
              <a:rPr lang="en-US" dirty="0" err="1" smtClean="0"/>
              <a:t>görülebiliyor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01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Laringoskopik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değerlendirmedir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Cormack-</a:t>
            </a:r>
            <a:r>
              <a:rPr lang="en-US" dirty="0" err="1" smtClean="0"/>
              <a:t>Lehane</a:t>
            </a:r>
            <a:endParaRPr lang="en-US" dirty="0"/>
          </a:p>
        </p:txBody>
      </p:sp>
      <p:pic>
        <p:nvPicPr>
          <p:cNvPr id="4" name="Picture 3" descr="Ekran Resmi 2014-10-29 19.33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7" y="3222830"/>
            <a:ext cx="75311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3380"/>
            <a:ext cx="7408333" cy="414278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Toplamda</a:t>
            </a:r>
            <a:r>
              <a:rPr lang="en-US" dirty="0" smtClean="0"/>
              <a:t> 102305 </a:t>
            </a:r>
            <a:r>
              <a:rPr lang="en-US" dirty="0" err="1" smtClean="0"/>
              <a:t>hastanın</a:t>
            </a:r>
            <a:r>
              <a:rPr lang="en-US" dirty="0" smtClean="0"/>
              <a:t> </a:t>
            </a:r>
            <a:r>
              <a:rPr lang="en-US" dirty="0" err="1" smtClean="0"/>
              <a:t>istatistiki</a:t>
            </a:r>
            <a:r>
              <a:rPr lang="en-US" dirty="0" smtClean="0"/>
              <a:t> </a:t>
            </a:r>
            <a:r>
              <a:rPr lang="en-US" dirty="0" err="1" smtClean="0"/>
              <a:t>datasını</a:t>
            </a:r>
            <a:r>
              <a:rPr lang="en-US" dirty="0" smtClean="0"/>
              <a:t> </a:t>
            </a:r>
            <a:r>
              <a:rPr lang="en-US" dirty="0" err="1" smtClean="0"/>
              <a:t>değerlendiren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çalışmaya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- </a:t>
            </a:r>
            <a:r>
              <a:rPr lang="en-US" dirty="0" err="1" smtClean="0"/>
              <a:t>Erkek</a:t>
            </a:r>
            <a:r>
              <a:rPr lang="en-US" dirty="0" smtClean="0"/>
              <a:t> </a:t>
            </a:r>
            <a:r>
              <a:rPr lang="en-US" dirty="0" err="1" smtClean="0"/>
              <a:t>cinsiyet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- </a:t>
            </a:r>
            <a:r>
              <a:rPr lang="en-US" dirty="0" err="1" smtClean="0"/>
              <a:t>Artmış</a:t>
            </a:r>
            <a:r>
              <a:rPr lang="en-US" dirty="0" smtClean="0"/>
              <a:t> </a:t>
            </a:r>
            <a:r>
              <a:rPr lang="en-US" dirty="0" err="1" smtClean="0"/>
              <a:t>vücut</a:t>
            </a:r>
            <a:r>
              <a:rPr lang="en-US" dirty="0" smtClean="0"/>
              <a:t> </a:t>
            </a:r>
            <a:r>
              <a:rPr lang="en-US" dirty="0" err="1" smtClean="0"/>
              <a:t>kitle</a:t>
            </a:r>
            <a:r>
              <a:rPr lang="en-US" dirty="0" smtClean="0"/>
              <a:t> </a:t>
            </a:r>
            <a:r>
              <a:rPr lang="en-US" dirty="0" err="1" smtClean="0"/>
              <a:t>indeksi</a:t>
            </a:r>
            <a:r>
              <a:rPr lang="en-US" dirty="0" smtClean="0"/>
              <a:t> (&gt;35)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- </a:t>
            </a:r>
            <a:r>
              <a:rPr lang="en-US" dirty="0" err="1" smtClean="0"/>
              <a:t>Mallampati</a:t>
            </a:r>
            <a:r>
              <a:rPr lang="en-US" dirty="0" smtClean="0"/>
              <a:t> </a:t>
            </a:r>
            <a:r>
              <a:rPr lang="en-US" dirty="0" err="1" smtClean="0"/>
              <a:t>sınıf</a:t>
            </a:r>
            <a:r>
              <a:rPr lang="en-US" dirty="0" smtClean="0"/>
              <a:t> 3-4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- ASA 3-4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-KBB, KVC, </a:t>
            </a:r>
            <a:r>
              <a:rPr lang="en-US" dirty="0" err="1" smtClean="0"/>
              <a:t>oromaksillofasyal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hastalarında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sık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ormack-</a:t>
            </a:r>
            <a:r>
              <a:rPr lang="en-US" dirty="0" err="1"/>
              <a:t>L</a:t>
            </a:r>
            <a:r>
              <a:rPr lang="en-US" dirty="0" err="1" smtClean="0"/>
              <a:t>ehane</a:t>
            </a:r>
            <a:r>
              <a:rPr lang="en-US" dirty="0" smtClean="0"/>
              <a:t> 3/4 </a:t>
            </a:r>
            <a:r>
              <a:rPr lang="en-US" dirty="0" err="1" smtClean="0"/>
              <a:t>bulgularına</a:t>
            </a:r>
            <a:r>
              <a:rPr lang="en-US" dirty="0" smtClean="0"/>
              <a:t> </a:t>
            </a:r>
            <a:r>
              <a:rPr lang="en-US" dirty="0" err="1" smtClean="0"/>
              <a:t>rastlanmış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1800" i="1" dirty="0" smtClean="0"/>
              <a:t>Incidences and Predictors of Difficult Laryngoscopy in Adult Patients Undergoing General </a:t>
            </a:r>
            <a:r>
              <a:rPr lang="en-US" sz="1800" i="1" dirty="0" err="1" smtClean="0"/>
              <a:t>Anesthesia,A</a:t>
            </a:r>
            <a:r>
              <a:rPr lang="en-US" sz="1800" i="1" dirty="0" smtClean="0"/>
              <a:t> single-center analysis of 102305 </a:t>
            </a:r>
            <a:r>
              <a:rPr lang="en-US" sz="1800" i="1" dirty="0" err="1" smtClean="0"/>
              <a:t>cases,S.Heinrich,T.Birkholz,A.Irouschek,A.Ackermann,J.Schmidt,J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Anest</a:t>
            </a:r>
            <a:r>
              <a:rPr lang="en-US" sz="1800" i="1" dirty="0" smtClean="0"/>
              <a:t> 2013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17510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1438" y="1838848"/>
            <a:ext cx="7408333" cy="345069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tr-TR" b="1" i="1" dirty="0" smtClean="0">
                <a:latin typeface="Times New Roman" pitchFamily="18" charset="0"/>
                <a:cs typeface="Times New Roman" pitchFamily="18" charset="0"/>
              </a:rPr>
              <a:t>TANIM</a:t>
            </a:r>
          </a:p>
          <a:p>
            <a:pPr>
              <a:lnSpc>
                <a:spcPct val="120000"/>
              </a:lnSpc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Anesteziyoloji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eğitimi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almış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kişiler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tarafından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klasik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laringoskopi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üç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denemeden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fazla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deneme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süresi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dakikadan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uzun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süren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endotrakeal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entübasyon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ZOR ENTÜBASYON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8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err="1" smtClean="0"/>
              <a:t>Üst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alt </a:t>
            </a:r>
            <a:r>
              <a:rPr lang="en-US" dirty="0" err="1" smtClean="0"/>
              <a:t>ön</a:t>
            </a:r>
            <a:r>
              <a:rPr lang="en-US" dirty="0" smtClean="0"/>
              <a:t> </a:t>
            </a:r>
            <a:r>
              <a:rPr lang="en-US" dirty="0" err="1" smtClean="0"/>
              <a:t>kesici</a:t>
            </a:r>
            <a:r>
              <a:rPr lang="en-US" dirty="0" smtClean="0"/>
              <a:t> </a:t>
            </a:r>
            <a:r>
              <a:rPr lang="en-US" dirty="0" err="1" smtClean="0"/>
              <a:t>dişler</a:t>
            </a:r>
            <a:r>
              <a:rPr lang="en-US" dirty="0" smtClean="0"/>
              <a:t> </a:t>
            </a:r>
            <a:r>
              <a:rPr lang="en-US" dirty="0" err="1" smtClean="0"/>
              <a:t>arasındaki</a:t>
            </a:r>
            <a:r>
              <a:rPr lang="en-US" dirty="0" smtClean="0"/>
              <a:t> </a:t>
            </a:r>
            <a:r>
              <a:rPr lang="en-US" dirty="0" err="1" smtClean="0"/>
              <a:t>mesafe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>2 </a:t>
            </a:r>
            <a:r>
              <a:rPr lang="en-US" dirty="0" err="1" smtClean="0">
                <a:solidFill>
                  <a:srgbClr val="FF0000"/>
                </a:solidFill>
              </a:rPr>
              <a:t>cm’den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küçük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ihtimali</a:t>
            </a:r>
            <a:r>
              <a:rPr lang="en-US" dirty="0" smtClean="0"/>
              <a:t> </a:t>
            </a:r>
            <a:r>
              <a:rPr lang="en-US" dirty="0" err="1" smtClean="0"/>
              <a:t>fazla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Pratik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hastanın</a:t>
            </a:r>
            <a:r>
              <a:rPr lang="en-US" dirty="0" smtClean="0"/>
              <a:t> </a:t>
            </a:r>
            <a:r>
              <a:rPr lang="en-US" dirty="0" err="1" smtClean="0"/>
              <a:t>ağzı</a:t>
            </a:r>
            <a:r>
              <a:rPr lang="en-US" dirty="0" smtClean="0"/>
              <a:t> tam </a:t>
            </a:r>
            <a:r>
              <a:rPr lang="en-US" dirty="0" err="1" smtClean="0"/>
              <a:t>açıldığında</a:t>
            </a:r>
            <a:r>
              <a:rPr lang="en-US" dirty="0" smtClean="0"/>
              <a:t>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parmaktan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kısa</a:t>
            </a:r>
            <a:r>
              <a:rPr lang="en-US" dirty="0" smtClean="0"/>
              <a:t> </a:t>
            </a:r>
            <a:r>
              <a:rPr lang="en-US" dirty="0" err="1" smtClean="0"/>
              <a:t>mesafe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İ</a:t>
            </a:r>
            <a:r>
              <a:rPr lang="en-US" dirty="0" err="1" smtClean="0"/>
              <a:t>nterinsizör</a:t>
            </a:r>
            <a:r>
              <a:rPr lang="en-US" dirty="0" smtClean="0"/>
              <a:t> </a:t>
            </a:r>
            <a:r>
              <a:rPr lang="en-US" dirty="0" err="1" smtClean="0"/>
              <a:t>aralık</a:t>
            </a:r>
            <a:endParaRPr lang="en-US" dirty="0"/>
          </a:p>
        </p:txBody>
      </p:sp>
      <p:pic>
        <p:nvPicPr>
          <p:cNvPr id="4" name="Picture 3" descr="Ekran Resmi 2014-12-10 21.45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7" y="4340622"/>
            <a:ext cx="26543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72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06520"/>
            <a:ext cx="7408333" cy="345069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err="1" smtClean="0"/>
              <a:t>Baş</a:t>
            </a:r>
            <a:r>
              <a:rPr lang="en-US" dirty="0" smtClean="0"/>
              <a:t> tam </a:t>
            </a:r>
            <a:r>
              <a:rPr lang="en-US" dirty="0" err="1" smtClean="0"/>
              <a:t>ekstansiyonda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ağız</a:t>
            </a:r>
            <a:r>
              <a:rPr lang="en-US" dirty="0" smtClean="0"/>
              <a:t> </a:t>
            </a:r>
            <a:r>
              <a:rPr lang="en-US" dirty="0" err="1" smtClean="0"/>
              <a:t>kapalı</a:t>
            </a:r>
            <a:r>
              <a:rPr lang="en-US" dirty="0" smtClean="0"/>
              <a:t> </a:t>
            </a:r>
            <a:r>
              <a:rPr lang="en-US" dirty="0" err="1" smtClean="0"/>
              <a:t>iken</a:t>
            </a:r>
            <a:r>
              <a:rPr lang="en-US" dirty="0" smtClean="0"/>
              <a:t> </a:t>
            </a:r>
            <a:r>
              <a:rPr lang="en-US" dirty="0" err="1" smtClean="0"/>
              <a:t>ölçülür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Manubrium </a:t>
            </a:r>
            <a:r>
              <a:rPr lang="en-US" dirty="0" err="1" smtClean="0"/>
              <a:t>sterni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mentum</a:t>
            </a:r>
            <a:r>
              <a:rPr lang="en-US" dirty="0" smtClean="0"/>
              <a:t> </a:t>
            </a:r>
            <a:r>
              <a:rPr lang="en-US" dirty="0" err="1" smtClean="0"/>
              <a:t>arasındaki</a:t>
            </a:r>
            <a:r>
              <a:rPr lang="en-US" dirty="0" smtClean="0"/>
              <a:t> </a:t>
            </a:r>
            <a:r>
              <a:rPr lang="en-US" dirty="0" err="1" smtClean="0"/>
              <a:t>uzaklık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</a:rPr>
              <a:t>12,5 </a:t>
            </a:r>
            <a:r>
              <a:rPr lang="en-US" dirty="0" err="1" smtClean="0">
                <a:solidFill>
                  <a:srgbClr val="FF0000"/>
                </a:solidFill>
              </a:rPr>
              <a:t>cm’den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küçük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mesafe</a:t>
            </a:r>
            <a:r>
              <a:rPr lang="en-US" dirty="0" smtClean="0"/>
              <a:t> </a:t>
            </a:r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lehine</a:t>
            </a:r>
            <a:r>
              <a:rPr lang="en-US" dirty="0" smtClean="0"/>
              <a:t> </a:t>
            </a:r>
            <a:r>
              <a:rPr lang="en-US" dirty="0" err="1" smtClean="0"/>
              <a:t>bulgu</a:t>
            </a:r>
            <a:r>
              <a:rPr lang="en-US" dirty="0" smtClean="0"/>
              <a:t> </a:t>
            </a:r>
            <a:r>
              <a:rPr lang="en-US" dirty="0" err="1" smtClean="0"/>
              <a:t>olabilir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Sternomental</a:t>
            </a:r>
            <a:r>
              <a:rPr lang="en-US" dirty="0" smtClean="0"/>
              <a:t> </a:t>
            </a:r>
            <a:r>
              <a:rPr lang="en-US" dirty="0" err="1" smtClean="0"/>
              <a:t>mesafe</a:t>
            </a:r>
            <a:endParaRPr lang="en-US" dirty="0"/>
          </a:p>
        </p:txBody>
      </p:sp>
      <p:pic>
        <p:nvPicPr>
          <p:cNvPr id="4" name="Picture 3" descr="Ekran Resmi 2014-11-14 16.50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11" y="3863473"/>
            <a:ext cx="5320632" cy="255704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44843" y="3880517"/>
            <a:ext cx="0" cy="25570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78843" y="3863473"/>
            <a:ext cx="0" cy="25570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44843" y="6437562"/>
            <a:ext cx="533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9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14400" y="2640334"/>
            <a:ext cx="3352800" cy="2846067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Baş</a:t>
            </a:r>
            <a:r>
              <a:rPr lang="en-US" sz="2400" dirty="0" smtClean="0"/>
              <a:t> tam </a:t>
            </a:r>
            <a:r>
              <a:rPr lang="en-US" sz="2400" dirty="0" err="1" smtClean="0"/>
              <a:t>ekstansiyonda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ağız</a:t>
            </a:r>
            <a:r>
              <a:rPr lang="en-US" sz="2400" dirty="0" smtClean="0"/>
              <a:t> </a:t>
            </a:r>
            <a:r>
              <a:rPr lang="en-US" sz="2400" dirty="0" err="1" smtClean="0"/>
              <a:t>kapalı</a:t>
            </a:r>
            <a:r>
              <a:rPr lang="en-US" sz="2400" dirty="0" smtClean="0"/>
              <a:t> </a:t>
            </a:r>
            <a:r>
              <a:rPr lang="en-US" sz="2400" dirty="0" err="1" smtClean="0"/>
              <a:t>iken</a:t>
            </a:r>
            <a:r>
              <a:rPr lang="en-US" sz="2400" dirty="0" smtClean="0"/>
              <a:t> </a:t>
            </a:r>
            <a:r>
              <a:rPr lang="en-US" sz="2400" dirty="0" err="1" smtClean="0"/>
              <a:t>ölçülür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Tiroid</a:t>
            </a:r>
            <a:r>
              <a:rPr lang="en-US" sz="2400" dirty="0" smtClean="0"/>
              <a:t> </a:t>
            </a:r>
            <a:r>
              <a:rPr lang="en-US" sz="2400" dirty="0" err="1" smtClean="0"/>
              <a:t>çıkıntı</a:t>
            </a:r>
            <a:r>
              <a:rPr lang="en-US" sz="2400" dirty="0" smtClean="0"/>
              <a:t> </a:t>
            </a:r>
            <a:r>
              <a:rPr lang="en-US" sz="2400" dirty="0" err="1" smtClean="0"/>
              <a:t>ile</a:t>
            </a:r>
            <a:r>
              <a:rPr lang="en-US" sz="2400" dirty="0" smtClean="0"/>
              <a:t> </a:t>
            </a:r>
            <a:r>
              <a:rPr lang="en-US" sz="2400" dirty="0" err="1" smtClean="0"/>
              <a:t>mentum</a:t>
            </a:r>
            <a:r>
              <a:rPr lang="en-US" sz="2400" dirty="0" smtClean="0"/>
              <a:t> </a:t>
            </a:r>
            <a:r>
              <a:rPr lang="en-US" sz="2400" dirty="0" err="1" smtClean="0"/>
              <a:t>arasındaki</a:t>
            </a:r>
            <a:r>
              <a:rPr lang="en-US" sz="2400" dirty="0" smtClean="0"/>
              <a:t> </a:t>
            </a:r>
            <a:r>
              <a:rPr lang="en-US" sz="2400" dirty="0" err="1" smtClean="0"/>
              <a:t>mesafedir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6 </a:t>
            </a:r>
            <a:r>
              <a:rPr lang="en-US" sz="2400" dirty="0" err="1" smtClean="0">
                <a:solidFill>
                  <a:srgbClr val="FF0000"/>
                </a:solidFill>
              </a:rPr>
              <a:t>cm’den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küçük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olması</a:t>
            </a:r>
            <a:r>
              <a:rPr lang="en-US" sz="2400" dirty="0" smtClean="0"/>
              <a:t> </a:t>
            </a:r>
            <a:r>
              <a:rPr lang="en-US" sz="2400" dirty="0" err="1" smtClean="0"/>
              <a:t>zor</a:t>
            </a:r>
            <a:r>
              <a:rPr lang="en-US" sz="2400" dirty="0" smtClean="0"/>
              <a:t> </a:t>
            </a:r>
            <a:r>
              <a:rPr lang="en-US" sz="2400" dirty="0" err="1" smtClean="0"/>
              <a:t>entübasyon</a:t>
            </a:r>
            <a:r>
              <a:rPr lang="en-US" sz="2400" dirty="0" smtClean="0"/>
              <a:t> </a:t>
            </a:r>
            <a:r>
              <a:rPr lang="en-US" sz="2400" dirty="0" err="1" smtClean="0"/>
              <a:t>lehine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2611" y="1387606"/>
            <a:ext cx="3724589" cy="1252728"/>
          </a:xfrm>
        </p:spPr>
        <p:txBody>
          <a:bodyPr/>
          <a:lstStyle/>
          <a:p>
            <a:pPr algn="ctr"/>
            <a:r>
              <a:rPr lang="en-US" dirty="0" err="1" smtClean="0"/>
              <a:t>Tiromental</a:t>
            </a:r>
            <a:r>
              <a:rPr lang="en-US" dirty="0" smtClean="0"/>
              <a:t> </a:t>
            </a:r>
            <a:r>
              <a:rPr lang="en-US" dirty="0" err="1" smtClean="0"/>
              <a:t>mesafe</a:t>
            </a:r>
            <a:r>
              <a:rPr lang="tr-TR" dirty="0" smtClean="0"/>
              <a:t>     (</a:t>
            </a:r>
            <a:r>
              <a:rPr lang="tr-TR" dirty="0" err="1" smtClean="0"/>
              <a:t>Patil</a:t>
            </a:r>
            <a:r>
              <a:rPr lang="tr-TR" dirty="0" smtClean="0"/>
              <a:t> test)</a:t>
            </a:r>
            <a:endParaRPr lang="en-US" dirty="0"/>
          </a:p>
        </p:txBody>
      </p:sp>
      <p:pic>
        <p:nvPicPr>
          <p:cNvPr id="5" name="Content Placeholder 4" descr="Ekran Resmi 2014-12-13 13.12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" r="8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3789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SINIF A: alt </a:t>
            </a:r>
            <a:r>
              <a:rPr lang="en-US" dirty="0" err="1" smtClean="0"/>
              <a:t>kesiciler</a:t>
            </a:r>
            <a:r>
              <a:rPr lang="en-US" dirty="0" smtClean="0"/>
              <a:t> </a:t>
            </a:r>
            <a:r>
              <a:rPr lang="en-US" dirty="0" err="1" smtClean="0"/>
              <a:t>üst</a:t>
            </a:r>
            <a:r>
              <a:rPr lang="en-US" dirty="0" smtClean="0"/>
              <a:t> </a:t>
            </a:r>
            <a:r>
              <a:rPr lang="en-US" dirty="0" err="1" smtClean="0"/>
              <a:t>kesicilerin</a:t>
            </a:r>
            <a:r>
              <a:rPr lang="en-US" dirty="0" smtClean="0"/>
              <a:t> </a:t>
            </a:r>
            <a:r>
              <a:rPr lang="en-US" dirty="0" err="1" smtClean="0"/>
              <a:t>önünde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SINIF B: alt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üst</a:t>
            </a:r>
            <a:r>
              <a:rPr lang="en-US" dirty="0" smtClean="0"/>
              <a:t> </a:t>
            </a:r>
            <a:r>
              <a:rPr lang="en-US" dirty="0" err="1" smtClean="0"/>
              <a:t>kesiciler</a:t>
            </a:r>
            <a:r>
              <a:rPr lang="en-US" dirty="0" smtClean="0"/>
              <a:t> </a:t>
            </a:r>
            <a:r>
              <a:rPr lang="en-US" dirty="0" err="1" smtClean="0"/>
              <a:t>aynı</a:t>
            </a:r>
            <a:r>
              <a:rPr lang="en-US" dirty="0" smtClean="0"/>
              <a:t> </a:t>
            </a:r>
            <a:r>
              <a:rPr lang="en-US" dirty="0" err="1" smtClean="0"/>
              <a:t>hizada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SINIF C: alt </a:t>
            </a:r>
            <a:r>
              <a:rPr lang="en-US" dirty="0" err="1" smtClean="0"/>
              <a:t>kesiciler</a:t>
            </a:r>
            <a:r>
              <a:rPr lang="en-US" dirty="0" smtClean="0"/>
              <a:t> </a:t>
            </a:r>
            <a:r>
              <a:rPr lang="en-US" dirty="0" err="1" smtClean="0"/>
              <a:t>üst</a:t>
            </a:r>
            <a:r>
              <a:rPr lang="en-US" dirty="0" smtClean="0"/>
              <a:t> </a:t>
            </a:r>
            <a:r>
              <a:rPr lang="en-US" dirty="0" err="1" smtClean="0"/>
              <a:t>kesicilerin</a:t>
            </a:r>
            <a:r>
              <a:rPr lang="en-US" dirty="0" smtClean="0"/>
              <a:t> </a:t>
            </a:r>
            <a:r>
              <a:rPr lang="en-US" dirty="0" err="1" smtClean="0"/>
              <a:t>gerisinde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                 </a:t>
            </a:r>
            <a:r>
              <a:rPr lang="en-US" dirty="0" err="1" smtClean="0"/>
              <a:t>Sınıf</a:t>
            </a:r>
            <a:r>
              <a:rPr lang="en-US" dirty="0" smtClean="0"/>
              <a:t> C </a:t>
            </a:r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lehine</a:t>
            </a:r>
            <a:r>
              <a:rPr lang="en-US" dirty="0" smtClean="0"/>
              <a:t> </a:t>
            </a:r>
            <a:r>
              <a:rPr lang="en-US" dirty="0" err="1" smtClean="0"/>
              <a:t>bulgu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Mandibula</a:t>
            </a:r>
            <a:r>
              <a:rPr lang="en-US" dirty="0" smtClean="0"/>
              <a:t> </a:t>
            </a:r>
            <a:r>
              <a:rPr lang="en-US" dirty="0" err="1" smtClean="0"/>
              <a:t>protrüzyonu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3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</a:t>
            </a:r>
            <a:r>
              <a:rPr lang="en-US" dirty="0" err="1" smtClean="0"/>
              <a:t>Üst</a:t>
            </a:r>
            <a:r>
              <a:rPr lang="en-US" dirty="0" smtClean="0"/>
              <a:t> </a:t>
            </a:r>
            <a:r>
              <a:rPr lang="en-US" dirty="0" err="1" smtClean="0"/>
              <a:t>diş</a:t>
            </a:r>
            <a:r>
              <a:rPr lang="en-US" dirty="0" smtClean="0"/>
              <a:t> </a:t>
            </a:r>
            <a:r>
              <a:rPr lang="en-US" dirty="0" err="1" smtClean="0"/>
              <a:t>oklüzal</a:t>
            </a:r>
            <a:r>
              <a:rPr lang="en-US" dirty="0" smtClean="0"/>
              <a:t> </a:t>
            </a:r>
            <a:r>
              <a:rPr lang="en-US" dirty="0" err="1" smtClean="0"/>
              <a:t>yüzü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horizontal </a:t>
            </a:r>
            <a:r>
              <a:rPr lang="en-US" dirty="0" err="1" smtClean="0"/>
              <a:t>düzlem</a:t>
            </a:r>
            <a:r>
              <a:rPr lang="en-US" dirty="0" smtClean="0"/>
              <a:t> </a:t>
            </a:r>
            <a:r>
              <a:rPr lang="en-US" dirty="0" err="1" smtClean="0"/>
              <a:t>arasındaki</a:t>
            </a:r>
            <a:r>
              <a:rPr lang="en-US" dirty="0" smtClean="0"/>
              <a:t> </a:t>
            </a:r>
            <a:r>
              <a:rPr lang="en-US" dirty="0" err="1" smtClean="0"/>
              <a:t>açı</a:t>
            </a:r>
            <a:r>
              <a:rPr lang="en-US" dirty="0" smtClean="0"/>
              <a:t> 35 </a:t>
            </a:r>
            <a:r>
              <a:rPr lang="en-US" dirty="0" err="1" smtClean="0"/>
              <a:t>derecenin</a:t>
            </a:r>
            <a:r>
              <a:rPr lang="en-US" dirty="0" smtClean="0"/>
              <a:t> </a:t>
            </a:r>
            <a:r>
              <a:rPr lang="en-US" dirty="0" err="1" smtClean="0"/>
              <a:t>altında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lehine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353" y="338328"/>
            <a:ext cx="8601389" cy="12527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Atlantooksipital</a:t>
            </a:r>
            <a:r>
              <a:rPr lang="en-US" dirty="0" smtClean="0"/>
              <a:t> </a:t>
            </a:r>
            <a:r>
              <a:rPr lang="en-US" dirty="0" err="1" smtClean="0"/>
              <a:t>eklemi</a:t>
            </a:r>
            <a:r>
              <a:rPr lang="en-US" dirty="0" smtClean="0"/>
              <a:t> </a:t>
            </a:r>
            <a:r>
              <a:rPr lang="en-US" dirty="0" err="1" smtClean="0"/>
              <a:t>değerlendirmek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;</a:t>
            </a:r>
            <a:endParaRPr lang="en-US" dirty="0"/>
          </a:p>
        </p:txBody>
      </p:sp>
      <p:pic>
        <p:nvPicPr>
          <p:cNvPr id="4" name="Picture 3" descr="Ekran Resmi 2014-11-14 16.47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00" y="3724188"/>
            <a:ext cx="5208833" cy="280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8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27260"/>
            <a:ext cx="7408333" cy="4598991"/>
          </a:xfrm>
        </p:spPr>
        <p:txBody>
          <a:bodyPr/>
          <a:lstStyle/>
          <a:p>
            <a:r>
              <a:rPr lang="en-US" dirty="0" smtClean="0"/>
              <a:t>2) </a:t>
            </a:r>
            <a:r>
              <a:rPr lang="en-US" dirty="0" err="1" smtClean="0"/>
              <a:t>Baş</a:t>
            </a:r>
            <a:r>
              <a:rPr lang="en-US" dirty="0" smtClean="0"/>
              <a:t> tam </a:t>
            </a:r>
            <a:r>
              <a:rPr lang="en-US" dirty="0" err="1" smtClean="0"/>
              <a:t>ekstansiyonda</a:t>
            </a:r>
            <a:r>
              <a:rPr lang="en-US" dirty="0" smtClean="0"/>
              <a:t> </a:t>
            </a:r>
            <a:r>
              <a:rPr lang="en-US" dirty="0" err="1" smtClean="0"/>
              <a:t>iken</a:t>
            </a:r>
            <a:r>
              <a:rPr lang="en-US" dirty="0" smtClean="0"/>
              <a:t> </a:t>
            </a:r>
            <a:r>
              <a:rPr lang="en-US" dirty="0" err="1" smtClean="0"/>
              <a:t>ağız</a:t>
            </a:r>
            <a:r>
              <a:rPr lang="en-US" dirty="0" smtClean="0"/>
              <a:t> </a:t>
            </a:r>
            <a:r>
              <a:rPr lang="en-US" dirty="0" err="1" smtClean="0"/>
              <a:t>köşesi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tragustan</a:t>
            </a:r>
            <a:r>
              <a:rPr lang="en-US" dirty="0" smtClean="0"/>
              <a:t> </a:t>
            </a:r>
            <a:r>
              <a:rPr lang="en-US" dirty="0" err="1" smtClean="0"/>
              <a:t>geçen</a:t>
            </a:r>
            <a:r>
              <a:rPr lang="en-US" dirty="0" smtClean="0"/>
              <a:t> </a:t>
            </a:r>
            <a:r>
              <a:rPr lang="en-US" dirty="0" err="1" smtClean="0"/>
              <a:t>hattın</a:t>
            </a:r>
            <a:r>
              <a:rPr lang="en-US" dirty="0" smtClean="0"/>
              <a:t> horizontal </a:t>
            </a:r>
            <a:r>
              <a:rPr lang="en-US" dirty="0" err="1" smtClean="0"/>
              <a:t>düzlem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yaptığı</a:t>
            </a:r>
            <a:r>
              <a:rPr lang="en-US" dirty="0" smtClean="0"/>
              <a:t> </a:t>
            </a:r>
            <a:r>
              <a:rPr lang="en-US" dirty="0" err="1" smtClean="0"/>
              <a:t>açı</a:t>
            </a:r>
            <a:r>
              <a:rPr lang="en-US" dirty="0" smtClean="0"/>
              <a:t> 80 </a:t>
            </a:r>
            <a:r>
              <a:rPr lang="en-US" dirty="0" err="1" smtClean="0"/>
              <a:t>dereceden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</a:t>
            </a:r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lehine</a:t>
            </a:r>
            <a:endParaRPr lang="en-US" dirty="0"/>
          </a:p>
        </p:txBody>
      </p:sp>
      <p:pic>
        <p:nvPicPr>
          <p:cNvPr id="4" name="Picture 3" descr="Ekran Resmi 2014-11-14 16.48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14" y="3852609"/>
            <a:ext cx="6245452" cy="287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3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14400" y="2881058"/>
            <a:ext cx="3352800" cy="2605344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H</a:t>
            </a:r>
            <a:r>
              <a:rPr lang="en-US" dirty="0" smtClean="0"/>
              <a:t>asta </a:t>
            </a:r>
            <a:r>
              <a:rPr lang="en-US" dirty="0" err="1" smtClean="0"/>
              <a:t>falangeal</a:t>
            </a:r>
            <a:r>
              <a:rPr lang="en-US" dirty="0" smtClean="0"/>
              <a:t> </a:t>
            </a:r>
            <a:r>
              <a:rPr lang="en-US" dirty="0" err="1" smtClean="0"/>
              <a:t>eklemlerinin</a:t>
            </a:r>
            <a:r>
              <a:rPr lang="en-US" dirty="0" smtClean="0"/>
              <a:t> palmar </a:t>
            </a:r>
            <a:r>
              <a:rPr lang="en-US" dirty="0" err="1" smtClean="0"/>
              <a:t>yüzlerini</a:t>
            </a:r>
            <a:r>
              <a:rPr lang="en-US" dirty="0" smtClean="0"/>
              <a:t> </a:t>
            </a:r>
            <a:r>
              <a:rPr lang="en-US" dirty="0" err="1" smtClean="0"/>
              <a:t>birleştiremez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Diabet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romatolojik</a:t>
            </a:r>
            <a:r>
              <a:rPr lang="en-US" dirty="0" smtClean="0"/>
              <a:t> </a:t>
            </a:r>
            <a:r>
              <a:rPr lang="en-US" dirty="0" err="1" smtClean="0"/>
              <a:t>hastalıklarda</a:t>
            </a:r>
            <a:r>
              <a:rPr lang="en-US" dirty="0" smtClean="0"/>
              <a:t> </a:t>
            </a:r>
            <a:r>
              <a:rPr lang="en-US" dirty="0" err="1" smtClean="0"/>
              <a:t>sık</a:t>
            </a:r>
            <a:r>
              <a:rPr lang="en-US" dirty="0" smtClean="0"/>
              <a:t> </a:t>
            </a:r>
            <a:r>
              <a:rPr lang="en-US" dirty="0" err="1" smtClean="0"/>
              <a:t>bulgu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Servikal</a:t>
            </a:r>
            <a:r>
              <a:rPr lang="en-US" dirty="0" smtClean="0"/>
              <a:t> </a:t>
            </a:r>
            <a:r>
              <a:rPr lang="en-US" dirty="0" err="1" smtClean="0"/>
              <a:t>omur</a:t>
            </a:r>
            <a:r>
              <a:rPr lang="en-US" dirty="0" smtClean="0"/>
              <a:t> </a:t>
            </a:r>
            <a:r>
              <a:rPr lang="en-US" dirty="0" err="1" smtClean="0"/>
              <a:t>mobilitesini</a:t>
            </a:r>
            <a:r>
              <a:rPr lang="en-US" dirty="0" smtClean="0"/>
              <a:t> </a:t>
            </a:r>
            <a:r>
              <a:rPr lang="en-US" dirty="0" err="1" smtClean="0"/>
              <a:t>değerlendirmede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3772" y="1398131"/>
            <a:ext cx="3352800" cy="861338"/>
          </a:xfrm>
        </p:spPr>
        <p:txBody>
          <a:bodyPr/>
          <a:lstStyle/>
          <a:p>
            <a:r>
              <a:rPr lang="tr-TR" dirty="0" smtClean="0"/>
              <a:t>   </a:t>
            </a:r>
            <a:r>
              <a:rPr lang="en-US" dirty="0" smtClean="0"/>
              <a:t>Prayer sign</a:t>
            </a:r>
            <a:endParaRPr lang="en-US" dirty="0"/>
          </a:p>
        </p:txBody>
      </p:sp>
      <p:pic>
        <p:nvPicPr>
          <p:cNvPr id="5" name="Content Placeholder 4" descr="Ekran Resmi 2014-12-13 13.21.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2" b="50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830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entübasyonu</a:t>
            </a:r>
            <a:r>
              <a:rPr lang="en-US" dirty="0" smtClean="0"/>
              <a:t> </a:t>
            </a:r>
            <a:r>
              <a:rPr lang="en-US" dirty="0" err="1" smtClean="0"/>
              <a:t>tanımakta</a:t>
            </a:r>
            <a:r>
              <a:rPr lang="en-US" dirty="0" smtClean="0"/>
              <a:t> </a:t>
            </a:r>
            <a:r>
              <a:rPr lang="en-US" dirty="0" err="1" smtClean="0"/>
              <a:t>kullanılan</a:t>
            </a:r>
            <a:r>
              <a:rPr lang="en-US" dirty="0" smtClean="0"/>
              <a:t> </a:t>
            </a:r>
            <a:r>
              <a:rPr lang="en-US" dirty="0" err="1" smtClean="0"/>
              <a:t>testler</a:t>
            </a:r>
            <a:r>
              <a:rPr lang="en-US" dirty="0" smtClean="0"/>
              <a:t> </a:t>
            </a:r>
            <a:r>
              <a:rPr lang="en-US" dirty="0" err="1" smtClean="0"/>
              <a:t>çalışmalara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genellikle</a:t>
            </a:r>
            <a:r>
              <a:rPr lang="en-US" dirty="0" smtClean="0"/>
              <a:t> </a:t>
            </a:r>
            <a:r>
              <a:rPr lang="en-US" dirty="0" err="1" smtClean="0"/>
              <a:t>orta</a:t>
            </a:r>
            <a:r>
              <a:rPr lang="en-US" dirty="0" smtClean="0"/>
              <a:t> </a:t>
            </a:r>
            <a:r>
              <a:rPr lang="en-US" dirty="0" err="1" smtClean="0"/>
              <a:t>dereceli</a:t>
            </a:r>
            <a:r>
              <a:rPr lang="en-US" dirty="0" smtClean="0"/>
              <a:t> </a:t>
            </a:r>
            <a:r>
              <a:rPr lang="en-US" dirty="0" err="1" smtClean="0"/>
              <a:t>spesifite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sensitiviteye</a:t>
            </a:r>
            <a:r>
              <a:rPr lang="en-US" dirty="0" smtClean="0"/>
              <a:t> </a:t>
            </a:r>
            <a:r>
              <a:rPr lang="en-US" dirty="0" err="1" smtClean="0"/>
              <a:t>sahip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48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9574"/>
            <a:ext cx="7408333" cy="4314010"/>
          </a:xfrm>
        </p:spPr>
        <p:txBody>
          <a:bodyPr>
            <a:normAutofit/>
          </a:bodyPr>
          <a:lstStyle/>
          <a:p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entübasyonun</a:t>
            </a:r>
            <a:r>
              <a:rPr lang="en-US" dirty="0" smtClean="0"/>
              <a:t> </a:t>
            </a:r>
            <a:r>
              <a:rPr lang="en-US" dirty="0" err="1" smtClean="0"/>
              <a:t>tahmininde</a:t>
            </a:r>
            <a:r>
              <a:rPr lang="en-US" dirty="0" smtClean="0"/>
              <a:t> </a:t>
            </a:r>
            <a:r>
              <a:rPr lang="en-US" dirty="0" err="1" smtClean="0"/>
              <a:t>preoperatif</a:t>
            </a:r>
            <a:r>
              <a:rPr lang="en-US" dirty="0" smtClean="0"/>
              <a:t> </a:t>
            </a:r>
            <a:r>
              <a:rPr lang="en-US" dirty="0" err="1" smtClean="0"/>
              <a:t>testleri</a:t>
            </a:r>
            <a:r>
              <a:rPr lang="en-US" dirty="0" smtClean="0"/>
              <a:t> </a:t>
            </a:r>
            <a:r>
              <a:rPr lang="en-US" dirty="0" err="1" smtClean="0"/>
              <a:t>karşılaştıran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çalışmada</a:t>
            </a:r>
            <a:r>
              <a:rPr lang="en-US" dirty="0" smtClean="0"/>
              <a:t>;</a:t>
            </a:r>
          </a:p>
          <a:p>
            <a:r>
              <a:rPr lang="en-US" dirty="0" smtClean="0"/>
              <a:t>603 </a:t>
            </a:r>
            <a:r>
              <a:rPr lang="en-US" dirty="0" err="1" smtClean="0"/>
              <a:t>hastanın</a:t>
            </a:r>
            <a:r>
              <a:rPr lang="en-US" dirty="0" smtClean="0"/>
              <a:t> 25inde (%4,1) </a:t>
            </a:r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entübasyona</a:t>
            </a:r>
            <a:r>
              <a:rPr lang="en-US" dirty="0" smtClean="0"/>
              <a:t> </a:t>
            </a:r>
            <a:r>
              <a:rPr lang="en-US" dirty="0" err="1" smtClean="0"/>
              <a:t>rastlanmış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Tiromental,sternomental</a:t>
            </a:r>
            <a:r>
              <a:rPr lang="en-US" dirty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mandibula</a:t>
            </a:r>
            <a:r>
              <a:rPr lang="en-US" dirty="0" smtClean="0"/>
              <a:t> </a:t>
            </a:r>
            <a:r>
              <a:rPr lang="en-US" dirty="0" err="1" smtClean="0"/>
              <a:t>protrüzyonu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ilişki</a:t>
            </a:r>
            <a:r>
              <a:rPr lang="en-US" dirty="0" smtClean="0"/>
              <a:t> </a:t>
            </a:r>
            <a:r>
              <a:rPr lang="en-US" dirty="0" err="1" smtClean="0"/>
              <a:t>gözlenmemiş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Atlantooksipital</a:t>
            </a:r>
            <a:r>
              <a:rPr lang="en-US" dirty="0" smtClean="0"/>
              <a:t> </a:t>
            </a:r>
            <a:r>
              <a:rPr lang="en-US" dirty="0" err="1" smtClean="0"/>
              <a:t>mobilite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ilişki</a:t>
            </a:r>
            <a:r>
              <a:rPr lang="en-US" dirty="0" smtClean="0"/>
              <a:t> </a:t>
            </a:r>
            <a:r>
              <a:rPr lang="en-US" dirty="0" err="1" smtClean="0"/>
              <a:t>gözlenmemiş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Cormack-</a:t>
            </a:r>
            <a:r>
              <a:rPr lang="en-US" dirty="0" err="1" smtClean="0"/>
              <a:t>lehane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mallampati</a:t>
            </a:r>
            <a:r>
              <a:rPr lang="en-US" dirty="0" smtClean="0"/>
              <a:t> </a:t>
            </a:r>
            <a:r>
              <a:rPr lang="en-US" dirty="0" err="1" smtClean="0"/>
              <a:t>sınıflaması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arasındaki</a:t>
            </a:r>
            <a:r>
              <a:rPr lang="en-US" dirty="0" smtClean="0"/>
              <a:t> </a:t>
            </a:r>
            <a:r>
              <a:rPr lang="en-US" dirty="0" err="1" smtClean="0"/>
              <a:t>ilişki</a:t>
            </a:r>
            <a:r>
              <a:rPr lang="en-US" dirty="0" smtClean="0"/>
              <a:t> </a:t>
            </a:r>
            <a:r>
              <a:rPr lang="en-US" dirty="0" err="1" smtClean="0"/>
              <a:t>anlamlı</a:t>
            </a:r>
            <a:r>
              <a:rPr lang="en-US" dirty="0" smtClean="0"/>
              <a:t> </a:t>
            </a:r>
            <a:r>
              <a:rPr lang="en-US" dirty="0" err="1" smtClean="0"/>
              <a:t>bulunmuş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4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1245" y="1979525"/>
            <a:ext cx="7408333" cy="4371086"/>
          </a:xfrm>
        </p:spPr>
        <p:txBody>
          <a:bodyPr>
            <a:normAutofit/>
          </a:bodyPr>
          <a:lstStyle/>
          <a:p>
            <a:r>
              <a:rPr lang="en-US" dirty="0" smtClean="0"/>
              <a:t>Bu </a:t>
            </a:r>
            <a:r>
              <a:rPr lang="en-US" dirty="0" err="1" smtClean="0"/>
              <a:t>çalışmaya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en </a:t>
            </a:r>
            <a:r>
              <a:rPr lang="en-US" dirty="0" err="1" smtClean="0"/>
              <a:t>duyarlı</a:t>
            </a:r>
            <a:r>
              <a:rPr lang="en-US" dirty="0" smtClean="0"/>
              <a:t> (%71) test </a:t>
            </a:r>
            <a:r>
              <a:rPr lang="tr-TR" dirty="0" err="1" smtClean="0"/>
              <a:t>C</a:t>
            </a:r>
            <a:r>
              <a:rPr lang="en-US" dirty="0" err="1" smtClean="0"/>
              <a:t>ormack-lehane</a:t>
            </a:r>
            <a:r>
              <a:rPr lang="en-US" dirty="0" smtClean="0"/>
              <a:t> </a:t>
            </a:r>
            <a:r>
              <a:rPr lang="en-US" dirty="0" err="1" smtClean="0"/>
              <a:t>sınıflaması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belirlenmiş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en-US" dirty="0" err="1" smtClean="0"/>
              <a:t>Diğer</a:t>
            </a:r>
            <a:r>
              <a:rPr lang="en-US" dirty="0" smtClean="0"/>
              <a:t> </a:t>
            </a:r>
            <a:r>
              <a:rPr lang="en-US" dirty="0" err="1" smtClean="0"/>
              <a:t>testlerin</a:t>
            </a:r>
            <a:r>
              <a:rPr lang="en-US" dirty="0" smtClean="0"/>
              <a:t> </a:t>
            </a:r>
            <a:r>
              <a:rPr lang="en-US" dirty="0" err="1" smtClean="0"/>
              <a:t>duyarlılığı</a:t>
            </a:r>
            <a:r>
              <a:rPr lang="en-US" dirty="0" smtClean="0"/>
              <a:t> %</a:t>
            </a:r>
            <a:r>
              <a:rPr lang="tr-TR" dirty="0" smtClean="0"/>
              <a:t> </a:t>
            </a:r>
            <a:r>
              <a:rPr lang="en-US" dirty="0" smtClean="0"/>
              <a:t>0 </a:t>
            </a:r>
            <a:r>
              <a:rPr lang="en-US" dirty="0" err="1" smtClean="0"/>
              <a:t>ile</a:t>
            </a:r>
            <a:r>
              <a:rPr lang="en-US" dirty="0" smtClean="0"/>
              <a:t> %</a:t>
            </a:r>
            <a:r>
              <a:rPr lang="tr-TR" dirty="0" smtClean="0"/>
              <a:t> </a:t>
            </a:r>
            <a:r>
              <a:rPr lang="en-US" dirty="0" smtClean="0"/>
              <a:t>20 </a:t>
            </a:r>
            <a:r>
              <a:rPr lang="en-US" dirty="0" err="1" smtClean="0"/>
              <a:t>arasında</a:t>
            </a:r>
            <a:r>
              <a:rPr lang="en-US" dirty="0" smtClean="0"/>
              <a:t> </a:t>
            </a:r>
            <a:r>
              <a:rPr lang="en-US" dirty="0" err="1" smtClean="0"/>
              <a:t>değişmekte</a:t>
            </a:r>
            <a:endParaRPr lang="en-US" dirty="0" smtClean="0"/>
          </a:p>
          <a:p>
            <a:r>
              <a:rPr lang="tr-TR" dirty="0" err="1" smtClean="0"/>
              <a:t>İ</a:t>
            </a:r>
            <a:r>
              <a:rPr lang="en-US" dirty="0" err="1" smtClean="0"/>
              <a:t>nterinsizör</a:t>
            </a:r>
            <a:r>
              <a:rPr lang="en-US" dirty="0" smtClean="0"/>
              <a:t> </a:t>
            </a:r>
            <a:r>
              <a:rPr lang="en-US" dirty="0" err="1" smtClean="0"/>
              <a:t>aralığın</a:t>
            </a:r>
            <a:r>
              <a:rPr lang="en-US" dirty="0" smtClean="0"/>
              <a:t> </a:t>
            </a:r>
            <a:r>
              <a:rPr lang="en-US" dirty="0" err="1" smtClean="0"/>
              <a:t>seçiciliği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 en </a:t>
            </a:r>
            <a:r>
              <a:rPr lang="en-US" dirty="0" err="1" smtClean="0"/>
              <a:t>yüksek</a:t>
            </a:r>
            <a:r>
              <a:rPr lang="en-US" dirty="0" smtClean="0"/>
              <a:t> (%99,8)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gözlenmiş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sz="1800" i="1" dirty="0" smtClean="0"/>
          </a:p>
          <a:p>
            <a:endParaRPr lang="en-US" sz="1800" i="1" dirty="0"/>
          </a:p>
          <a:p>
            <a:endParaRPr lang="en-US" sz="1800" i="1" dirty="0" smtClean="0"/>
          </a:p>
          <a:p>
            <a:pPr marL="0" indent="0">
              <a:buNone/>
            </a:pPr>
            <a:r>
              <a:rPr lang="en-US" sz="1800" i="1" dirty="0" err="1" smtClean="0"/>
              <a:t>Zor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Endotrakeal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Entübasyonun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Tahmininde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Preoperatif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Testlerin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Etkinliğinin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Karşılaştırılması,Ünal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Sabancı,İsmet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Topçu,Selcen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Tekin,N.Zeynep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Ekici,Nurettin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Lüleci,Türk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Anest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Rean</a:t>
            </a:r>
            <a:r>
              <a:rPr lang="en-US" sz="1800" i="1" dirty="0" smtClean="0"/>
              <a:t> Der </a:t>
            </a:r>
            <a:r>
              <a:rPr lang="en-US" sz="1800" i="1" dirty="0" err="1" smtClean="0"/>
              <a:t>Dergisi</a:t>
            </a:r>
            <a:r>
              <a:rPr lang="en-US" sz="1800" i="1" dirty="0" smtClean="0"/>
              <a:t> 2006</a:t>
            </a:r>
          </a:p>
          <a:p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71715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3’ten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fazla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deneme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dakikadan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uzun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süren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deneme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1’den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fazla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uygulayıcı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Yardımcı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gereç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kullanımı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Eksternal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laringeal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manipulasyon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Yetersiz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glottik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görünüm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677" y="338328"/>
            <a:ext cx="8546123" cy="1252728"/>
          </a:xfrm>
        </p:spPr>
        <p:txBody>
          <a:bodyPr>
            <a:normAutofit/>
          </a:bodyPr>
          <a:lstStyle/>
          <a:p>
            <a:r>
              <a:rPr lang="tr-TR" sz="2800" b="1" i="1" dirty="0" smtClean="0"/>
              <a:t>HANGİ DURUMLARDA ZOR ENTUBASYON DİYEBİLİRİZ ?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53975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982" y="2280976"/>
            <a:ext cx="8490858" cy="425693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i="1" dirty="0" err="1" smtClean="0"/>
              <a:t>Preoperatif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testlerin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kombine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olarak</a:t>
            </a:r>
            <a:r>
              <a:rPr lang="en-US" sz="3200" i="1" dirty="0" smtClean="0"/>
              <a:t> </a:t>
            </a:r>
            <a:r>
              <a:rPr lang="tr-TR" sz="3200" i="1" dirty="0" smtClean="0"/>
              <a:t> 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i="1" dirty="0" err="1" smtClean="0"/>
              <a:t>değerlendirilmesi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zor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entübasyonun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tahmininde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daha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değerli</a:t>
            </a:r>
            <a:r>
              <a:rPr lang="en-US" sz="3200" i="1" dirty="0" smtClean="0"/>
              <a:t>!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8299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1) </a:t>
            </a:r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öngörüsü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hasta </a:t>
            </a:r>
            <a:r>
              <a:rPr lang="en-US" dirty="0" err="1" smtClean="0"/>
              <a:t>ve</a:t>
            </a:r>
            <a:r>
              <a:rPr lang="en-US" dirty="0" smtClean="0"/>
              <a:t> hasta </a:t>
            </a:r>
            <a:r>
              <a:rPr lang="en-US" dirty="0" err="1" smtClean="0"/>
              <a:t>yakınlarının</a:t>
            </a:r>
            <a:r>
              <a:rPr lang="en-US" dirty="0" smtClean="0"/>
              <a:t> </a:t>
            </a:r>
            <a:r>
              <a:rPr lang="en-US" dirty="0" err="1" smtClean="0"/>
              <a:t>karşılaşılabilecek</a:t>
            </a:r>
            <a:r>
              <a:rPr lang="en-US" dirty="0" smtClean="0"/>
              <a:t> </a:t>
            </a:r>
            <a:r>
              <a:rPr lang="en-US" dirty="0" err="1" smtClean="0"/>
              <a:t>güçlükler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gerekli</a:t>
            </a:r>
            <a:r>
              <a:rPr lang="en-US" dirty="0" smtClean="0"/>
              <a:t> </a:t>
            </a:r>
            <a:r>
              <a:rPr lang="en-US" dirty="0" err="1" smtClean="0"/>
              <a:t>müdahaleler</a:t>
            </a:r>
            <a:r>
              <a:rPr lang="en-US" dirty="0" smtClean="0"/>
              <a:t> </a:t>
            </a:r>
            <a:r>
              <a:rPr lang="en-US" dirty="0" err="1" smtClean="0"/>
              <a:t>konusunda</a:t>
            </a:r>
            <a:r>
              <a:rPr lang="en-US" dirty="0" smtClean="0"/>
              <a:t> </a:t>
            </a:r>
            <a:r>
              <a:rPr lang="en-US" dirty="0" err="1" smtClean="0"/>
              <a:t>bilgilendirilmesi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2) </a:t>
            </a:r>
            <a:r>
              <a:rPr lang="en-US" dirty="0" err="1" smtClean="0"/>
              <a:t>İşlem</a:t>
            </a:r>
            <a:r>
              <a:rPr lang="en-US" dirty="0" smtClean="0"/>
              <a:t> </a:t>
            </a:r>
            <a:r>
              <a:rPr lang="en-US" dirty="0" err="1" smtClean="0"/>
              <a:t>sırasında</a:t>
            </a:r>
            <a:r>
              <a:rPr lang="en-US" dirty="0" smtClean="0"/>
              <a:t> en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yardımcının</a:t>
            </a:r>
            <a:r>
              <a:rPr lang="en-US" dirty="0" smtClean="0"/>
              <a:t> </a:t>
            </a:r>
            <a:r>
              <a:rPr lang="en-US" dirty="0" err="1" smtClean="0"/>
              <a:t>hazır</a:t>
            </a:r>
            <a:r>
              <a:rPr lang="en-US" dirty="0" smtClean="0"/>
              <a:t> </a:t>
            </a:r>
            <a:r>
              <a:rPr lang="en-US" dirty="0" err="1" smtClean="0"/>
              <a:t>bulundurulması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3) </a:t>
            </a:r>
            <a:r>
              <a:rPr lang="en-US" dirty="0" err="1" smtClean="0"/>
              <a:t>Gerekli</a:t>
            </a:r>
            <a:r>
              <a:rPr lang="en-US" dirty="0" smtClean="0"/>
              <a:t> </a:t>
            </a:r>
            <a:r>
              <a:rPr lang="en-US" dirty="0" err="1" smtClean="0"/>
              <a:t>ekipmanın</a:t>
            </a:r>
            <a:r>
              <a:rPr lang="en-US" dirty="0" smtClean="0"/>
              <a:t> </a:t>
            </a:r>
            <a:r>
              <a:rPr lang="en-US" dirty="0" err="1" smtClean="0"/>
              <a:t>hazır</a:t>
            </a:r>
            <a:r>
              <a:rPr lang="en-US" dirty="0" smtClean="0"/>
              <a:t> </a:t>
            </a:r>
            <a:r>
              <a:rPr lang="en-US" dirty="0" err="1" smtClean="0"/>
              <a:t>bulundurulması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4) En </a:t>
            </a:r>
            <a:r>
              <a:rPr lang="en-US" dirty="0" err="1" smtClean="0"/>
              <a:t>az</a:t>
            </a:r>
            <a:r>
              <a:rPr lang="en-US" dirty="0" smtClean="0"/>
              <a:t> 3 </a:t>
            </a:r>
            <a:r>
              <a:rPr lang="en-US" dirty="0" err="1" smtClean="0"/>
              <a:t>dakikalık</a:t>
            </a:r>
            <a:r>
              <a:rPr lang="en-US" dirty="0" smtClean="0"/>
              <a:t> </a:t>
            </a:r>
            <a:r>
              <a:rPr lang="en-US" dirty="0" err="1" smtClean="0"/>
              <a:t>preoksijenizasyon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PREOPERATİF HAZIRLIK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8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25834"/>
            <a:ext cx="7408333" cy="380032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boyutlarda</a:t>
            </a:r>
            <a:r>
              <a:rPr lang="en-US" dirty="0" smtClean="0"/>
              <a:t> </a:t>
            </a:r>
            <a:r>
              <a:rPr lang="en-US" dirty="0" err="1" smtClean="0"/>
              <a:t>maskeler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boyut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tipte</a:t>
            </a:r>
            <a:r>
              <a:rPr lang="en-US" dirty="0" smtClean="0"/>
              <a:t> </a:t>
            </a:r>
            <a:r>
              <a:rPr lang="en-US" dirty="0" err="1" smtClean="0"/>
              <a:t>palalar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boyutlarda</a:t>
            </a:r>
            <a:r>
              <a:rPr lang="en-US" dirty="0" smtClean="0"/>
              <a:t> </a:t>
            </a:r>
            <a:r>
              <a:rPr lang="en-US" dirty="0" err="1" smtClean="0"/>
              <a:t>endotrakeal</a:t>
            </a:r>
            <a:r>
              <a:rPr lang="en-US" dirty="0" smtClean="0"/>
              <a:t> </a:t>
            </a:r>
            <a:r>
              <a:rPr lang="en-US" dirty="0" err="1" smtClean="0"/>
              <a:t>tüpler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boyutlarda</a:t>
            </a:r>
            <a:r>
              <a:rPr lang="en-US" dirty="0" smtClean="0"/>
              <a:t> </a:t>
            </a:r>
            <a:r>
              <a:rPr lang="en-US" dirty="0" err="1" smtClean="0"/>
              <a:t>orofaringeal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nazofaringeal</a:t>
            </a:r>
            <a:r>
              <a:rPr lang="en-US" dirty="0" smtClean="0"/>
              <a:t> </a:t>
            </a:r>
            <a:r>
              <a:rPr lang="en-US" dirty="0" err="1" smtClean="0"/>
              <a:t>havayolları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boyutlarda</a:t>
            </a:r>
            <a:r>
              <a:rPr lang="en-US" dirty="0" smtClean="0"/>
              <a:t> LMA, </a:t>
            </a:r>
            <a:r>
              <a:rPr lang="en-US" dirty="0" err="1" smtClean="0"/>
              <a:t>Fastrach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Kombitüpler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Fiberoptik</a:t>
            </a:r>
            <a:r>
              <a:rPr lang="en-US" dirty="0" smtClean="0"/>
              <a:t> </a:t>
            </a:r>
            <a:r>
              <a:rPr lang="en-US" dirty="0" err="1" smtClean="0"/>
              <a:t>bronkoskop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Krikotirotomi</a:t>
            </a:r>
            <a:r>
              <a:rPr lang="en-US" dirty="0" smtClean="0"/>
              <a:t> </a:t>
            </a:r>
            <a:r>
              <a:rPr lang="en-US" dirty="0" err="1" smtClean="0"/>
              <a:t>seti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Transtrakeal</a:t>
            </a:r>
            <a:r>
              <a:rPr lang="en-US" dirty="0" smtClean="0"/>
              <a:t> Jet </a:t>
            </a:r>
            <a:r>
              <a:rPr lang="en-US" dirty="0" err="1" smtClean="0"/>
              <a:t>ventilatör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Gerekli</a:t>
            </a:r>
            <a:r>
              <a:rPr lang="en-US" dirty="0" smtClean="0"/>
              <a:t> </a:t>
            </a:r>
            <a:r>
              <a:rPr lang="en-US" dirty="0" err="1" smtClean="0"/>
              <a:t>ekipman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5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14400" y="2912364"/>
            <a:ext cx="3352800" cy="3137139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Ağız</a:t>
            </a:r>
            <a:r>
              <a:rPr lang="en-US" dirty="0" smtClean="0"/>
              <a:t> </a:t>
            </a:r>
            <a:r>
              <a:rPr lang="en-US" dirty="0" err="1" smtClean="0"/>
              <a:t>kenarından</a:t>
            </a:r>
            <a:r>
              <a:rPr lang="en-US" dirty="0" smtClean="0"/>
              <a:t> </a:t>
            </a:r>
            <a:r>
              <a:rPr lang="en-US" dirty="0" err="1" smtClean="0"/>
              <a:t>angulus</a:t>
            </a:r>
            <a:r>
              <a:rPr lang="en-US" dirty="0" smtClean="0"/>
              <a:t> </a:t>
            </a:r>
            <a:r>
              <a:rPr lang="en-US" dirty="0" err="1" smtClean="0"/>
              <a:t>mandibulae’ya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Bilinçli</a:t>
            </a:r>
            <a:r>
              <a:rPr lang="en-US" dirty="0" smtClean="0"/>
              <a:t> </a:t>
            </a:r>
            <a:r>
              <a:rPr lang="en-US" dirty="0" err="1" smtClean="0"/>
              <a:t>hastada</a:t>
            </a:r>
            <a:r>
              <a:rPr lang="en-US" dirty="0" smtClean="0"/>
              <a:t> GAG </a:t>
            </a:r>
            <a:r>
              <a:rPr lang="en-US" dirty="0" err="1" smtClean="0"/>
              <a:t>refleksi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kusma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Dilin</a:t>
            </a:r>
            <a:r>
              <a:rPr lang="en-US" dirty="0" smtClean="0"/>
              <a:t> </a:t>
            </a:r>
            <a:r>
              <a:rPr lang="en-US" dirty="0" err="1" smtClean="0"/>
              <a:t>geriye</a:t>
            </a:r>
            <a:r>
              <a:rPr lang="en-US" dirty="0" smtClean="0"/>
              <a:t> </a:t>
            </a:r>
            <a:r>
              <a:rPr lang="en-US" dirty="0" err="1" smtClean="0"/>
              <a:t>kaçıp</a:t>
            </a:r>
            <a:r>
              <a:rPr lang="en-US" dirty="0" smtClean="0"/>
              <a:t> </a:t>
            </a:r>
            <a:r>
              <a:rPr lang="en-US" dirty="0" err="1" smtClean="0"/>
              <a:t>glottisin</a:t>
            </a:r>
            <a:r>
              <a:rPr lang="en-US" dirty="0" smtClean="0"/>
              <a:t> </a:t>
            </a:r>
            <a:r>
              <a:rPr lang="en-US" dirty="0" err="1" smtClean="0"/>
              <a:t>kapatmasını</a:t>
            </a:r>
            <a:r>
              <a:rPr lang="en-US" dirty="0" smtClean="0"/>
              <a:t> </a:t>
            </a:r>
            <a:r>
              <a:rPr lang="en-US" dirty="0" err="1" smtClean="0"/>
              <a:t>engeller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Fazla</a:t>
            </a:r>
            <a:r>
              <a:rPr lang="en-US" dirty="0" smtClean="0"/>
              <a:t> </a:t>
            </a:r>
            <a:r>
              <a:rPr lang="en-US" dirty="0" err="1" smtClean="0"/>
              <a:t>büyükse</a:t>
            </a:r>
            <a:r>
              <a:rPr lang="en-US" dirty="0" smtClean="0"/>
              <a:t> </a:t>
            </a:r>
            <a:r>
              <a:rPr lang="en-US" dirty="0" err="1" smtClean="0"/>
              <a:t>glottis</a:t>
            </a:r>
            <a:r>
              <a:rPr lang="en-US" dirty="0" err="1"/>
              <a:t>i</a:t>
            </a:r>
            <a:r>
              <a:rPr lang="en-US" dirty="0" smtClean="0"/>
              <a:t> </a:t>
            </a:r>
            <a:r>
              <a:rPr lang="en-US" dirty="0" err="1" smtClean="0"/>
              <a:t>kapatabilir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659636"/>
            <a:ext cx="3352800" cy="1252728"/>
          </a:xfrm>
        </p:spPr>
        <p:txBody>
          <a:bodyPr/>
          <a:lstStyle/>
          <a:p>
            <a:r>
              <a:rPr lang="en-US" dirty="0" err="1" smtClean="0"/>
              <a:t>Orofaringeal</a:t>
            </a:r>
            <a:r>
              <a:rPr lang="en-US" dirty="0" smtClean="0"/>
              <a:t> airway</a:t>
            </a:r>
            <a:endParaRPr lang="en-US" dirty="0"/>
          </a:p>
        </p:txBody>
      </p:sp>
      <p:pic>
        <p:nvPicPr>
          <p:cNvPr id="6" name="Content Placeholder 5" descr="Ekran Resmi 2014-11-20 22.10.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r="11058"/>
          <a:stretch>
            <a:fillRect/>
          </a:stretch>
        </p:blipFill>
        <p:spPr>
          <a:xfrm>
            <a:off x="5156535" y="3208421"/>
            <a:ext cx="3162300" cy="3168316"/>
          </a:xfrm>
        </p:spPr>
      </p:pic>
      <p:pic>
        <p:nvPicPr>
          <p:cNvPr id="5" name="Picture 4" descr="Ekran Resmi 2014-11-15 11.15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535" y="292100"/>
            <a:ext cx="31623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14400" y="3350516"/>
            <a:ext cx="3352800" cy="2883374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GAG </a:t>
            </a:r>
            <a:r>
              <a:rPr lang="en-US" dirty="0" err="1" smtClean="0"/>
              <a:t>refleksini</a:t>
            </a:r>
            <a:r>
              <a:rPr lang="en-US" dirty="0" smtClean="0"/>
              <a:t> </a:t>
            </a:r>
            <a:r>
              <a:rPr lang="en-US" dirty="0" err="1" smtClean="0"/>
              <a:t>uyarmaz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Geniş</a:t>
            </a:r>
            <a:r>
              <a:rPr lang="en-US" dirty="0" smtClean="0"/>
              <a:t> </a:t>
            </a:r>
            <a:r>
              <a:rPr lang="en-US" dirty="0" err="1" smtClean="0"/>
              <a:t>kısmı</a:t>
            </a:r>
            <a:r>
              <a:rPr lang="en-US" dirty="0" smtClean="0"/>
              <a:t> </a:t>
            </a:r>
            <a:r>
              <a:rPr lang="en-US" dirty="0" err="1" smtClean="0"/>
              <a:t>burun</a:t>
            </a:r>
            <a:r>
              <a:rPr lang="en-US" dirty="0" smtClean="0"/>
              <a:t> </a:t>
            </a:r>
            <a:r>
              <a:rPr lang="en-US" dirty="0" err="1" smtClean="0"/>
              <a:t>kenarına</a:t>
            </a:r>
            <a:r>
              <a:rPr lang="en-US" dirty="0" smtClean="0"/>
              <a:t> </a:t>
            </a:r>
            <a:r>
              <a:rPr lang="en-US" dirty="0" err="1" smtClean="0"/>
              <a:t>gelene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ilerletilir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Yerleştirilmeden</a:t>
            </a:r>
            <a:r>
              <a:rPr lang="en-US" dirty="0" smtClean="0"/>
              <a:t> </a:t>
            </a:r>
            <a:r>
              <a:rPr lang="en-US" dirty="0" err="1" smtClean="0"/>
              <a:t>önce</a:t>
            </a:r>
            <a:r>
              <a:rPr lang="en-US" dirty="0" smtClean="0"/>
              <a:t> </a:t>
            </a:r>
            <a:r>
              <a:rPr lang="en-US" dirty="0" err="1" smtClean="0"/>
              <a:t>jel</a:t>
            </a:r>
            <a:r>
              <a:rPr lang="en-US" dirty="0" smtClean="0"/>
              <a:t> </a:t>
            </a:r>
            <a:r>
              <a:rPr lang="en-US" dirty="0" err="1" smtClean="0"/>
              <a:t>sürülmeli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982963"/>
            <a:ext cx="3352800" cy="1252728"/>
          </a:xfrm>
        </p:spPr>
        <p:txBody>
          <a:bodyPr/>
          <a:lstStyle/>
          <a:p>
            <a:r>
              <a:rPr lang="en-US" dirty="0" err="1" smtClean="0"/>
              <a:t>Nazofarengeal</a:t>
            </a:r>
            <a:r>
              <a:rPr lang="en-US" dirty="0" smtClean="0"/>
              <a:t> airway</a:t>
            </a:r>
            <a:endParaRPr lang="en-US" dirty="0"/>
          </a:p>
        </p:txBody>
      </p:sp>
      <p:pic>
        <p:nvPicPr>
          <p:cNvPr id="5" name="Content Placeholder 4" descr="Ekran Resmi 2014-11-15 11.15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9" r="91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265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14400" y="2505021"/>
            <a:ext cx="3352800" cy="3179958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C-MAC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Monitor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Direkt</a:t>
            </a:r>
            <a:r>
              <a:rPr lang="en-US" dirty="0" smtClean="0"/>
              <a:t> </a:t>
            </a:r>
            <a:r>
              <a:rPr lang="en-US" dirty="0" err="1" smtClean="0"/>
              <a:t>laringoskopiye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görsel</a:t>
            </a:r>
            <a:r>
              <a:rPr lang="en-US" dirty="0" smtClean="0"/>
              <a:t> </a:t>
            </a:r>
            <a:r>
              <a:rPr lang="en-US" dirty="0" err="1" smtClean="0"/>
              <a:t>sağlar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Son </a:t>
            </a:r>
            <a:r>
              <a:rPr lang="en-US" dirty="0" err="1" smtClean="0"/>
              <a:t>zamanlardaki</a:t>
            </a:r>
            <a:r>
              <a:rPr lang="en-US" dirty="0" smtClean="0"/>
              <a:t> </a:t>
            </a:r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 smtClean="0"/>
              <a:t>çalışmalarda</a:t>
            </a:r>
            <a:r>
              <a:rPr lang="en-US" dirty="0" smtClean="0"/>
              <a:t> </a:t>
            </a:r>
            <a:r>
              <a:rPr lang="en-US" dirty="0" err="1" smtClean="0"/>
              <a:t>daha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başarısı</a:t>
            </a:r>
            <a:r>
              <a:rPr lang="en-US" dirty="0" smtClean="0"/>
              <a:t> (*)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Eğitimde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202436"/>
            <a:ext cx="3352800" cy="1252728"/>
          </a:xfrm>
        </p:spPr>
        <p:txBody>
          <a:bodyPr/>
          <a:lstStyle/>
          <a:p>
            <a:r>
              <a:rPr lang="en-US" dirty="0" smtClean="0"/>
              <a:t>Video </a:t>
            </a:r>
            <a:r>
              <a:rPr lang="en-US" dirty="0" err="1" smtClean="0"/>
              <a:t>Laringoskop</a:t>
            </a:r>
            <a:endParaRPr lang="en-US" dirty="0"/>
          </a:p>
        </p:txBody>
      </p:sp>
      <p:pic>
        <p:nvPicPr>
          <p:cNvPr id="5" name="Content Placeholder 4" descr="Ekran Resmi 2014-11-15 11.08.3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r="11328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120588" y="5871882"/>
            <a:ext cx="7435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*Expected </a:t>
            </a:r>
            <a:r>
              <a:rPr lang="en-US" sz="1400" i="1" dirty="0"/>
              <a:t>difficult tracheal </a:t>
            </a:r>
            <a:r>
              <a:rPr lang="en-US" sz="1400" i="1" dirty="0" err="1"/>
              <a:t>intubation:a</a:t>
            </a:r>
            <a:r>
              <a:rPr lang="en-US" sz="1400" i="1" dirty="0"/>
              <a:t> prospective comparison of direct laryngoscopy and video laryngoscopy in 200 </a:t>
            </a:r>
            <a:r>
              <a:rPr lang="en-US" sz="1400" i="1" dirty="0" err="1"/>
              <a:t>patients,A.Jungbauer,M.Schumann,V.brunkhorst,BJA</a:t>
            </a:r>
            <a:r>
              <a:rPr lang="en-US" sz="1400" i="1" dirty="0"/>
              <a:t> 2009</a:t>
            </a:r>
          </a:p>
          <a:p>
            <a:pPr marL="457200" indent="-457200">
              <a:buFont typeface="+mj-lt"/>
              <a:buAutoNum type="arabicPeriod"/>
            </a:pP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03638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14400" y="2326341"/>
            <a:ext cx="3352800" cy="1905001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Rijid,5 mm </a:t>
            </a:r>
            <a:r>
              <a:rPr lang="en-US" dirty="0" err="1" smtClean="0"/>
              <a:t>çap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Optik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video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tüpü</a:t>
            </a:r>
            <a:endParaRPr lang="en-US" dirty="0" smtClean="0"/>
          </a:p>
          <a:p>
            <a:r>
              <a:rPr lang="tr-TR" dirty="0" smtClean="0"/>
              <a:t>     y</a:t>
            </a:r>
            <a:r>
              <a:rPr lang="en-US" dirty="0" err="1" smtClean="0"/>
              <a:t>üklenebilir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243614"/>
            <a:ext cx="3352800" cy="969403"/>
          </a:xfrm>
        </p:spPr>
        <p:txBody>
          <a:bodyPr/>
          <a:lstStyle/>
          <a:p>
            <a:r>
              <a:rPr lang="en-US" dirty="0" err="1"/>
              <a:t>B</a:t>
            </a:r>
            <a:r>
              <a:rPr lang="en-US" dirty="0" err="1" smtClean="0"/>
              <a:t>onfils</a:t>
            </a:r>
            <a:endParaRPr lang="en-US" dirty="0"/>
          </a:p>
        </p:txBody>
      </p:sp>
      <p:pic>
        <p:nvPicPr>
          <p:cNvPr id="5" name="Picture 4" descr="Ekran Resmi 2014-11-23 18.44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38" y="1698868"/>
            <a:ext cx="5119480" cy="413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62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14400" y="2628899"/>
            <a:ext cx="3352800" cy="3009901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Entübasyon</a:t>
            </a:r>
            <a:r>
              <a:rPr lang="en-US" sz="2000" dirty="0" smtClean="0"/>
              <a:t> </a:t>
            </a:r>
            <a:r>
              <a:rPr lang="en-US" sz="2000" dirty="0" err="1" smtClean="0"/>
              <a:t>tüpü</a:t>
            </a:r>
            <a:r>
              <a:rPr lang="en-US" sz="2000" dirty="0" smtClean="0"/>
              <a:t> </a:t>
            </a:r>
            <a:r>
              <a:rPr lang="en-US" sz="2000" dirty="0" err="1" smtClean="0"/>
              <a:t>için</a:t>
            </a:r>
            <a:r>
              <a:rPr lang="en-US" sz="2000" dirty="0" smtClean="0"/>
              <a:t> guide </a:t>
            </a:r>
            <a:r>
              <a:rPr lang="en-US" sz="2000" dirty="0" err="1" smtClean="0"/>
              <a:t>mevcut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Kameralı</a:t>
            </a:r>
            <a:r>
              <a:rPr lang="en-US" sz="2000" dirty="0" smtClean="0"/>
              <a:t> </a:t>
            </a:r>
            <a:r>
              <a:rPr lang="en-US" sz="2000" dirty="0" err="1" smtClean="0"/>
              <a:t>veya</a:t>
            </a:r>
            <a:r>
              <a:rPr lang="en-US" sz="2000" dirty="0" smtClean="0"/>
              <a:t> </a:t>
            </a:r>
            <a:r>
              <a:rPr lang="en-US" sz="2000" dirty="0" err="1" smtClean="0"/>
              <a:t>optikli</a:t>
            </a:r>
            <a:r>
              <a:rPr lang="en-US" sz="2000" dirty="0" smtClean="0"/>
              <a:t> </a:t>
            </a:r>
            <a:r>
              <a:rPr lang="en-US" sz="2000" dirty="0" err="1" smtClean="0"/>
              <a:t>seçenekler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Hemodinamik</a:t>
            </a:r>
            <a:r>
              <a:rPr lang="en-US" sz="2000" dirty="0" smtClean="0"/>
              <a:t> </a:t>
            </a:r>
            <a:r>
              <a:rPr lang="en-US" sz="2000" dirty="0" err="1" smtClean="0"/>
              <a:t>stimulasyon</a:t>
            </a:r>
            <a:r>
              <a:rPr lang="en-US" sz="2000" dirty="0" smtClean="0"/>
              <a:t> </a:t>
            </a:r>
            <a:r>
              <a:rPr lang="en-US" sz="2000" dirty="0" err="1" smtClean="0"/>
              <a:t>ve</a:t>
            </a:r>
            <a:r>
              <a:rPr lang="en-US" sz="2000" dirty="0" smtClean="0"/>
              <a:t> </a:t>
            </a:r>
            <a:r>
              <a:rPr lang="en-US" sz="2000" dirty="0" err="1" smtClean="0"/>
              <a:t>minör</a:t>
            </a:r>
            <a:r>
              <a:rPr lang="en-US" sz="2000" dirty="0" smtClean="0"/>
              <a:t> </a:t>
            </a:r>
            <a:r>
              <a:rPr lang="en-US" sz="2000" dirty="0" err="1" smtClean="0"/>
              <a:t>travmayı</a:t>
            </a:r>
            <a:r>
              <a:rPr lang="en-US" sz="2000" dirty="0" smtClean="0"/>
              <a:t> </a:t>
            </a:r>
            <a:r>
              <a:rPr lang="en-US" sz="2000" dirty="0" err="1" smtClean="0"/>
              <a:t>azaltır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5318" y="1202436"/>
            <a:ext cx="3352800" cy="1252728"/>
          </a:xfrm>
        </p:spPr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irtraq</a:t>
            </a:r>
            <a:endParaRPr lang="en-US" dirty="0"/>
          </a:p>
        </p:txBody>
      </p:sp>
      <p:pic>
        <p:nvPicPr>
          <p:cNvPr id="5" name="Content Placeholder 4" descr="Ekran Resmi 2014-11-15 11.09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r="17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855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Fiberoptik</a:t>
            </a:r>
            <a:r>
              <a:rPr lang="en-US" dirty="0" smtClean="0"/>
              <a:t> </a:t>
            </a:r>
            <a:r>
              <a:rPr lang="en-US" dirty="0" err="1" smtClean="0"/>
              <a:t>bronkoskop</a:t>
            </a:r>
            <a:endParaRPr lang="en-US" dirty="0"/>
          </a:p>
        </p:txBody>
      </p:sp>
      <p:pic>
        <p:nvPicPr>
          <p:cNvPr id="3" name="Picture 2" descr="Ekran Resmi 2014-11-30 23.10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6753"/>
            <a:ext cx="9144000" cy="4391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418" y="1591056"/>
            <a:ext cx="4394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Fleksibl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ışık</a:t>
            </a:r>
            <a:r>
              <a:rPr lang="en-US" dirty="0" smtClean="0"/>
              <a:t> </a:t>
            </a:r>
            <a:r>
              <a:rPr lang="en-US" dirty="0" err="1" smtClean="0"/>
              <a:t>kaynağı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tüpü</a:t>
            </a:r>
            <a:r>
              <a:rPr lang="en-US" dirty="0" smtClean="0"/>
              <a:t> </a:t>
            </a:r>
            <a:r>
              <a:rPr lang="en-US" dirty="0" err="1" smtClean="0"/>
              <a:t>yüklenebilir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Uyanık</a:t>
            </a:r>
            <a:r>
              <a:rPr lang="en-US" dirty="0" smtClean="0"/>
              <a:t> </a:t>
            </a:r>
            <a:r>
              <a:rPr lang="en-US" dirty="0" err="1" smtClean="0"/>
              <a:t>hastada</a:t>
            </a:r>
            <a:r>
              <a:rPr lang="en-US" dirty="0" smtClean="0"/>
              <a:t> </a:t>
            </a:r>
            <a:r>
              <a:rPr lang="en-US" dirty="0" err="1" smtClean="0"/>
              <a:t>uygulaması</a:t>
            </a:r>
            <a:r>
              <a:rPr lang="en-US" dirty="0" smtClean="0"/>
              <a:t> </a:t>
            </a:r>
            <a:r>
              <a:rPr lang="en-US" dirty="0" err="1" smtClean="0"/>
              <a:t>sedasyon</a:t>
            </a:r>
            <a:r>
              <a:rPr lang="en-US" dirty="0" smtClean="0"/>
              <a:t> </a:t>
            </a:r>
            <a:r>
              <a:rPr lang="en-US" dirty="0" err="1" smtClean="0"/>
              <a:t>gerektirir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1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Supraglottik</a:t>
            </a:r>
            <a:r>
              <a:rPr lang="en-US" dirty="0" smtClean="0"/>
              <a:t> </a:t>
            </a:r>
            <a:r>
              <a:rPr lang="en-US" dirty="0" err="1" smtClean="0"/>
              <a:t>araçlar</a:t>
            </a:r>
            <a:endParaRPr lang="en-US" dirty="0"/>
          </a:p>
        </p:txBody>
      </p:sp>
      <p:pic>
        <p:nvPicPr>
          <p:cNvPr id="3" name="Picture 2" descr="Ekran Resmi 2014-11-15 11.22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2" y="1591056"/>
            <a:ext cx="4279900" cy="3492500"/>
          </a:xfrm>
          <a:prstGeom prst="rect">
            <a:avLst/>
          </a:prstGeom>
        </p:spPr>
      </p:pic>
      <p:pic>
        <p:nvPicPr>
          <p:cNvPr id="4" name="Picture 3" descr="Ekran Resmi 2014-11-23 17.54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55" y="1591056"/>
            <a:ext cx="4267200" cy="34925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24972" y="5083556"/>
            <a:ext cx="4279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10036" y="5387126"/>
            <a:ext cx="309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LMA </a:t>
            </a:r>
            <a:r>
              <a:rPr lang="en-US" b="1" i="1" dirty="0" err="1" smtClean="0"/>
              <a:t>Fastrach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085988" y="5387126"/>
            <a:ext cx="283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LMA Pro-seal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094836" y="5387126"/>
            <a:ext cx="2991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Silikon</a:t>
            </a:r>
            <a:endParaRPr lang="en-US" dirty="0" smtClean="0"/>
          </a:p>
          <a:p>
            <a:r>
              <a:rPr lang="en-US" dirty="0" err="1" smtClean="0"/>
              <a:t>Büyük</a:t>
            </a:r>
            <a:r>
              <a:rPr lang="en-US" dirty="0" smtClean="0"/>
              <a:t> boy-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kaf</a:t>
            </a:r>
            <a:r>
              <a:rPr lang="en-US" dirty="0" smtClean="0"/>
              <a:t> </a:t>
            </a:r>
            <a:r>
              <a:rPr lang="en-US" dirty="0" err="1" smtClean="0"/>
              <a:t>basıncı</a:t>
            </a:r>
            <a:endParaRPr lang="en-US" dirty="0" smtClean="0"/>
          </a:p>
          <a:p>
            <a:r>
              <a:rPr lang="en-US" dirty="0" err="1" smtClean="0"/>
              <a:t>Intracuff</a:t>
            </a:r>
            <a:r>
              <a:rPr lang="en-US" dirty="0" smtClean="0"/>
              <a:t> </a:t>
            </a:r>
            <a:r>
              <a:rPr lang="en-US" dirty="0" err="1" smtClean="0"/>
              <a:t>basıncı</a:t>
            </a:r>
            <a:r>
              <a:rPr lang="en-US" dirty="0" smtClean="0"/>
              <a:t>&lt;60 cmh2o</a:t>
            </a:r>
          </a:p>
          <a:p>
            <a:r>
              <a:rPr lang="en-US" dirty="0" smtClean="0"/>
              <a:t>4 </a:t>
            </a:r>
            <a:r>
              <a:rPr lang="en-US" dirty="0" err="1" smtClean="0"/>
              <a:t>saate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kullanılabilir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5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0251"/>
            <a:ext cx="7408333" cy="3450696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Uygulayıcının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tecrübesi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ullanılan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ekipman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ZOR ENT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BASYON ORANLARI FARKLI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İNSİDANS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205705" y="2796941"/>
            <a:ext cx="304800" cy="822960"/>
          </a:xfrm>
          <a:prstGeom prst="rightBrac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>
            <a:stCxn id="4" idx="1"/>
          </p:cNvCxnSpPr>
          <p:nvPr/>
        </p:nvCxnSpPr>
        <p:spPr>
          <a:xfrm>
            <a:off x="4510505" y="3208421"/>
            <a:ext cx="850232" cy="13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60737" y="3221789"/>
            <a:ext cx="0" cy="882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87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14400" y="2173369"/>
            <a:ext cx="3352800" cy="2303763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Yüksek</a:t>
            </a:r>
            <a:r>
              <a:rPr lang="en-US" sz="2000" dirty="0" smtClean="0"/>
              <a:t> </a:t>
            </a:r>
            <a:r>
              <a:rPr lang="en-US" sz="2000" dirty="0" err="1" smtClean="0"/>
              <a:t>frekans-düşük</a:t>
            </a:r>
            <a:r>
              <a:rPr lang="en-US" sz="2000" dirty="0" smtClean="0"/>
              <a:t> tidal </a:t>
            </a:r>
            <a:r>
              <a:rPr lang="en-US" sz="2000" dirty="0" err="1" smtClean="0"/>
              <a:t>volüm</a:t>
            </a: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err="1" smtClean="0"/>
              <a:t>Laringeal</a:t>
            </a:r>
            <a:r>
              <a:rPr lang="en-US" sz="2000" dirty="0" smtClean="0"/>
              <a:t> </a:t>
            </a:r>
            <a:r>
              <a:rPr lang="en-US" sz="2000" dirty="0" err="1" smtClean="0"/>
              <a:t>kateter</a:t>
            </a:r>
            <a:r>
              <a:rPr lang="en-US" sz="2000" dirty="0" smtClean="0"/>
              <a:t> </a:t>
            </a:r>
            <a:r>
              <a:rPr lang="en-US" sz="2000" dirty="0" err="1" smtClean="0"/>
              <a:t>kullanılır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5077" y="950356"/>
            <a:ext cx="3352800" cy="1252728"/>
          </a:xfrm>
        </p:spPr>
        <p:txBody>
          <a:bodyPr/>
          <a:lstStyle/>
          <a:p>
            <a:r>
              <a:rPr lang="en-US" dirty="0" err="1" smtClean="0"/>
              <a:t>Transtrakeal</a:t>
            </a:r>
            <a:r>
              <a:rPr lang="en-US" dirty="0" smtClean="0"/>
              <a:t> Jet </a:t>
            </a:r>
            <a:r>
              <a:rPr lang="en-US" dirty="0" err="1" smtClean="0"/>
              <a:t>Ventilasyon</a:t>
            </a:r>
            <a:endParaRPr lang="en-US" dirty="0"/>
          </a:p>
        </p:txBody>
      </p:sp>
      <p:pic>
        <p:nvPicPr>
          <p:cNvPr id="5" name="Content Placeholder 4" descr="Ekran Resmi 2014-11-15 11.19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r="6830"/>
          <a:stretch>
            <a:fillRect/>
          </a:stretch>
        </p:blipFill>
        <p:spPr>
          <a:xfrm>
            <a:off x="4602961" y="1576720"/>
            <a:ext cx="4361830" cy="4846952"/>
          </a:xfrm>
        </p:spPr>
      </p:pic>
      <p:pic>
        <p:nvPicPr>
          <p:cNvPr id="6" name="Picture 5" descr="Ekran Resmi 2014-11-23 18.35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32" y="4004236"/>
            <a:ext cx="3839329" cy="261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ZOR ENTÜBASYONUN YÖNETİMİ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4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ÖNGÖRÜLMEYEN </a:t>
            </a:r>
            <a:r>
              <a:rPr lang="en-US" dirty="0" smtClean="0"/>
              <a:t>ZOR ENTÜBASYON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67365" y="4721412"/>
            <a:ext cx="6604746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Non-</a:t>
            </a:r>
            <a:r>
              <a:rPr lang="en-US" dirty="0" err="1" smtClean="0"/>
              <a:t>depolarizan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gevşetici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birlikte</a:t>
            </a:r>
            <a:r>
              <a:rPr lang="en-US" dirty="0" smtClean="0"/>
              <a:t> </a:t>
            </a:r>
            <a:r>
              <a:rPr lang="en-US" dirty="0" err="1" smtClean="0"/>
              <a:t>genel</a:t>
            </a:r>
            <a:r>
              <a:rPr lang="en-US" dirty="0" smtClean="0"/>
              <a:t> </a:t>
            </a:r>
            <a:r>
              <a:rPr lang="en-US" dirty="0" err="1" smtClean="0"/>
              <a:t>anestezi</a:t>
            </a:r>
            <a:r>
              <a:rPr lang="en-US" dirty="0" smtClean="0"/>
              <a:t> </a:t>
            </a:r>
            <a:r>
              <a:rPr lang="en-US" dirty="0" err="1" smtClean="0"/>
              <a:t>indüksiyonu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</a:t>
            </a:r>
            <a:r>
              <a:rPr lang="en-US" dirty="0" err="1" smtClean="0"/>
              <a:t>erişkin</a:t>
            </a:r>
            <a:r>
              <a:rPr lang="en-US" dirty="0" smtClean="0"/>
              <a:t> </a:t>
            </a:r>
            <a:r>
              <a:rPr lang="en-US" dirty="0" err="1" smtClean="0"/>
              <a:t>hastada</a:t>
            </a:r>
            <a:r>
              <a:rPr lang="en-US" dirty="0" smtClean="0"/>
              <a:t> </a:t>
            </a:r>
            <a:r>
              <a:rPr lang="en-US" dirty="0" err="1" smtClean="0"/>
              <a:t>karşılaşılan</a:t>
            </a:r>
            <a:r>
              <a:rPr lang="en-US" dirty="0" smtClean="0"/>
              <a:t> </a:t>
            </a:r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durumu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2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733530"/>
            <a:ext cx="7408333" cy="5392634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/>
              <a:t>Difficult Airway Society (DAS)- ZOR HAVAYOLU TOPLULUĞU</a:t>
            </a:r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PLAN A:</a:t>
            </a:r>
            <a:r>
              <a:rPr lang="en-US" dirty="0" smtClean="0"/>
              <a:t> İlk </a:t>
            </a:r>
            <a:r>
              <a:rPr lang="en-US" dirty="0" err="1" smtClean="0"/>
              <a:t>trakeal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planı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PLAN B:</a:t>
            </a:r>
            <a:r>
              <a:rPr lang="en-US" dirty="0" smtClean="0"/>
              <a:t> </a:t>
            </a:r>
            <a:r>
              <a:rPr lang="en-US" dirty="0" err="1" smtClean="0"/>
              <a:t>Sekonder</a:t>
            </a:r>
            <a:r>
              <a:rPr lang="en-US" dirty="0" smtClean="0"/>
              <a:t> </a:t>
            </a:r>
            <a:r>
              <a:rPr lang="en-US" dirty="0" err="1" smtClean="0"/>
              <a:t>trakeal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planı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PLAN C:</a:t>
            </a:r>
            <a:r>
              <a:rPr lang="en-US" dirty="0" smtClean="0"/>
              <a:t> </a:t>
            </a:r>
            <a:r>
              <a:rPr lang="en-US" dirty="0" err="1" smtClean="0"/>
              <a:t>Oksijenizasyon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ventilasyonun</a:t>
            </a:r>
            <a:r>
              <a:rPr lang="en-US" dirty="0" smtClean="0"/>
              <a:t> </a:t>
            </a:r>
            <a:r>
              <a:rPr lang="en-US" dirty="0" err="1" smtClean="0"/>
              <a:t>devamlılığının</a:t>
            </a:r>
            <a:r>
              <a:rPr lang="en-US" dirty="0" smtClean="0"/>
              <a:t> </a:t>
            </a:r>
            <a:r>
              <a:rPr lang="en-US" dirty="0" err="1" smtClean="0"/>
              <a:t>sağlanması</a:t>
            </a:r>
            <a:r>
              <a:rPr lang="en-US" dirty="0" smtClean="0"/>
              <a:t>, </a:t>
            </a:r>
            <a:r>
              <a:rPr lang="en-US" dirty="0" err="1" smtClean="0"/>
              <a:t>cerrahinin</a:t>
            </a:r>
            <a:r>
              <a:rPr lang="en-US" dirty="0" smtClean="0"/>
              <a:t> </a:t>
            </a:r>
            <a:r>
              <a:rPr lang="en-US" dirty="0" err="1" smtClean="0"/>
              <a:t>ertelenmesi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hastanın</a:t>
            </a:r>
            <a:r>
              <a:rPr lang="en-US" dirty="0" smtClean="0"/>
              <a:t> </a:t>
            </a:r>
            <a:r>
              <a:rPr lang="en-US" dirty="0" err="1" smtClean="0"/>
              <a:t>uyandırılması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PLAN D:</a:t>
            </a:r>
            <a:r>
              <a:rPr lang="en-US" dirty="0" smtClean="0"/>
              <a:t> </a:t>
            </a:r>
            <a:r>
              <a:rPr lang="en-US" dirty="0" err="1" smtClean="0"/>
              <a:t>Hastanın</a:t>
            </a:r>
            <a:r>
              <a:rPr lang="en-US" dirty="0" smtClean="0"/>
              <a:t> </a:t>
            </a:r>
            <a:r>
              <a:rPr lang="en-US" dirty="0" err="1" smtClean="0"/>
              <a:t>entübe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ventile</a:t>
            </a:r>
            <a:r>
              <a:rPr lang="en-US" dirty="0" smtClean="0"/>
              <a:t> </a:t>
            </a:r>
            <a:r>
              <a:rPr lang="en-US" dirty="0" err="1" smtClean="0"/>
              <a:t>edilemediği</a:t>
            </a:r>
            <a:r>
              <a:rPr lang="en-US" dirty="0" smtClean="0"/>
              <a:t> </a:t>
            </a:r>
            <a:r>
              <a:rPr lang="en-US" dirty="0" err="1" smtClean="0"/>
              <a:t>durumlarda</a:t>
            </a:r>
            <a:r>
              <a:rPr lang="en-US" dirty="0" smtClean="0"/>
              <a:t> </a:t>
            </a:r>
            <a:r>
              <a:rPr lang="en-US" dirty="0" err="1" smtClean="0"/>
              <a:t>kurtarıcı</a:t>
            </a:r>
            <a:r>
              <a:rPr lang="en-US" dirty="0" smtClean="0"/>
              <a:t> </a:t>
            </a:r>
            <a:r>
              <a:rPr lang="en-US" dirty="0" err="1" smtClean="0"/>
              <a:t>tekniklerin</a:t>
            </a:r>
            <a:r>
              <a:rPr lang="en-US" dirty="0" smtClean="0"/>
              <a:t> </a:t>
            </a:r>
            <a:r>
              <a:rPr lang="en-US" dirty="0" err="1" smtClean="0"/>
              <a:t>uygulanması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343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4-11-23 20.51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18" y="88900"/>
            <a:ext cx="70104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2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115367"/>
            <a:ext cx="7408333" cy="45138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Yeterli</a:t>
            </a:r>
            <a:r>
              <a:rPr lang="en-US" dirty="0" smtClean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gevşemesi</a:t>
            </a:r>
            <a:r>
              <a:rPr lang="en-US" dirty="0"/>
              <a:t> </a:t>
            </a:r>
            <a:r>
              <a:rPr lang="en-US" dirty="0" err="1"/>
              <a:t>sağlanmalı</a:t>
            </a:r>
            <a:endParaRPr lang="en-US" dirty="0"/>
          </a:p>
          <a:p>
            <a:r>
              <a:rPr lang="en-US" dirty="0" err="1" smtClean="0"/>
              <a:t>Boyun</a:t>
            </a:r>
            <a:r>
              <a:rPr lang="en-US" dirty="0" smtClean="0"/>
              <a:t> </a:t>
            </a:r>
            <a:r>
              <a:rPr lang="en-US" dirty="0" err="1" smtClean="0"/>
              <a:t>fleksiyonda</a:t>
            </a:r>
            <a:r>
              <a:rPr lang="en-US" dirty="0" smtClean="0"/>
              <a:t> </a:t>
            </a:r>
            <a:r>
              <a:rPr lang="en-US" dirty="0" err="1" smtClean="0"/>
              <a:t>baş</a:t>
            </a:r>
            <a:r>
              <a:rPr lang="en-US" dirty="0" smtClean="0"/>
              <a:t> </a:t>
            </a:r>
            <a:r>
              <a:rPr lang="en-US" dirty="0" err="1" smtClean="0"/>
              <a:t>ekstansiyonda</a:t>
            </a:r>
            <a:r>
              <a:rPr lang="en-US" dirty="0" smtClean="0"/>
              <a:t> </a:t>
            </a:r>
            <a:r>
              <a:rPr lang="en-US" dirty="0" err="1" smtClean="0"/>
              <a:t>direkt</a:t>
            </a:r>
            <a:r>
              <a:rPr lang="en-US" dirty="0" smtClean="0"/>
              <a:t> </a:t>
            </a:r>
            <a:r>
              <a:rPr lang="en-US" dirty="0" err="1" smtClean="0"/>
              <a:t>laringoskopi</a:t>
            </a:r>
            <a:r>
              <a:rPr lang="en-US" dirty="0" smtClean="0"/>
              <a:t> (sniffing)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Yardım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çağır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Baş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eleve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laringoskopi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pozisyonu</a:t>
            </a:r>
            <a:r>
              <a:rPr lang="en-US" dirty="0" smtClean="0">
                <a:solidFill>
                  <a:srgbClr val="000090"/>
                </a:solidFill>
              </a:rPr>
              <a:t> (HELP)</a:t>
            </a:r>
          </a:p>
          <a:p>
            <a:pPr marL="0" indent="0">
              <a:buNone/>
            </a:pP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   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08635"/>
          </a:xfrm>
        </p:spPr>
        <p:txBody>
          <a:bodyPr>
            <a:normAutofit fontScale="90000"/>
          </a:bodyPr>
          <a:lstStyle/>
          <a:p>
            <a:r>
              <a:rPr lang="en-US" dirty="0"/>
              <a:t>P</a:t>
            </a:r>
            <a:r>
              <a:rPr lang="en-US" dirty="0" smtClean="0"/>
              <a:t>rimer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planı</a:t>
            </a:r>
            <a:r>
              <a:rPr lang="en-US" dirty="0" smtClean="0"/>
              <a:t> (PLAN A)</a:t>
            </a:r>
            <a:endParaRPr lang="en-US" dirty="0"/>
          </a:p>
        </p:txBody>
      </p:sp>
      <p:pic>
        <p:nvPicPr>
          <p:cNvPr id="6" name="Picture 5" descr="Ekran Resmi 2014-12-10 22.11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38608"/>
            <a:ext cx="4991100" cy="3073400"/>
          </a:xfrm>
          <a:prstGeom prst="rect">
            <a:avLst/>
          </a:prstGeom>
        </p:spPr>
      </p:pic>
      <p:pic>
        <p:nvPicPr>
          <p:cNvPr id="7" name="Picture 6" descr="Ekran Resmi 2014-12-10 22.11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4461157"/>
            <a:ext cx="3695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7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426933"/>
            <a:ext cx="7408333" cy="3310476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   </a:t>
            </a:r>
            <a:r>
              <a:rPr lang="en-US" dirty="0" err="1" smtClean="0">
                <a:solidFill>
                  <a:srgbClr val="FF0000"/>
                </a:solidFill>
              </a:rPr>
              <a:t>Gereğinde</a:t>
            </a:r>
            <a:r>
              <a:rPr lang="en-US" dirty="0" smtClean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Eksternal</a:t>
            </a:r>
            <a:r>
              <a:rPr lang="en-US" dirty="0" smtClean="0"/>
              <a:t> </a:t>
            </a:r>
            <a:r>
              <a:rPr lang="en-US" dirty="0" err="1" smtClean="0"/>
              <a:t>laringeal</a:t>
            </a:r>
            <a:r>
              <a:rPr lang="en-US" dirty="0" smtClean="0"/>
              <a:t> </a:t>
            </a:r>
            <a:r>
              <a:rPr lang="en-US" dirty="0" err="1" smtClean="0"/>
              <a:t>manevralar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-BURP (</a:t>
            </a:r>
            <a:r>
              <a:rPr lang="en-US" dirty="0" err="1" smtClean="0"/>
              <a:t>backward,upward,rightward</a:t>
            </a:r>
            <a:r>
              <a:rPr lang="en-US" dirty="0" smtClean="0"/>
              <a:t> pressure)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</a:t>
            </a:r>
            <a:r>
              <a:rPr lang="en-US" dirty="0" err="1" smtClean="0"/>
              <a:t>Farklı</a:t>
            </a:r>
            <a:r>
              <a:rPr lang="en-US" dirty="0" smtClean="0"/>
              <a:t> blade </a:t>
            </a:r>
            <a:r>
              <a:rPr lang="en-US" dirty="0" err="1" smtClean="0"/>
              <a:t>kullanılması</a:t>
            </a:r>
            <a:r>
              <a:rPr lang="en-US" dirty="0" smtClean="0"/>
              <a:t> (</a:t>
            </a:r>
            <a:r>
              <a:rPr lang="en-US" dirty="0" err="1" smtClean="0"/>
              <a:t>Mc</a:t>
            </a:r>
            <a:r>
              <a:rPr lang="en-US" dirty="0" smtClean="0"/>
              <a:t>-</a:t>
            </a:r>
            <a:r>
              <a:rPr lang="en-US" dirty="0" err="1" smtClean="0"/>
              <a:t>Coy,C</a:t>
            </a:r>
            <a:r>
              <a:rPr lang="en-US" dirty="0" smtClean="0"/>
              <a:t>-MAC…)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uzunlukta</a:t>
            </a:r>
            <a:r>
              <a:rPr lang="en-US" dirty="0" smtClean="0"/>
              <a:t> blade </a:t>
            </a:r>
            <a:r>
              <a:rPr lang="en-US" dirty="0" err="1" smtClean="0"/>
              <a:t>kullanılması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uygulayıcı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Introducer </a:t>
            </a:r>
            <a:r>
              <a:rPr lang="en-US" dirty="0" err="1" smtClean="0"/>
              <a:t>kullanılması</a:t>
            </a:r>
            <a:r>
              <a:rPr lang="en-US" dirty="0" smtClean="0"/>
              <a:t> (7-60 cm)-CL grade 3b </a:t>
            </a:r>
            <a:r>
              <a:rPr lang="en-US" dirty="0" err="1" smtClean="0"/>
              <a:t>ve</a:t>
            </a:r>
            <a:r>
              <a:rPr lang="en-US" dirty="0" smtClean="0"/>
              <a:t> 4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faydasız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kran Resmi 2014-11-23 21.02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9" y="3884706"/>
            <a:ext cx="8216900" cy="27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3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41266"/>
            <a:ext cx="7408333" cy="3828422"/>
          </a:xfrm>
        </p:spPr>
        <p:txBody>
          <a:bodyPr/>
          <a:lstStyle/>
          <a:p>
            <a:r>
              <a:rPr lang="en-US" dirty="0" smtClean="0"/>
              <a:t>4 DEFADAN FAZLA ENTÜBASYON DENEMESİ YAPILMAMALI! (</a:t>
            </a:r>
            <a:r>
              <a:rPr lang="en-US" dirty="0" err="1" smtClean="0"/>
              <a:t>travma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ödem</a:t>
            </a:r>
            <a:r>
              <a:rPr lang="en-US" dirty="0" smtClean="0"/>
              <a:t>)</a:t>
            </a:r>
            <a:endParaRPr lang="tr-TR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başarılı</a:t>
            </a:r>
            <a:r>
              <a:rPr lang="en-US" dirty="0" smtClean="0"/>
              <a:t> </a:t>
            </a:r>
            <a:r>
              <a:rPr lang="en-US" dirty="0" err="1" smtClean="0"/>
              <a:t>ise</a:t>
            </a:r>
            <a:r>
              <a:rPr lang="en-US" dirty="0" smtClean="0"/>
              <a:t>; </a:t>
            </a:r>
            <a:r>
              <a:rPr lang="en-US" dirty="0" err="1" smtClean="0"/>
              <a:t>kapnograf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trakeada</a:t>
            </a:r>
            <a:r>
              <a:rPr lang="en-US" dirty="0" smtClean="0"/>
              <a:t> </a:t>
            </a:r>
            <a:r>
              <a:rPr lang="en-US" dirty="0" err="1" smtClean="0"/>
              <a:t>olduğu</a:t>
            </a:r>
            <a:r>
              <a:rPr lang="en-US" dirty="0" smtClean="0"/>
              <a:t> </a:t>
            </a:r>
            <a:r>
              <a:rPr lang="en-US" dirty="0" err="1" smtClean="0"/>
              <a:t>onaylanmalı</a:t>
            </a:r>
            <a:endParaRPr lang="tr-TR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Şüphe</a:t>
            </a:r>
            <a:r>
              <a:rPr lang="en-US" dirty="0" smtClean="0"/>
              <a:t> </a:t>
            </a:r>
            <a:r>
              <a:rPr lang="en-US" dirty="0" err="1" smtClean="0"/>
              <a:t>varsa</a:t>
            </a:r>
            <a:r>
              <a:rPr lang="en-US" dirty="0" smtClean="0"/>
              <a:t> </a:t>
            </a:r>
            <a:r>
              <a:rPr lang="en-US" dirty="0" err="1" smtClean="0"/>
              <a:t>tüp</a:t>
            </a:r>
            <a:r>
              <a:rPr lang="en-US" dirty="0" smtClean="0"/>
              <a:t> </a:t>
            </a:r>
            <a:r>
              <a:rPr lang="en-US" dirty="0" err="1" smtClean="0"/>
              <a:t>çıkarılmalı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3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9879" y="1087464"/>
            <a:ext cx="7408333" cy="3450696"/>
          </a:xfrm>
        </p:spPr>
        <p:txBody>
          <a:bodyPr/>
          <a:lstStyle/>
          <a:p>
            <a:r>
              <a:rPr lang="en-US" dirty="0" err="1" smtClean="0"/>
              <a:t>Esas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supraglottik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havayolu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aracı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desteği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endParaRPr lang="en-US" dirty="0" smtClean="0"/>
          </a:p>
          <a:p>
            <a:r>
              <a:rPr lang="en-US" dirty="0" smtClean="0"/>
              <a:t>Intubating </a:t>
            </a:r>
            <a:r>
              <a:rPr lang="en-US" dirty="0" err="1" smtClean="0"/>
              <a:t>LMA,classic</a:t>
            </a:r>
            <a:r>
              <a:rPr lang="en-US" dirty="0" smtClean="0"/>
              <a:t> LMA,I-gel…</a:t>
            </a:r>
          </a:p>
          <a:p>
            <a:r>
              <a:rPr lang="en-US" dirty="0" smtClean="0"/>
              <a:t>İlk </a:t>
            </a:r>
            <a:r>
              <a:rPr lang="en-US" dirty="0" err="1" smtClean="0"/>
              <a:t>tercih</a:t>
            </a:r>
            <a:r>
              <a:rPr lang="en-US" dirty="0" smtClean="0"/>
              <a:t> intubating (</a:t>
            </a:r>
            <a:r>
              <a:rPr lang="en-US" dirty="0" err="1" smtClean="0"/>
              <a:t>Fastrach</a:t>
            </a:r>
            <a:r>
              <a:rPr lang="en-US" dirty="0" smtClean="0"/>
              <a:t>) LMA;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- </a:t>
            </a:r>
            <a:r>
              <a:rPr lang="en-US" dirty="0" err="1" smtClean="0"/>
              <a:t>Özel</a:t>
            </a:r>
            <a:r>
              <a:rPr lang="en-US" dirty="0" smtClean="0"/>
              <a:t> </a:t>
            </a:r>
            <a:r>
              <a:rPr lang="en-US" dirty="0" err="1" smtClean="0"/>
              <a:t>silikon</a:t>
            </a:r>
            <a:r>
              <a:rPr lang="en-US" dirty="0" smtClean="0"/>
              <a:t> </a:t>
            </a:r>
            <a:r>
              <a:rPr lang="en-US" dirty="0" err="1" smtClean="0"/>
              <a:t>Endotrakeal</a:t>
            </a:r>
            <a:r>
              <a:rPr lang="en-US" dirty="0" smtClean="0"/>
              <a:t> </a:t>
            </a:r>
            <a:r>
              <a:rPr lang="en-US" dirty="0" err="1" smtClean="0"/>
              <a:t>Tüp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- </a:t>
            </a:r>
            <a:r>
              <a:rPr lang="en-US" dirty="0" err="1" smtClean="0"/>
              <a:t>Tüp</a:t>
            </a:r>
            <a:r>
              <a:rPr lang="en-US" dirty="0" smtClean="0"/>
              <a:t> </a:t>
            </a:r>
            <a:r>
              <a:rPr lang="en-US" dirty="0" err="1" smtClean="0"/>
              <a:t>sabitleyicisi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</a:t>
            </a:r>
            <a:r>
              <a:rPr lang="en-US" dirty="0" err="1" smtClean="0"/>
              <a:t>fastrach</a:t>
            </a:r>
            <a:r>
              <a:rPr lang="en-US" dirty="0" smtClean="0"/>
              <a:t> </a:t>
            </a:r>
            <a:r>
              <a:rPr lang="en-US" dirty="0" err="1" smtClean="0"/>
              <a:t>çıkarılabilir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Kör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entübasyon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önerilmez,fiberoptik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bronkoskop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kullanılmalı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760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ekonder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planı</a:t>
            </a:r>
            <a:r>
              <a:rPr lang="en-US" dirty="0" smtClean="0"/>
              <a:t> (PLAN B)</a:t>
            </a:r>
            <a:endParaRPr lang="en-US" dirty="0"/>
          </a:p>
        </p:txBody>
      </p:sp>
      <p:pic>
        <p:nvPicPr>
          <p:cNvPr id="4" name="Picture 3" descr="Ekran Resmi 2014-12-10 22.13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0" y="4876150"/>
            <a:ext cx="5130800" cy="1981849"/>
          </a:xfrm>
          <a:prstGeom prst="rect">
            <a:avLst/>
          </a:prstGeom>
        </p:spPr>
      </p:pic>
      <p:pic>
        <p:nvPicPr>
          <p:cNvPr id="5" name="Picture 4" descr="Ekran Resmi 2014-12-10 22.13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659" y="4800600"/>
            <a:ext cx="379634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Fastrach</a:t>
            </a:r>
            <a:r>
              <a:rPr lang="en-US" dirty="0" smtClean="0"/>
              <a:t> LMA-</a:t>
            </a:r>
            <a:r>
              <a:rPr lang="en-US" dirty="0" err="1" smtClean="0"/>
              <a:t>entübasyon</a:t>
            </a:r>
            <a:endParaRPr lang="en-US" dirty="0"/>
          </a:p>
        </p:txBody>
      </p:sp>
      <p:pic>
        <p:nvPicPr>
          <p:cNvPr id="3" name="Picture 2" descr="Ekran Resmi 2014-11-30 21.40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2825"/>
            <a:ext cx="2654300" cy="4343400"/>
          </a:xfrm>
          <a:prstGeom prst="rect">
            <a:avLst/>
          </a:prstGeom>
        </p:spPr>
      </p:pic>
      <p:pic>
        <p:nvPicPr>
          <p:cNvPr id="4" name="Picture 3" descr="Ekran Resmi 2014-11-30 21.11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09" y="2926335"/>
            <a:ext cx="3897691" cy="320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0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1390" y="1788607"/>
            <a:ext cx="7408333" cy="396047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çalışmayı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kapsayan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70000"/>
              </a:lnSpc>
            </a:pP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50760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hastalık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metaanaliz</a:t>
            </a:r>
            <a:endParaRPr lang="en-US" sz="7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Zor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ent</a:t>
            </a:r>
            <a:r>
              <a:rPr lang="tr-TR" sz="7400" dirty="0" smtClean="0"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basyon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insidansı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%5,8 </a:t>
            </a:r>
            <a:r>
              <a:rPr lang="en-US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(%4,5-7,5)</a:t>
            </a:r>
          </a:p>
          <a:p>
            <a:pPr>
              <a:lnSpc>
                <a:spcPct val="170000"/>
              </a:lnSpc>
            </a:pP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çalışmaya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göre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tek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başına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mallampati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sınıflaması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%16,tek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başına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tiromental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mesafe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%15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pozitif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prediktif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değer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gösterirken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ikisinin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kombinasyonunda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%34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pozitif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prediktif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değer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400" dirty="0" err="1" smtClean="0">
                <a:latin typeface="Times New Roman" pitchFamily="18" charset="0"/>
                <a:cs typeface="Times New Roman" pitchFamily="18" charset="0"/>
              </a:rPr>
              <a:t>gözlenmiş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8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900" i="1" dirty="0" smtClean="0"/>
              <a:t>     </a:t>
            </a:r>
            <a:r>
              <a:rPr lang="en-US" sz="3400" i="1" dirty="0" smtClean="0"/>
              <a:t>  Predicting Difficult Intubation in Apparently Normal </a:t>
            </a:r>
            <a:r>
              <a:rPr lang="en-US" sz="3400" i="1" dirty="0" err="1" smtClean="0"/>
              <a:t>Patients,a</a:t>
            </a:r>
            <a:r>
              <a:rPr lang="en-US" sz="3400" i="1" dirty="0" smtClean="0"/>
              <a:t> Meta-analysis of a Bed-side </a:t>
            </a:r>
            <a:r>
              <a:rPr lang="en-US" sz="3400" i="1" dirty="0"/>
              <a:t>S</a:t>
            </a:r>
            <a:r>
              <a:rPr lang="en-US" sz="3400" i="1" dirty="0" smtClean="0"/>
              <a:t>creening Test </a:t>
            </a:r>
            <a:r>
              <a:rPr lang="en-US" sz="3400" i="1" dirty="0" err="1" smtClean="0"/>
              <a:t>Performanca,Toshiya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Shiga,Zenichiro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Wajima,tetsuo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inoue,Atsuhiro</a:t>
            </a:r>
            <a:r>
              <a:rPr lang="en-US" sz="3400" i="1" dirty="0" smtClean="0"/>
              <a:t> </a:t>
            </a:r>
            <a:r>
              <a:rPr lang="en-US" sz="3400" i="1" dirty="0" err="1" smtClean="0"/>
              <a:t>sakamoto,Anaesthesiology</a:t>
            </a:r>
            <a:r>
              <a:rPr lang="en-US" sz="3400" i="1" dirty="0" smtClean="0"/>
              <a:t> 2005</a:t>
            </a:r>
            <a:endParaRPr lang="en-US" sz="3400" i="1" dirty="0"/>
          </a:p>
        </p:txBody>
      </p:sp>
    </p:spTree>
    <p:extLst>
      <p:ext uri="{BB962C8B-B14F-4D97-AF65-F5344CB8AC3E}">
        <p14:creationId xmlns:p14="http://schemas.microsoft.com/office/powerpoint/2010/main" val="158971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Uygun</a:t>
            </a:r>
            <a:r>
              <a:rPr lang="en-US" dirty="0" smtClean="0"/>
              <a:t> </a:t>
            </a:r>
            <a:r>
              <a:rPr lang="en-US" dirty="0" err="1" smtClean="0"/>
              <a:t>dozda</a:t>
            </a:r>
            <a:r>
              <a:rPr lang="en-US" dirty="0" smtClean="0"/>
              <a:t> </a:t>
            </a:r>
            <a:r>
              <a:rPr lang="en-US" dirty="0" err="1" smtClean="0"/>
              <a:t>kürarizasyon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Supraglottik</a:t>
            </a:r>
            <a:r>
              <a:rPr lang="en-US" dirty="0" smtClean="0"/>
              <a:t> </a:t>
            </a:r>
            <a:r>
              <a:rPr lang="en-US" dirty="0" err="1" smtClean="0"/>
              <a:t>kitleler</a:t>
            </a:r>
            <a:r>
              <a:rPr lang="en-US" dirty="0" smtClean="0"/>
              <a:t> -&gt; </a:t>
            </a:r>
            <a:r>
              <a:rPr lang="en-US" dirty="0" err="1" smtClean="0"/>
              <a:t>epiglot</a:t>
            </a:r>
            <a:r>
              <a:rPr lang="en-US" dirty="0" smtClean="0"/>
              <a:t> bar </a:t>
            </a:r>
            <a:r>
              <a:rPr lang="en-US" dirty="0" err="1" smtClean="0"/>
              <a:t>obstrüksiyonu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2 DEN FAZLA LMA YERLEŞTİRME DENEMESİ YAPILMAMALI!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8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0811" y="1426865"/>
            <a:ext cx="7814732" cy="43308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Classic </a:t>
            </a:r>
            <a:r>
              <a:rPr lang="en-US" dirty="0" err="1" smtClean="0"/>
              <a:t>LMA+Fiberoptik</a:t>
            </a:r>
            <a:r>
              <a:rPr lang="en-US" dirty="0" smtClean="0"/>
              <a:t> </a:t>
            </a:r>
            <a:r>
              <a:rPr lang="en-US" dirty="0" err="1" smtClean="0"/>
              <a:t>bronkoskop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 </a:t>
            </a:r>
            <a:r>
              <a:rPr lang="en-US" dirty="0" err="1" smtClean="0"/>
              <a:t>entübasyonda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       No 4 LMA - 6,5 mm </a:t>
            </a:r>
            <a:r>
              <a:rPr lang="en-US" dirty="0" err="1" smtClean="0"/>
              <a:t>endotrakeal</a:t>
            </a:r>
            <a:r>
              <a:rPr lang="en-US" dirty="0" smtClean="0"/>
              <a:t> </a:t>
            </a:r>
            <a:r>
              <a:rPr lang="en-US" dirty="0" err="1" smtClean="0"/>
              <a:t>tüp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No 5 LMA – 7,0 mm </a:t>
            </a:r>
            <a:r>
              <a:rPr lang="en-US" dirty="0" err="1" smtClean="0"/>
              <a:t>endotrakeal</a:t>
            </a:r>
            <a:r>
              <a:rPr lang="en-US" dirty="0" smtClean="0"/>
              <a:t> </a:t>
            </a:r>
            <a:r>
              <a:rPr lang="en-US" dirty="0" err="1" smtClean="0"/>
              <a:t>tüp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Derin</a:t>
            </a:r>
            <a:r>
              <a:rPr lang="en-US" dirty="0" smtClean="0"/>
              <a:t> </a:t>
            </a:r>
            <a:r>
              <a:rPr lang="en-US" dirty="0" err="1" smtClean="0"/>
              <a:t>vokal</a:t>
            </a:r>
            <a:r>
              <a:rPr lang="en-US" dirty="0" smtClean="0"/>
              <a:t> </a:t>
            </a:r>
            <a:r>
              <a:rPr lang="en-US" dirty="0" err="1" smtClean="0"/>
              <a:t>kord</a:t>
            </a:r>
            <a:r>
              <a:rPr lang="en-US" dirty="0" smtClean="0"/>
              <a:t> </a:t>
            </a:r>
            <a:r>
              <a:rPr lang="en-US" dirty="0" err="1" smtClean="0"/>
              <a:t>yerleşimli</a:t>
            </a:r>
            <a:r>
              <a:rPr lang="en-US" dirty="0" smtClean="0"/>
              <a:t> </a:t>
            </a:r>
            <a:r>
              <a:rPr lang="en-US" dirty="0" err="1" smtClean="0"/>
              <a:t>hastada</a:t>
            </a:r>
            <a:r>
              <a:rPr lang="en-US" dirty="0" smtClean="0"/>
              <a:t> </a:t>
            </a:r>
            <a:r>
              <a:rPr lang="en-US" dirty="0" err="1" smtClean="0"/>
              <a:t>tüp</a:t>
            </a:r>
            <a:r>
              <a:rPr lang="en-US" dirty="0" smtClean="0"/>
              <a:t> </a:t>
            </a:r>
            <a:r>
              <a:rPr lang="en-US" dirty="0" err="1" smtClean="0"/>
              <a:t>kafı</a:t>
            </a:r>
            <a:r>
              <a:rPr lang="en-US" dirty="0" smtClean="0"/>
              <a:t> </a:t>
            </a:r>
            <a:r>
              <a:rPr lang="en-US" dirty="0" err="1" smtClean="0"/>
              <a:t>trakeaya</a:t>
            </a:r>
            <a:r>
              <a:rPr lang="en-US" dirty="0" smtClean="0"/>
              <a:t> </a:t>
            </a:r>
            <a:r>
              <a:rPr lang="en-US" dirty="0" err="1" smtClean="0"/>
              <a:t>oturmayarak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- </a:t>
            </a:r>
            <a:r>
              <a:rPr lang="en-US" dirty="0" err="1" smtClean="0"/>
              <a:t>vokal</a:t>
            </a:r>
            <a:r>
              <a:rPr lang="en-US" dirty="0" smtClean="0"/>
              <a:t> </a:t>
            </a:r>
            <a:r>
              <a:rPr lang="en-US" dirty="0" err="1" smtClean="0"/>
              <a:t>kord</a:t>
            </a:r>
            <a:r>
              <a:rPr lang="en-US" dirty="0" smtClean="0"/>
              <a:t> </a:t>
            </a:r>
            <a:r>
              <a:rPr lang="en-US" dirty="0" err="1" smtClean="0"/>
              <a:t>travması</a:t>
            </a:r>
            <a:r>
              <a:rPr lang="en-US" dirty="0" smtClean="0"/>
              <a:t> </a:t>
            </a:r>
            <a:r>
              <a:rPr lang="en-US" dirty="0" err="1" smtClean="0"/>
              <a:t>olabilir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-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gerçekleşmeyebilir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Bu </a:t>
            </a:r>
            <a:r>
              <a:rPr lang="en-US" dirty="0" err="1" smtClean="0"/>
              <a:t>komplikasyonların</a:t>
            </a:r>
            <a:r>
              <a:rPr lang="en-US" dirty="0" smtClean="0"/>
              <a:t> </a:t>
            </a:r>
            <a:r>
              <a:rPr lang="en-US" dirty="0" err="1" smtClean="0"/>
              <a:t>oluşmasını</a:t>
            </a:r>
            <a:r>
              <a:rPr lang="en-US" dirty="0" smtClean="0"/>
              <a:t> </a:t>
            </a:r>
            <a:r>
              <a:rPr lang="en-US" dirty="0" err="1" smtClean="0"/>
              <a:t>engellemek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istenilen</a:t>
            </a:r>
            <a:r>
              <a:rPr lang="en-US" dirty="0" smtClean="0"/>
              <a:t> </a:t>
            </a:r>
            <a:r>
              <a:rPr lang="en-US" dirty="0" err="1" smtClean="0"/>
              <a:t>boyda</a:t>
            </a:r>
            <a:r>
              <a:rPr lang="en-US" dirty="0" smtClean="0"/>
              <a:t> </a:t>
            </a:r>
            <a:r>
              <a:rPr lang="en-US" dirty="0" err="1" smtClean="0"/>
              <a:t>tüp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entübasyonu</a:t>
            </a:r>
            <a:r>
              <a:rPr lang="en-US" dirty="0" smtClean="0"/>
              <a:t> </a:t>
            </a:r>
            <a:r>
              <a:rPr lang="en-US" dirty="0" err="1" smtClean="0"/>
              <a:t>sağlamak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aintree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kateteri</a:t>
            </a:r>
            <a:r>
              <a:rPr lang="en-US" dirty="0" smtClean="0"/>
              <a:t> </a:t>
            </a:r>
            <a:r>
              <a:rPr lang="en-US" dirty="0" err="1" smtClean="0"/>
              <a:t>kullanılabilir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B</a:t>
            </a:r>
            <a:endParaRPr lang="en-US" dirty="0"/>
          </a:p>
        </p:txBody>
      </p:sp>
      <p:pic>
        <p:nvPicPr>
          <p:cNvPr id="4" name="Picture 3" descr="Ekran Resmi 2014-11-30 21.45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38" y="5003894"/>
            <a:ext cx="2399591" cy="185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4-11-30 21.26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9" y="978015"/>
            <a:ext cx="76073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3450696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FF0000"/>
                </a:solidFill>
              </a:rPr>
              <a:t>Plan C</a:t>
            </a:r>
            <a:r>
              <a:rPr lang="en-US" dirty="0" smtClean="0"/>
              <a:t> -&gt; </a:t>
            </a:r>
            <a:r>
              <a:rPr lang="en-US" dirty="0" err="1" smtClean="0"/>
              <a:t>oksijenizasyon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ventilasyonun</a:t>
            </a:r>
            <a:r>
              <a:rPr lang="en-US" dirty="0" smtClean="0"/>
              <a:t> </a:t>
            </a:r>
            <a:r>
              <a:rPr lang="en-US" dirty="0" err="1" smtClean="0"/>
              <a:t>devamı</a:t>
            </a:r>
            <a:endParaRPr lang="en-US" dirty="0" smtClean="0"/>
          </a:p>
          <a:p>
            <a:pPr>
              <a:lnSpc>
                <a:spcPct val="140000"/>
              </a:lnSpc>
            </a:pPr>
            <a:r>
              <a:rPr lang="en-US" dirty="0" err="1" smtClean="0"/>
              <a:t>İki</a:t>
            </a:r>
            <a:r>
              <a:rPr lang="en-US" dirty="0" smtClean="0"/>
              <a:t> </a:t>
            </a:r>
            <a:r>
              <a:rPr lang="en-US" dirty="0" err="1" smtClean="0"/>
              <a:t>kişi</a:t>
            </a:r>
            <a:r>
              <a:rPr lang="en-US" dirty="0" smtClean="0"/>
              <a:t> </a:t>
            </a:r>
            <a:r>
              <a:rPr lang="en-US" dirty="0" err="1" smtClean="0"/>
              <a:t>maske</a:t>
            </a:r>
            <a:r>
              <a:rPr lang="en-US" dirty="0" smtClean="0"/>
              <a:t> </a:t>
            </a:r>
            <a:r>
              <a:rPr lang="en-US" dirty="0" err="1" smtClean="0"/>
              <a:t>ventilasyon</a:t>
            </a:r>
            <a:endParaRPr lang="en-US" dirty="0" smtClean="0"/>
          </a:p>
          <a:p>
            <a:pPr>
              <a:lnSpc>
                <a:spcPct val="140000"/>
              </a:lnSpc>
            </a:pPr>
            <a:r>
              <a:rPr lang="en-US" dirty="0" err="1" smtClean="0"/>
              <a:t>Gereğinde</a:t>
            </a:r>
            <a:r>
              <a:rPr lang="en-US" dirty="0" smtClean="0"/>
              <a:t> oral </a:t>
            </a:r>
            <a:r>
              <a:rPr lang="en-US" dirty="0" err="1" smtClean="0"/>
              <a:t>veya</a:t>
            </a:r>
            <a:r>
              <a:rPr lang="en-US" dirty="0" smtClean="0"/>
              <a:t> nasal </a:t>
            </a:r>
            <a:r>
              <a:rPr lang="en-US" dirty="0" err="1" smtClean="0"/>
              <a:t>havayolu</a:t>
            </a:r>
            <a:endParaRPr lang="en-US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Non-</a:t>
            </a:r>
            <a:r>
              <a:rPr lang="en-US" dirty="0" err="1" smtClean="0"/>
              <a:t>depolarizan</a:t>
            </a:r>
            <a:r>
              <a:rPr lang="en-US" dirty="0" smtClean="0"/>
              <a:t> </a:t>
            </a:r>
            <a:r>
              <a:rPr lang="en-US" dirty="0" err="1" smtClean="0"/>
              <a:t>bloğun</a:t>
            </a:r>
            <a:r>
              <a:rPr lang="en-US" dirty="0" smtClean="0"/>
              <a:t> </a:t>
            </a:r>
            <a:r>
              <a:rPr lang="en-US" dirty="0" err="1" smtClean="0"/>
              <a:t>geri</a:t>
            </a:r>
            <a:r>
              <a:rPr lang="en-US" dirty="0" smtClean="0"/>
              <a:t> </a:t>
            </a:r>
            <a:r>
              <a:rPr lang="en-US" dirty="0" err="1" smtClean="0"/>
              <a:t>çevrilmesi</a:t>
            </a:r>
            <a:endParaRPr lang="en-US" dirty="0" smtClean="0"/>
          </a:p>
          <a:p>
            <a:pPr>
              <a:lnSpc>
                <a:spcPct val="140000"/>
              </a:lnSpc>
            </a:pP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ertelenir,hasta</a:t>
            </a:r>
            <a:r>
              <a:rPr lang="en-US" dirty="0" smtClean="0"/>
              <a:t> </a:t>
            </a:r>
            <a:r>
              <a:rPr lang="en-US" dirty="0" err="1" smtClean="0"/>
              <a:t>uyandırılır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Başarılı</a:t>
            </a:r>
            <a:r>
              <a:rPr lang="en-US" dirty="0" smtClean="0"/>
              <a:t> </a:t>
            </a:r>
            <a:r>
              <a:rPr lang="en-US" dirty="0" err="1" smtClean="0"/>
              <a:t>olunamazsa</a:t>
            </a:r>
            <a:r>
              <a:rPr lang="en-US" dirty="0" smtClean="0"/>
              <a:t>;</a:t>
            </a:r>
            <a:endParaRPr lang="en-US" dirty="0"/>
          </a:p>
        </p:txBody>
      </p:sp>
      <p:pic>
        <p:nvPicPr>
          <p:cNvPr id="4" name="Picture 3" descr="Ekran Resmi 2014-12-10 22.15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6" y="4557058"/>
            <a:ext cx="6001124" cy="2300941"/>
          </a:xfrm>
          <a:prstGeom prst="rect">
            <a:avLst/>
          </a:prstGeom>
        </p:spPr>
      </p:pic>
      <p:pic>
        <p:nvPicPr>
          <p:cNvPr id="5" name="Picture 4" descr="Ekran Resmi 2014-12-10 22.15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5850965"/>
            <a:ext cx="2133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0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PLAN D</a:t>
            </a:r>
          </a:p>
          <a:p>
            <a:r>
              <a:rPr lang="en-US" dirty="0" err="1" smtClean="0">
                <a:solidFill>
                  <a:srgbClr val="3366FF"/>
                </a:solidFill>
              </a:rPr>
              <a:t>Perkütan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krikotiroidotomi</a:t>
            </a:r>
            <a:r>
              <a:rPr lang="en-US" dirty="0" smtClean="0">
                <a:solidFill>
                  <a:srgbClr val="3366FF"/>
                </a:solidFill>
              </a:rPr>
              <a:t>- </a:t>
            </a:r>
            <a:r>
              <a:rPr lang="en-US" dirty="0" err="1" smtClean="0">
                <a:solidFill>
                  <a:srgbClr val="3366FF"/>
                </a:solidFill>
              </a:rPr>
              <a:t>transtrakeal</a:t>
            </a:r>
            <a:r>
              <a:rPr lang="en-US" dirty="0" smtClean="0">
                <a:solidFill>
                  <a:srgbClr val="3366FF"/>
                </a:solidFill>
              </a:rPr>
              <a:t> jet </a:t>
            </a:r>
            <a:r>
              <a:rPr lang="en-US" dirty="0" err="1" smtClean="0">
                <a:solidFill>
                  <a:srgbClr val="3366FF"/>
                </a:solidFill>
              </a:rPr>
              <a:t>ventilasyon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dirty="0" err="1">
                <a:solidFill>
                  <a:srgbClr val="3366FF"/>
                </a:solidFill>
              </a:rPr>
              <a:t>C</a:t>
            </a:r>
            <a:r>
              <a:rPr lang="en-US" dirty="0" err="1" smtClean="0">
                <a:solidFill>
                  <a:srgbClr val="3366FF"/>
                </a:solidFill>
              </a:rPr>
              <a:t>errahi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krikotiroidotomi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err="1" smtClean="0">
                <a:solidFill>
                  <a:srgbClr val="3366FF"/>
                </a:solidFill>
              </a:rPr>
              <a:t>Hayatı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tehdit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eden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 smtClean="0">
                <a:solidFill>
                  <a:srgbClr val="3366FF"/>
                </a:solidFill>
              </a:rPr>
              <a:t>durumlar</a:t>
            </a:r>
            <a:endParaRPr lang="en-US" dirty="0" smtClean="0">
              <a:solidFill>
                <a:srgbClr val="3366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Ventile</a:t>
            </a:r>
            <a:r>
              <a:rPr lang="en-US" dirty="0" smtClean="0"/>
              <a:t> </a:t>
            </a:r>
            <a:r>
              <a:rPr lang="en-US" dirty="0" err="1" smtClean="0"/>
              <a:t>edilemeyen-entübe</a:t>
            </a:r>
            <a:r>
              <a:rPr lang="en-US" dirty="0" smtClean="0"/>
              <a:t> </a:t>
            </a:r>
            <a:r>
              <a:rPr lang="en-US" dirty="0" err="1" smtClean="0"/>
              <a:t>edilemeyen</a:t>
            </a:r>
            <a:r>
              <a:rPr lang="en-US" dirty="0" smtClean="0"/>
              <a:t> </a:t>
            </a:r>
            <a:r>
              <a:rPr lang="en-US" dirty="0" err="1" smtClean="0"/>
              <a:t>durumlar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4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949380"/>
            <a:ext cx="7772400" cy="1524000"/>
          </a:xfrm>
        </p:spPr>
        <p:txBody>
          <a:bodyPr/>
          <a:lstStyle/>
          <a:p>
            <a:r>
              <a:rPr lang="en-US" b="1" i="1" dirty="0" smtClean="0"/>
              <a:t>BEKLENEN ZOR ENTÜBASYON DURUMU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78348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22712"/>
            <a:ext cx="7408333" cy="440345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Ekipmanı</a:t>
            </a:r>
            <a:r>
              <a:rPr lang="en-US" dirty="0" smtClean="0"/>
              <a:t> </a:t>
            </a:r>
            <a:r>
              <a:rPr lang="en-US" dirty="0" err="1" smtClean="0"/>
              <a:t>sağla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Hasta </a:t>
            </a:r>
            <a:r>
              <a:rPr lang="en-US" dirty="0" err="1" smtClean="0"/>
              <a:t>ve</a:t>
            </a:r>
            <a:r>
              <a:rPr lang="en-US" dirty="0" smtClean="0"/>
              <a:t> hasta </a:t>
            </a:r>
            <a:r>
              <a:rPr lang="en-US" dirty="0" err="1" smtClean="0"/>
              <a:t>yakınını</a:t>
            </a:r>
            <a:r>
              <a:rPr lang="en-US" dirty="0" smtClean="0"/>
              <a:t> </a:t>
            </a:r>
            <a:r>
              <a:rPr lang="en-US" dirty="0" err="1" smtClean="0"/>
              <a:t>bilgilendir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Yardımcıyı</a:t>
            </a:r>
            <a:r>
              <a:rPr lang="en-US" dirty="0" smtClean="0"/>
              <a:t> </a:t>
            </a:r>
            <a:r>
              <a:rPr lang="en-US" dirty="0" err="1" smtClean="0"/>
              <a:t>hazır</a:t>
            </a:r>
            <a:r>
              <a:rPr lang="en-US" dirty="0" smtClean="0"/>
              <a:t> </a:t>
            </a:r>
            <a:r>
              <a:rPr lang="en-US" dirty="0" err="1" smtClean="0"/>
              <a:t>bulundur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Preoksijenasyonu</a:t>
            </a:r>
            <a:r>
              <a:rPr lang="en-US" dirty="0" smtClean="0"/>
              <a:t> </a:t>
            </a:r>
            <a:r>
              <a:rPr lang="en-US" dirty="0" err="1" smtClean="0"/>
              <a:t>sağla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Indüksiyon</a:t>
            </a:r>
            <a:r>
              <a:rPr lang="en-US" dirty="0" smtClean="0"/>
              <a:t> </a:t>
            </a:r>
            <a:r>
              <a:rPr lang="en-US" dirty="0" err="1" smtClean="0"/>
              <a:t>öncesi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strateji</a:t>
            </a:r>
            <a:r>
              <a:rPr lang="en-US" dirty="0" smtClean="0"/>
              <a:t> </a:t>
            </a:r>
            <a:r>
              <a:rPr lang="en-US" dirty="0" err="1" smtClean="0"/>
              <a:t>belirle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-</a:t>
            </a:r>
            <a:r>
              <a:rPr lang="en-US" dirty="0" err="1"/>
              <a:t>U</a:t>
            </a:r>
            <a:r>
              <a:rPr lang="en-US" dirty="0" err="1" smtClean="0"/>
              <a:t>yanık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-Video </a:t>
            </a:r>
            <a:r>
              <a:rPr lang="en-US" dirty="0" err="1" smtClean="0"/>
              <a:t>laringoskopi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-SGA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ventilasyon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-SGA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-</a:t>
            </a:r>
            <a:r>
              <a:rPr lang="en-US" dirty="0" err="1" smtClean="0"/>
              <a:t>Fiberoptik</a:t>
            </a:r>
            <a:r>
              <a:rPr lang="en-US" dirty="0" smtClean="0"/>
              <a:t> </a:t>
            </a:r>
            <a:r>
              <a:rPr lang="en-US" dirty="0" err="1" smtClean="0"/>
              <a:t>bronkoskop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-</a:t>
            </a:r>
            <a:r>
              <a:rPr lang="en-US" dirty="0" err="1" smtClean="0"/>
              <a:t>Bonfils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8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Hasta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kooperasyonda</a:t>
            </a:r>
            <a:r>
              <a:rPr lang="en-US" dirty="0" smtClean="0"/>
              <a:t> </a:t>
            </a:r>
            <a:r>
              <a:rPr lang="en-US" dirty="0" err="1" smtClean="0"/>
              <a:t>kısıtlılık</a:t>
            </a:r>
            <a:endParaRPr lang="en-US" dirty="0" smtClean="0"/>
          </a:p>
          <a:p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maske</a:t>
            </a:r>
            <a:r>
              <a:rPr lang="en-US" dirty="0" smtClean="0"/>
              <a:t> </a:t>
            </a:r>
            <a:r>
              <a:rPr lang="en-US" dirty="0" err="1" smtClean="0"/>
              <a:t>ventilasyon</a:t>
            </a:r>
            <a:endParaRPr lang="en-US" dirty="0" smtClean="0"/>
          </a:p>
          <a:p>
            <a:r>
              <a:rPr lang="en-US" dirty="0" err="1" smtClean="0"/>
              <a:t>Zor</a:t>
            </a:r>
            <a:r>
              <a:rPr lang="en-US" dirty="0" smtClean="0"/>
              <a:t> SGA </a:t>
            </a:r>
            <a:r>
              <a:rPr lang="en-US" dirty="0" err="1" smtClean="0"/>
              <a:t>yerleşimi</a:t>
            </a:r>
            <a:endParaRPr lang="en-US" dirty="0" smtClean="0"/>
          </a:p>
          <a:p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laringoskopi</a:t>
            </a:r>
            <a:endParaRPr lang="en-US" dirty="0" smtClean="0"/>
          </a:p>
          <a:p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endParaRPr lang="en-US" dirty="0" smtClean="0"/>
          </a:p>
          <a:p>
            <a:r>
              <a:rPr lang="en-US" dirty="0" err="1" smtClean="0"/>
              <a:t>Zor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havayolu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Muhtemel</a:t>
            </a:r>
            <a:r>
              <a:rPr lang="en-US" dirty="0" smtClean="0"/>
              <a:t> </a:t>
            </a:r>
            <a:r>
              <a:rPr lang="en-US" dirty="0" err="1" smtClean="0"/>
              <a:t>problemler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47888" y="3144380"/>
            <a:ext cx="383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FiO2:1 </a:t>
            </a:r>
            <a:r>
              <a:rPr lang="en-US" dirty="0" err="1" smtClean="0"/>
              <a:t>iken</a:t>
            </a:r>
            <a:r>
              <a:rPr lang="en-US" dirty="0" smtClean="0"/>
              <a:t> SPO2&lt;%92 </a:t>
            </a:r>
            <a:r>
              <a:rPr lang="en-US" dirty="0" err="1" smtClean="0"/>
              <a:t>olması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akım</a:t>
            </a:r>
            <a:r>
              <a:rPr lang="en-US" dirty="0" smtClean="0"/>
              <a:t> 4 L/</a:t>
            </a:r>
            <a:r>
              <a:rPr lang="en-US" dirty="0" err="1" smtClean="0"/>
              <a:t>dk</a:t>
            </a:r>
            <a:r>
              <a:rPr lang="en-US" dirty="0" smtClean="0"/>
              <a:t> </a:t>
            </a:r>
            <a:r>
              <a:rPr lang="en-US" dirty="0" err="1" smtClean="0"/>
              <a:t>iken</a:t>
            </a:r>
            <a:r>
              <a:rPr lang="en-US" dirty="0" smtClean="0"/>
              <a:t> </a:t>
            </a:r>
            <a:r>
              <a:rPr lang="en-US" dirty="0" err="1" smtClean="0"/>
              <a:t>devrede</a:t>
            </a:r>
            <a:r>
              <a:rPr lang="en-US" dirty="0" smtClean="0"/>
              <a:t> </a:t>
            </a:r>
            <a:r>
              <a:rPr lang="en-US" dirty="0" err="1" smtClean="0"/>
              <a:t>ciddi</a:t>
            </a:r>
            <a:r>
              <a:rPr lang="en-US" dirty="0" smtClean="0"/>
              <a:t> </a:t>
            </a:r>
            <a:r>
              <a:rPr lang="en-US" dirty="0" err="1" smtClean="0"/>
              <a:t>kaçak</a:t>
            </a:r>
            <a:r>
              <a:rPr lang="en-US" dirty="0" smtClean="0"/>
              <a:t> </a:t>
            </a:r>
            <a:r>
              <a:rPr lang="en-US" dirty="0" err="1" smtClean="0"/>
              <a:t>gözlenmesi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59327" y="3376723"/>
            <a:ext cx="433677" cy="15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47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err="1" smtClean="0"/>
              <a:t>Yapılacak</a:t>
            </a:r>
            <a:r>
              <a:rPr lang="en-US" dirty="0" smtClean="0"/>
              <a:t> </a:t>
            </a:r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türü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süresi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Hastanın</a:t>
            </a:r>
            <a:r>
              <a:rPr lang="en-US" dirty="0" smtClean="0"/>
              <a:t> </a:t>
            </a:r>
            <a:r>
              <a:rPr lang="en-US" dirty="0" err="1" smtClean="0"/>
              <a:t>durumu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Anestezistin</a:t>
            </a:r>
            <a:r>
              <a:rPr lang="en-US" dirty="0" smtClean="0"/>
              <a:t> </a:t>
            </a:r>
            <a:r>
              <a:rPr lang="en-US" dirty="0" err="1" smtClean="0"/>
              <a:t>tecrübesi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tercihine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/>
              <a:t>değişir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Strateji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5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21653"/>
            <a:ext cx="7408333" cy="3704510"/>
          </a:xfrm>
        </p:spPr>
        <p:txBody>
          <a:bodyPr/>
          <a:lstStyle/>
          <a:p>
            <a:r>
              <a:rPr lang="en-US" b="1" i="1" u="sng" dirty="0" smtClean="0"/>
              <a:t>4 </a:t>
            </a:r>
            <a:r>
              <a:rPr lang="en-US" b="1" i="1" u="sng" dirty="0" err="1" smtClean="0"/>
              <a:t>ana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yaklaşım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açısından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karar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verilmeli</a:t>
            </a:r>
            <a:r>
              <a:rPr lang="en-US" b="1" i="1" u="sng" dirty="0" smtClean="0"/>
              <a:t>:</a:t>
            </a:r>
            <a:endParaRPr lang="tr-TR" b="1" i="1" u="sng" dirty="0" smtClean="0"/>
          </a:p>
          <a:p>
            <a:pPr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Uyanık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indüksiyon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Nonivaziv</a:t>
            </a:r>
            <a:r>
              <a:rPr lang="en-US" dirty="0" smtClean="0"/>
              <a:t> </a:t>
            </a:r>
            <a:r>
              <a:rPr lang="en-US" dirty="0" err="1" smtClean="0"/>
              <a:t>teknikler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invaziv</a:t>
            </a:r>
            <a:r>
              <a:rPr lang="en-US" dirty="0" smtClean="0"/>
              <a:t> </a:t>
            </a:r>
            <a:r>
              <a:rPr lang="en-US" dirty="0" err="1" smtClean="0"/>
              <a:t>teknikler</a:t>
            </a:r>
            <a:r>
              <a:rPr lang="en-US" dirty="0" smtClean="0"/>
              <a:t> (</a:t>
            </a:r>
            <a:r>
              <a:rPr lang="en-US" dirty="0" err="1" smtClean="0"/>
              <a:t>cerrahi?perkütan</a:t>
            </a:r>
            <a:r>
              <a:rPr lang="en-US" dirty="0" smtClean="0"/>
              <a:t>?)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</a:t>
            </a:r>
            <a:r>
              <a:rPr lang="en-US" dirty="0" smtClean="0"/>
              <a:t>ideo </a:t>
            </a:r>
            <a:r>
              <a:rPr lang="en-US" dirty="0" err="1" smtClean="0"/>
              <a:t>laringoskopi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Spontan</a:t>
            </a:r>
            <a:r>
              <a:rPr lang="en-US" dirty="0" smtClean="0"/>
              <a:t> </a:t>
            </a:r>
            <a:r>
              <a:rPr lang="en-US" dirty="0" err="1" smtClean="0"/>
              <a:t>solunumun</a:t>
            </a:r>
            <a:r>
              <a:rPr lang="en-US" dirty="0" smtClean="0"/>
              <a:t> </a:t>
            </a:r>
            <a:r>
              <a:rPr lang="en-US" dirty="0" err="1" smtClean="0"/>
              <a:t>korunması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korunmaması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tr-TR" dirty="0" err="1" smtClean="0"/>
              <a:t>K</a:t>
            </a:r>
            <a:r>
              <a:rPr lang="en-US" dirty="0" err="1" smtClean="0"/>
              <a:t>linik</a:t>
            </a:r>
            <a:r>
              <a:rPr lang="en-US" dirty="0" smtClean="0"/>
              <a:t> </a:t>
            </a:r>
            <a:r>
              <a:rPr lang="en-US" dirty="0" err="1" smtClean="0"/>
              <a:t>durumla</a:t>
            </a:r>
            <a:r>
              <a:rPr lang="en-US" dirty="0" smtClean="0"/>
              <a:t> </a:t>
            </a:r>
            <a:r>
              <a:rPr lang="en-US" dirty="0" err="1" smtClean="0"/>
              <a:t>ilişkili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3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19602"/>
            <a:ext cx="7408333" cy="3450696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600" dirty="0" smtClean="0"/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onjenital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natomik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Edinsel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ETYOLOJİ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38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354" y="1818752"/>
            <a:ext cx="5194998" cy="447148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Fiberoptik</a:t>
            </a:r>
            <a:r>
              <a:rPr lang="en-US" dirty="0" smtClean="0"/>
              <a:t> </a:t>
            </a:r>
            <a:r>
              <a:rPr lang="en-US" dirty="0" err="1" smtClean="0"/>
              <a:t>bronkoskop</a:t>
            </a:r>
            <a:endParaRPr lang="en-US" dirty="0" smtClean="0"/>
          </a:p>
          <a:p>
            <a:r>
              <a:rPr lang="en-US" dirty="0" smtClean="0"/>
              <a:t>Hasta </a:t>
            </a:r>
            <a:r>
              <a:rPr lang="en-US" dirty="0" err="1" smtClean="0"/>
              <a:t>bilgilendirilir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%4lük </a:t>
            </a:r>
            <a:r>
              <a:rPr lang="en-US" dirty="0" err="1" smtClean="0"/>
              <a:t>lidokain</a:t>
            </a:r>
            <a:r>
              <a:rPr lang="en-US" dirty="0" smtClean="0"/>
              <a:t> aerosol </a:t>
            </a:r>
            <a:r>
              <a:rPr lang="en-US" dirty="0" err="1" smtClean="0"/>
              <a:t>ile</a:t>
            </a:r>
            <a:r>
              <a:rPr lang="en-US" dirty="0" smtClean="0"/>
              <a:t> oral-</a:t>
            </a:r>
            <a:r>
              <a:rPr lang="en-US" dirty="0" err="1" smtClean="0"/>
              <a:t>nazal</a:t>
            </a:r>
            <a:r>
              <a:rPr lang="en-US" dirty="0" smtClean="0"/>
              <a:t> </a:t>
            </a:r>
            <a:r>
              <a:rPr lang="en-US" dirty="0" err="1" smtClean="0"/>
              <a:t>mukoza</a:t>
            </a:r>
            <a:r>
              <a:rPr lang="en-US" dirty="0" smtClean="0"/>
              <a:t> </a:t>
            </a:r>
            <a:r>
              <a:rPr lang="en-US" dirty="0" err="1" smtClean="0"/>
              <a:t>anes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Sekresyonları</a:t>
            </a:r>
            <a:r>
              <a:rPr lang="en-US" dirty="0" smtClean="0"/>
              <a:t> </a:t>
            </a:r>
            <a:r>
              <a:rPr lang="en-US" dirty="0" err="1" smtClean="0"/>
              <a:t>azaltmak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 err="1" smtClean="0"/>
              <a:t>atropin</a:t>
            </a:r>
            <a:endParaRPr lang="en-US" dirty="0" smtClean="0"/>
          </a:p>
          <a:p>
            <a:r>
              <a:rPr lang="en-US" dirty="0" err="1" smtClean="0"/>
              <a:t>Sedasyon</a:t>
            </a:r>
            <a:endParaRPr lang="en-US" dirty="0" smtClean="0"/>
          </a:p>
          <a:p>
            <a:r>
              <a:rPr lang="en-US" dirty="0" smtClean="0"/>
              <a:t>ETT </a:t>
            </a:r>
            <a:r>
              <a:rPr lang="en-US" dirty="0" err="1" smtClean="0"/>
              <a:t>bronkoskop</a:t>
            </a:r>
            <a:r>
              <a:rPr lang="en-US" dirty="0" smtClean="0"/>
              <a:t> </a:t>
            </a:r>
            <a:r>
              <a:rPr lang="en-US" dirty="0" err="1" smtClean="0"/>
              <a:t>üzerine</a:t>
            </a:r>
            <a:r>
              <a:rPr lang="en-US" dirty="0" smtClean="0"/>
              <a:t> </a:t>
            </a:r>
            <a:r>
              <a:rPr lang="en-US" dirty="0" err="1" smtClean="0"/>
              <a:t>yüklenir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Burun</a:t>
            </a:r>
            <a:r>
              <a:rPr lang="en-US" dirty="0" smtClean="0"/>
              <a:t> </a:t>
            </a:r>
            <a:r>
              <a:rPr lang="en-US" dirty="0" err="1" smtClean="0"/>
              <a:t>deliği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ağız</a:t>
            </a:r>
            <a:r>
              <a:rPr lang="en-US" dirty="0" smtClean="0"/>
              <a:t> </a:t>
            </a:r>
            <a:r>
              <a:rPr lang="en-US" dirty="0" err="1" smtClean="0"/>
              <a:t>orta</a:t>
            </a:r>
            <a:r>
              <a:rPr lang="en-US" dirty="0" smtClean="0"/>
              <a:t> </a:t>
            </a:r>
            <a:r>
              <a:rPr lang="en-US" dirty="0" err="1" smtClean="0"/>
              <a:t>hattan</a:t>
            </a:r>
            <a:r>
              <a:rPr lang="en-US" dirty="0" smtClean="0"/>
              <a:t> </a:t>
            </a:r>
            <a:r>
              <a:rPr lang="en-US" dirty="0" err="1" smtClean="0"/>
              <a:t>girilir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Epiglotu</a:t>
            </a:r>
            <a:r>
              <a:rPr lang="en-US" dirty="0" smtClean="0"/>
              <a:t> </a:t>
            </a:r>
            <a:r>
              <a:rPr lang="en-US" dirty="0" err="1" smtClean="0"/>
              <a:t>geçtikten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karinaya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ilerletilir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Tüp</a:t>
            </a:r>
            <a:r>
              <a:rPr lang="en-US" dirty="0" smtClean="0"/>
              <a:t> </a:t>
            </a:r>
            <a:r>
              <a:rPr lang="en-US" dirty="0" err="1" smtClean="0"/>
              <a:t>bronkoskop</a:t>
            </a:r>
            <a:r>
              <a:rPr lang="en-US" dirty="0" smtClean="0"/>
              <a:t> </a:t>
            </a:r>
            <a:r>
              <a:rPr lang="en-US" dirty="0" err="1" smtClean="0"/>
              <a:t>üzerinden</a:t>
            </a:r>
            <a:r>
              <a:rPr lang="en-US" dirty="0" smtClean="0"/>
              <a:t> </a:t>
            </a:r>
            <a:r>
              <a:rPr lang="en-US" dirty="0" err="1" smtClean="0"/>
              <a:t>kaydırılır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98824"/>
            <a:ext cx="8973178" cy="1252728"/>
          </a:xfrm>
        </p:spPr>
        <p:txBody>
          <a:bodyPr/>
          <a:lstStyle/>
          <a:p>
            <a:r>
              <a:rPr lang="en-US" dirty="0" err="1" smtClean="0"/>
              <a:t>Uyanık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Ekran Resmi 2014-12-10 22.37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464" y="2461846"/>
            <a:ext cx="3265714" cy="413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84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21169"/>
            <a:ext cx="7980531" cy="41097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Durumu</a:t>
            </a:r>
            <a:r>
              <a:rPr lang="en-US" dirty="0" smtClean="0"/>
              <a:t> </a:t>
            </a:r>
            <a:r>
              <a:rPr lang="en-US" dirty="0" err="1" smtClean="0"/>
              <a:t>kritik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err="1" smtClean="0"/>
              <a:t>düşkün</a:t>
            </a:r>
            <a:r>
              <a:rPr lang="en-US" dirty="0" smtClean="0"/>
              <a:t> </a:t>
            </a:r>
            <a:r>
              <a:rPr lang="en-US" dirty="0" err="1" smtClean="0"/>
              <a:t>hastalarda</a:t>
            </a:r>
            <a:r>
              <a:rPr lang="en-US" dirty="0" smtClean="0"/>
              <a:t> </a:t>
            </a:r>
            <a:r>
              <a:rPr lang="en-US" dirty="0" err="1" smtClean="0"/>
              <a:t>uyanık</a:t>
            </a:r>
            <a:r>
              <a:rPr lang="en-US" dirty="0" smtClean="0"/>
              <a:t> </a:t>
            </a: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iyi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seçenek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Hasta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koopere</a:t>
            </a:r>
            <a:r>
              <a:rPr lang="en-US" dirty="0" smtClean="0"/>
              <a:t> </a:t>
            </a:r>
            <a:r>
              <a:rPr lang="en-US" dirty="0" err="1" smtClean="0"/>
              <a:t>olabilmek</a:t>
            </a:r>
            <a:r>
              <a:rPr lang="en-US" dirty="0" smtClean="0"/>
              <a:t> </a:t>
            </a:r>
            <a:r>
              <a:rPr lang="en-US" dirty="0" err="1" smtClean="0"/>
              <a:t>şart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Koopere</a:t>
            </a:r>
            <a:r>
              <a:rPr lang="en-US" dirty="0" smtClean="0"/>
              <a:t> </a:t>
            </a:r>
            <a:r>
              <a:rPr lang="en-US" dirty="0" err="1" smtClean="0"/>
              <a:t>olamayan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pediatrik</a:t>
            </a:r>
            <a:r>
              <a:rPr lang="en-US" dirty="0" smtClean="0"/>
              <a:t> </a:t>
            </a:r>
            <a:r>
              <a:rPr lang="en-US" dirty="0" err="1" smtClean="0"/>
              <a:t>hastada</a:t>
            </a:r>
            <a:r>
              <a:rPr lang="en-US" dirty="0" smtClean="0"/>
              <a:t> </a:t>
            </a:r>
            <a:r>
              <a:rPr lang="en-US" dirty="0" err="1" smtClean="0"/>
              <a:t>kullanımı</a:t>
            </a:r>
            <a:r>
              <a:rPr lang="en-US" dirty="0" smtClean="0"/>
              <a:t> </a:t>
            </a:r>
            <a:r>
              <a:rPr lang="en-US" dirty="0" err="1" smtClean="0"/>
              <a:t>zor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660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ran Resmi 2014-12-07 16.11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4" y="0"/>
            <a:ext cx="7042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3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789" y="2260879"/>
            <a:ext cx="8531051" cy="38652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Non </a:t>
            </a:r>
            <a:r>
              <a:rPr lang="en-US" dirty="0" err="1" smtClean="0"/>
              <a:t>invaziv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seçiminde</a:t>
            </a:r>
            <a:r>
              <a:rPr lang="en-US" dirty="0" smtClean="0"/>
              <a:t> en </a:t>
            </a:r>
            <a:r>
              <a:rPr lang="en-US" dirty="0" err="1" smtClean="0"/>
              <a:t>belirleyici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anestezistin</a:t>
            </a:r>
            <a:r>
              <a:rPr lang="en-US" dirty="0" smtClean="0"/>
              <a:t> </a:t>
            </a:r>
            <a:r>
              <a:rPr lang="en-US" dirty="0" err="1" smtClean="0"/>
              <a:t>tecrübesi</a:t>
            </a:r>
            <a:r>
              <a:rPr lang="en-US" dirty="0" smtClean="0"/>
              <a:t> ( SGA, video </a:t>
            </a:r>
            <a:r>
              <a:rPr lang="en-US" dirty="0" err="1" smtClean="0"/>
              <a:t>laringoskop</a:t>
            </a:r>
            <a:r>
              <a:rPr lang="en-US" dirty="0" smtClean="0"/>
              <a:t>, </a:t>
            </a:r>
            <a:r>
              <a:rPr lang="en-US" dirty="0" err="1" smtClean="0"/>
              <a:t>Mc</a:t>
            </a:r>
            <a:r>
              <a:rPr lang="en-US" dirty="0" smtClean="0"/>
              <a:t>-Coy, stile…)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Indüksiyon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video </a:t>
            </a:r>
            <a:r>
              <a:rPr lang="en-US" dirty="0" err="1" smtClean="0"/>
              <a:t>laringoskopi+elastik</a:t>
            </a:r>
            <a:r>
              <a:rPr lang="en-US" dirty="0" smtClean="0"/>
              <a:t> stile </a:t>
            </a:r>
            <a:r>
              <a:rPr lang="en-US" dirty="0" err="1" smtClean="0"/>
              <a:t>kullanımı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başarı</a:t>
            </a:r>
            <a:r>
              <a:rPr lang="en-US" dirty="0" smtClean="0"/>
              <a:t> </a:t>
            </a:r>
            <a:r>
              <a:rPr lang="en-US" dirty="0" err="1" smtClean="0"/>
              <a:t>oranları</a:t>
            </a:r>
            <a:r>
              <a:rPr lang="en-US" dirty="0" smtClean="0"/>
              <a:t> </a:t>
            </a:r>
            <a:r>
              <a:rPr lang="en-US" dirty="0" err="1" smtClean="0"/>
              <a:t>bildirilmiş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Supraglottik</a:t>
            </a:r>
            <a:r>
              <a:rPr lang="en-US" dirty="0" smtClean="0"/>
              <a:t> </a:t>
            </a:r>
            <a:r>
              <a:rPr lang="en-US" dirty="0" err="1" smtClean="0"/>
              <a:t>araçlar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60995" y="5109135"/>
            <a:ext cx="9144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60995" y="5109135"/>
            <a:ext cx="15489" cy="573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76484" y="5682249"/>
            <a:ext cx="8989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22630" y="4924469"/>
            <a:ext cx="300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Primer </a:t>
            </a:r>
            <a:r>
              <a:rPr lang="en-US" b="1" i="1" dirty="0" err="1" smtClean="0"/>
              <a:t>entübasyon</a:t>
            </a:r>
            <a:r>
              <a:rPr lang="en-US" b="1" i="1" dirty="0" smtClean="0"/>
              <a:t> </a:t>
            </a:r>
            <a:r>
              <a:rPr lang="en-US" b="1" i="1" dirty="0" err="1" smtClean="0"/>
              <a:t>yöntemi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22630" y="5497583"/>
            <a:ext cx="28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Kurtarıcı</a:t>
            </a:r>
            <a:r>
              <a:rPr lang="en-US" b="1" i="1" dirty="0" smtClean="0"/>
              <a:t> </a:t>
            </a:r>
            <a:r>
              <a:rPr lang="en-US" b="1" i="1" dirty="0" err="1" smtClean="0"/>
              <a:t>yöntem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7173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80009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Cerrahinin</a:t>
            </a:r>
            <a:r>
              <a:rPr lang="en-US" dirty="0" smtClean="0"/>
              <a:t> </a:t>
            </a:r>
            <a:r>
              <a:rPr lang="en-US" dirty="0" err="1" smtClean="0"/>
              <a:t>tipine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rejyonel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anestezi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sorunun</a:t>
            </a:r>
            <a:r>
              <a:rPr lang="en-US" dirty="0" smtClean="0"/>
              <a:t> </a:t>
            </a:r>
            <a:r>
              <a:rPr lang="en-US" dirty="0" err="1" smtClean="0"/>
              <a:t>çözümü</a:t>
            </a:r>
            <a:r>
              <a:rPr lang="en-US" dirty="0" smtClean="0"/>
              <a:t> </a:t>
            </a:r>
            <a:r>
              <a:rPr lang="en-US" dirty="0" err="1" smtClean="0"/>
              <a:t>olabilir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Yine</a:t>
            </a:r>
            <a:r>
              <a:rPr lang="en-US" dirty="0" smtClean="0"/>
              <a:t> de </a:t>
            </a:r>
            <a:r>
              <a:rPr lang="en-US" dirty="0" err="1" smtClean="0"/>
              <a:t>strateji</a:t>
            </a:r>
            <a:r>
              <a:rPr lang="en-US" dirty="0" smtClean="0"/>
              <a:t> </a:t>
            </a:r>
            <a:r>
              <a:rPr lang="en-US" dirty="0" err="1" smtClean="0"/>
              <a:t>oluşturmak</a:t>
            </a:r>
            <a:r>
              <a:rPr lang="en-US" dirty="0" smtClean="0"/>
              <a:t> </a:t>
            </a:r>
            <a:r>
              <a:rPr lang="en-US" dirty="0" err="1" smtClean="0"/>
              <a:t>şart</a:t>
            </a:r>
            <a:r>
              <a:rPr lang="en-US" dirty="0" smtClean="0"/>
              <a:t>!</a:t>
            </a:r>
            <a:endParaRPr lang="tr-TR" dirty="0" smtClean="0"/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Entübasyon</a:t>
            </a:r>
            <a:r>
              <a:rPr lang="en-US" dirty="0" smtClean="0"/>
              <a:t> </a:t>
            </a:r>
            <a:r>
              <a:rPr lang="en-US" dirty="0" err="1" smtClean="0"/>
              <a:t>yapıldıktan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end tidal CO2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trakeal</a:t>
            </a:r>
            <a:r>
              <a:rPr lang="en-US" dirty="0" smtClean="0"/>
              <a:t> </a:t>
            </a:r>
            <a:r>
              <a:rPr lang="en-US" dirty="0" err="1" smtClean="0"/>
              <a:t>yerleşim</a:t>
            </a:r>
            <a:r>
              <a:rPr lang="en-US" dirty="0" smtClean="0"/>
              <a:t> </a:t>
            </a:r>
            <a:r>
              <a:rPr lang="en-US" dirty="0" err="1" smtClean="0"/>
              <a:t>doğrulanmalı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3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Planlanmış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strateji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Cerrahinin</a:t>
            </a:r>
            <a:r>
              <a:rPr lang="en-US" dirty="0" smtClean="0"/>
              <a:t> </a:t>
            </a:r>
            <a:r>
              <a:rPr lang="en-US" dirty="0" err="1" smtClean="0"/>
              <a:t>türüne</a:t>
            </a:r>
            <a:r>
              <a:rPr lang="en-US" dirty="0" smtClean="0"/>
              <a:t>, </a:t>
            </a:r>
            <a:r>
              <a:rPr lang="en-US" dirty="0" err="1" smtClean="0"/>
              <a:t>hastanın</a:t>
            </a:r>
            <a:r>
              <a:rPr lang="en-US" dirty="0" smtClean="0"/>
              <a:t> </a:t>
            </a:r>
            <a:r>
              <a:rPr lang="en-US" dirty="0" err="1" smtClean="0"/>
              <a:t>durumuna</a:t>
            </a:r>
            <a:r>
              <a:rPr lang="en-US" dirty="0" smtClean="0"/>
              <a:t>, </a:t>
            </a:r>
            <a:r>
              <a:rPr lang="en-US" dirty="0" err="1" smtClean="0"/>
              <a:t>anestezistin</a:t>
            </a:r>
            <a:r>
              <a:rPr lang="en-US" dirty="0" smtClean="0"/>
              <a:t> </a:t>
            </a:r>
            <a:r>
              <a:rPr lang="en-US" dirty="0" err="1" smtClean="0"/>
              <a:t>tercihine</a:t>
            </a:r>
            <a:r>
              <a:rPr lang="en-US" dirty="0" smtClean="0"/>
              <a:t> </a:t>
            </a:r>
            <a:r>
              <a:rPr lang="en-US" dirty="0" err="1" smtClean="0"/>
              <a:t>göre</a:t>
            </a:r>
            <a:endParaRPr lang="en-US" dirty="0" smtClean="0"/>
          </a:p>
          <a:p>
            <a:r>
              <a:rPr lang="en-US" dirty="0" smtClean="0"/>
              <a:t>Tam </a:t>
            </a:r>
            <a:r>
              <a:rPr lang="en-US" dirty="0" err="1" smtClean="0"/>
              <a:t>uyanık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da </a:t>
            </a:r>
            <a:r>
              <a:rPr lang="en-US" dirty="0" err="1" smtClean="0"/>
              <a:t>uyanıklılık</a:t>
            </a:r>
            <a:r>
              <a:rPr lang="en-US" dirty="0" smtClean="0"/>
              <a:t> </a:t>
            </a:r>
            <a:r>
              <a:rPr lang="en-US" dirty="0" err="1" smtClean="0"/>
              <a:t>sağlanmadan</a:t>
            </a:r>
            <a:r>
              <a:rPr lang="en-US" dirty="0" smtClean="0"/>
              <a:t> </a:t>
            </a:r>
            <a:r>
              <a:rPr lang="en-US" dirty="0" err="1" smtClean="0"/>
              <a:t>ekstübasyon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Ekstübasyon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</a:t>
            </a:r>
            <a:r>
              <a:rPr lang="en-US" dirty="0" err="1" smtClean="0"/>
              <a:t>ventilasyonun</a:t>
            </a:r>
            <a:r>
              <a:rPr lang="en-US" dirty="0" smtClean="0"/>
              <a:t> </a:t>
            </a:r>
            <a:r>
              <a:rPr lang="en-US" dirty="0" err="1" smtClean="0"/>
              <a:t>devamlılığı</a:t>
            </a:r>
            <a:r>
              <a:rPr lang="en-US" dirty="0" smtClean="0"/>
              <a:t>!</a:t>
            </a:r>
          </a:p>
          <a:p>
            <a:r>
              <a:rPr lang="en-US" dirty="0" smtClean="0"/>
              <a:t>Bu </a:t>
            </a:r>
            <a:r>
              <a:rPr lang="en-US" dirty="0" err="1" smtClean="0"/>
              <a:t>amaçla</a:t>
            </a:r>
            <a:r>
              <a:rPr lang="en-US" dirty="0" smtClean="0"/>
              <a:t>; stile(guide-</a:t>
            </a:r>
            <a:r>
              <a:rPr lang="en-US" dirty="0" err="1" smtClean="0"/>
              <a:t>reentübasyon</a:t>
            </a:r>
            <a:r>
              <a:rPr lang="en-US" dirty="0" smtClean="0"/>
              <a:t>?),LMA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araçlar</a:t>
            </a:r>
            <a:r>
              <a:rPr lang="en-US" dirty="0" smtClean="0"/>
              <a:t> </a:t>
            </a:r>
            <a:r>
              <a:rPr lang="en-US" dirty="0" err="1" smtClean="0"/>
              <a:t>kullanılabilir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EKSTÜBASYON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7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291024"/>
            <a:ext cx="7408333" cy="3959051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DOKÜMENTASYON!</a:t>
            </a:r>
            <a:r>
              <a:rPr lang="en-US" b="1" i="1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- </a:t>
            </a:r>
            <a:r>
              <a:rPr lang="en-US" dirty="0" err="1" smtClean="0"/>
              <a:t>Karşılaşılan</a:t>
            </a:r>
            <a:r>
              <a:rPr lang="en-US" dirty="0" smtClean="0"/>
              <a:t> </a:t>
            </a:r>
            <a:r>
              <a:rPr lang="en-US" dirty="0" err="1" smtClean="0"/>
              <a:t>hava</a:t>
            </a:r>
            <a:r>
              <a:rPr lang="en-US" dirty="0"/>
              <a:t> </a:t>
            </a:r>
            <a:r>
              <a:rPr lang="en-US" dirty="0" err="1" smtClean="0"/>
              <a:t>yolu</a:t>
            </a:r>
            <a:r>
              <a:rPr lang="en-US" dirty="0" smtClean="0"/>
              <a:t> </a:t>
            </a:r>
            <a:r>
              <a:rPr lang="en-US" dirty="0" err="1" smtClean="0"/>
              <a:t>zorlukları</a:t>
            </a:r>
            <a:r>
              <a:rPr lang="en-US" dirty="0" smtClean="0"/>
              <a:t> (</a:t>
            </a:r>
            <a:r>
              <a:rPr lang="en-US" dirty="0" err="1" smtClean="0"/>
              <a:t>maske</a:t>
            </a:r>
            <a:r>
              <a:rPr lang="en-US" dirty="0" smtClean="0"/>
              <a:t>, SGA, </a:t>
            </a:r>
            <a:r>
              <a:rPr lang="en-US" dirty="0" err="1" smtClean="0"/>
              <a:t>entübasyon</a:t>
            </a:r>
            <a:r>
              <a:rPr lang="en-US" dirty="0" smtClean="0"/>
              <a:t>?)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- </a:t>
            </a:r>
            <a:r>
              <a:rPr lang="en-US" dirty="0" err="1" smtClean="0"/>
              <a:t>Kullanılan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(</a:t>
            </a:r>
            <a:r>
              <a:rPr lang="en-US" dirty="0" err="1"/>
              <a:t>H</a:t>
            </a:r>
            <a:r>
              <a:rPr lang="en-US" dirty="0" err="1" smtClean="0"/>
              <a:t>angi</a:t>
            </a:r>
            <a:r>
              <a:rPr lang="en-US" dirty="0" smtClean="0"/>
              <a:t> </a:t>
            </a:r>
            <a:r>
              <a:rPr lang="en-US" dirty="0" err="1" smtClean="0"/>
              <a:t>yöntemler</a:t>
            </a:r>
            <a:r>
              <a:rPr lang="en-US" dirty="0" smtClean="0"/>
              <a:t> </a:t>
            </a:r>
            <a:r>
              <a:rPr lang="en-US" dirty="0" err="1" smtClean="0"/>
              <a:t>denendi?Hangileri</a:t>
            </a:r>
            <a:r>
              <a:rPr lang="en-US" dirty="0" smtClean="0"/>
              <a:t> </a:t>
            </a:r>
            <a:r>
              <a:rPr lang="en-US" dirty="0" err="1" smtClean="0"/>
              <a:t>başarılı</a:t>
            </a:r>
            <a:r>
              <a:rPr lang="en-US" dirty="0" smtClean="0"/>
              <a:t> </a:t>
            </a:r>
            <a:r>
              <a:rPr lang="en-US" dirty="0" err="1" smtClean="0"/>
              <a:t>oldu</a:t>
            </a:r>
            <a:r>
              <a:rPr lang="en-US" dirty="0" smtClean="0"/>
              <a:t>?)</a:t>
            </a:r>
            <a:endParaRPr lang="tr-TR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i="1" dirty="0" smtClean="0"/>
              <a:t>HASTANIN BİLGİLENDİRİLMESİ</a:t>
            </a:r>
          </a:p>
          <a:p>
            <a:r>
              <a:rPr lang="en-US" b="1" i="1" dirty="0" smtClean="0"/>
              <a:t>EPİKRİZ</a:t>
            </a:r>
            <a:endParaRPr lang="en-US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TAKİP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6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01556"/>
            <a:ext cx="7408333" cy="4019341"/>
          </a:xfrm>
        </p:spPr>
        <p:txBody>
          <a:bodyPr>
            <a:normAutofit/>
          </a:bodyPr>
          <a:lstStyle/>
          <a:p>
            <a:r>
              <a:rPr lang="en-US" dirty="0" smtClean="0"/>
              <a:t>Hasta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yakınları</a:t>
            </a:r>
            <a:r>
              <a:rPr lang="en-US" dirty="0" smtClean="0"/>
              <a:t> </a:t>
            </a:r>
            <a:r>
              <a:rPr lang="en-US" dirty="0" err="1" smtClean="0"/>
              <a:t>potansiyel</a:t>
            </a:r>
            <a:r>
              <a:rPr lang="en-US" dirty="0" smtClean="0"/>
              <a:t> </a:t>
            </a:r>
            <a:r>
              <a:rPr lang="en-US" dirty="0" err="1" smtClean="0"/>
              <a:t>komplikasyonlar</a:t>
            </a:r>
            <a:r>
              <a:rPr lang="en-US" dirty="0" smtClean="0"/>
              <a:t> </a:t>
            </a:r>
            <a:r>
              <a:rPr lang="en-US" dirty="0" err="1" smtClean="0"/>
              <a:t>açısından</a:t>
            </a:r>
            <a:r>
              <a:rPr lang="en-US" dirty="0" smtClean="0"/>
              <a:t> </a:t>
            </a:r>
            <a:r>
              <a:rPr lang="en-US" dirty="0" err="1" smtClean="0"/>
              <a:t>bilgilendirilmeli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- </a:t>
            </a:r>
            <a:r>
              <a:rPr lang="en-US" dirty="0" err="1" smtClean="0"/>
              <a:t>Ödem</a:t>
            </a:r>
            <a:r>
              <a:rPr lang="en-US" dirty="0" smtClean="0"/>
              <a:t>, </a:t>
            </a:r>
            <a:r>
              <a:rPr lang="en-US" dirty="0" err="1" smtClean="0"/>
              <a:t>kanama</a:t>
            </a:r>
            <a:r>
              <a:rPr lang="en-US" dirty="0" smtClean="0"/>
              <a:t>, </a:t>
            </a:r>
            <a:r>
              <a:rPr lang="en-US" dirty="0" err="1" smtClean="0"/>
              <a:t>pnömotoraks</a:t>
            </a:r>
            <a:r>
              <a:rPr lang="en-US" dirty="0" smtClean="0"/>
              <a:t>, </a:t>
            </a:r>
            <a:r>
              <a:rPr lang="en-US" dirty="0" err="1" smtClean="0"/>
              <a:t>aspirasyon</a:t>
            </a:r>
            <a:r>
              <a:rPr lang="en-US" dirty="0" smtClean="0"/>
              <a:t>, </a:t>
            </a:r>
            <a:r>
              <a:rPr lang="en-US" dirty="0" err="1" smtClean="0"/>
              <a:t>özefageal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trakeal</a:t>
            </a:r>
            <a:r>
              <a:rPr lang="en-US" dirty="0" smtClean="0"/>
              <a:t> </a:t>
            </a:r>
            <a:r>
              <a:rPr lang="en-US" dirty="0" err="1" smtClean="0"/>
              <a:t>perforasyon</a:t>
            </a:r>
            <a:r>
              <a:rPr lang="en-US" dirty="0" smtClean="0"/>
              <a:t>…</a:t>
            </a:r>
          </a:p>
          <a:p>
            <a:r>
              <a:rPr lang="en-US" dirty="0" err="1" smtClean="0"/>
              <a:t>Anestezist</a:t>
            </a:r>
            <a:r>
              <a:rPr lang="en-US" dirty="0" smtClean="0"/>
              <a:t> postop </a:t>
            </a:r>
            <a:r>
              <a:rPr lang="en-US" dirty="0" err="1" smtClean="0"/>
              <a:t>klinik</a:t>
            </a:r>
            <a:r>
              <a:rPr lang="en-US" dirty="0" smtClean="0"/>
              <a:t> </a:t>
            </a:r>
            <a:r>
              <a:rPr lang="en-US" dirty="0" err="1" smtClean="0"/>
              <a:t>takibe</a:t>
            </a:r>
            <a:r>
              <a:rPr lang="en-US" dirty="0" smtClean="0"/>
              <a:t> </a:t>
            </a:r>
            <a:r>
              <a:rPr lang="en-US" dirty="0" err="1" smtClean="0"/>
              <a:t>devam</a:t>
            </a:r>
            <a:r>
              <a:rPr lang="en-US" dirty="0" smtClean="0"/>
              <a:t> </a:t>
            </a:r>
            <a:r>
              <a:rPr lang="en-US" dirty="0" err="1" smtClean="0"/>
              <a:t>etmeli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- </a:t>
            </a:r>
            <a:r>
              <a:rPr lang="en-US" dirty="0" err="1" smtClean="0"/>
              <a:t>Boğaz</a:t>
            </a:r>
            <a:r>
              <a:rPr lang="en-US" dirty="0" smtClean="0"/>
              <a:t> </a:t>
            </a:r>
            <a:r>
              <a:rPr lang="en-US" dirty="0" err="1" smtClean="0"/>
              <a:t>ağrısı</a:t>
            </a:r>
            <a:r>
              <a:rPr lang="en-US" dirty="0" smtClean="0"/>
              <a:t>, </a:t>
            </a:r>
            <a:r>
              <a:rPr lang="en-US" dirty="0" err="1" smtClean="0"/>
              <a:t>yutkunmada</a:t>
            </a:r>
            <a:r>
              <a:rPr lang="en-US" dirty="0" smtClean="0"/>
              <a:t> </a:t>
            </a:r>
            <a:r>
              <a:rPr lang="en-US" dirty="0" err="1" smtClean="0"/>
              <a:t>güçlük</a:t>
            </a:r>
            <a:r>
              <a:rPr lang="en-US" dirty="0" smtClean="0"/>
              <a:t>, </a:t>
            </a:r>
            <a:r>
              <a:rPr lang="en-US" dirty="0" err="1" smtClean="0"/>
              <a:t>cilt</a:t>
            </a:r>
            <a:r>
              <a:rPr lang="en-US" dirty="0" smtClean="0"/>
              <a:t> </a:t>
            </a:r>
            <a:r>
              <a:rPr lang="en-US" dirty="0" err="1" smtClean="0"/>
              <a:t>altı</a:t>
            </a:r>
            <a:r>
              <a:rPr lang="en-US" dirty="0" smtClean="0"/>
              <a:t> </a:t>
            </a:r>
            <a:r>
              <a:rPr lang="en-US" dirty="0" err="1" smtClean="0"/>
              <a:t>amfizem</a:t>
            </a:r>
            <a:r>
              <a:rPr lang="en-US" dirty="0" smtClean="0"/>
              <a:t>, </a:t>
            </a:r>
            <a:r>
              <a:rPr lang="en-US" dirty="0" err="1" smtClean="0"/>
              <a:t>yüzde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boyunda</a:t>
            </a:r>
            <a:r>
              <a:rPr lang="en-US" dirty="0" smtClean="0"/>
              <a:t> </a:t>
            </a:r>
            <a:r>
              <a:rPr lang="en-US" dirty="0" err="1" smtClean="0"/>
              <a:t>ağrı</a:t>
            </a:r>
            <a:r>
              <a:rPr lang="en-US" dirty="0" smtClean="0"/>
              <a:t>, </a:t>
            </a:r>
            <a:r>
              <a:rPr lang="en-US" dirty="0" err="1" smtClean="0"/>
              <a:t>göğüs</a:t>
            </a:r>
            <a:r>
              <a:rPr lang="en-US" dirty="0" smtClean="0"/>
              <a:t> </a:t>
            </a:r>
            <a:r>
              <a:rPr lang="en-US" dirty="0" err="1" smtClean="0"/>
              <a:t>ağrısı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1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872067" y="2502040"/>
            <a:ext cx="7408333" cy="3624123"/>
          </a:xfrm>
        </p:spPr>
        <p:txBody>
          <a:bodyPr>
            <a:normAutofit/>
          </a:bodyPr>
          <a:lstStyle/>
          <a:p>
            <a:r>
              <a:rPr lang="tr-TR" dirty="0" smtClean="0"/>
              <a:t>57 </a:t>
            </a:r>
            <a:r>
              <a:rPr lang="tr-TR" dirty="0" smtClean="0"/>
              <a:t>yaş kadın hasta</a:t>
            </a:r>
            <a:r>
              <a:rPr lang="tr-TR" dirty="0" smtClean="0"/>
              <a:t>, </a:t>
            </a:r>
            <a:r>
              <a:rPr lang="tr-TR" dirty="0" smtClean="0"/>
              <a:t>172 </a:t>
            </a:r>
            <a:r>
              <a:rPr lang="tr-TR" dirty="0" smtClean="0"/>
              <a:t>cm boy</a:t>
            </a:r>
            <a:r>
              <a:rPr lang="tr-TR" dirty="0" smtClean="0"/>
              <a:t> </a:t>
            </a:r>
            <a:r>
              <a:rPr lang="tr-TR" dirty="0" smtClean="0"/>
              <a:t>90 </a:t>
            </a:r>
            <a:r>
              <a:rPr lang="tr-TR" dirty="0" smtClean="0"/>
              <a:t>kg ağırlık</a:t>
            </a:r>
            <a:endParaRPr lang="tr-TR" dirty="0" smtClean="0"/>
          </a:p>
          <a:p>
            <a:r>
              <a:rPr lang="tr-TR" dirty="0" smtClean="0"/>
              <a:t>2008 </a:t>
            </a:r>
            <a:r>
              <a:rPr lang="tr-TR" dirty="0" smtClean="0"/>
              <a:t>de sağ memeden kitle </a:t>
            </a:r>
            <a:r>
              <a:rPr lang="tr-TR" dirty="0" err="1" smtClean="0"/>
              <a:t>eksizyonu</a:t>
            </a:r>
            <a:endParaRPr lang="tr-TR" dirty="0" smtClean="0"/>
          </a:p>
          <a:p>
            <a:r>
              <a:rPr lang="tr-TR" dirty="0" smtClean="0"/>
              <a:t>KT+RT almış </a:t>
            </a:r>
            <a:r>
              <a:rPr lang="tr-TR" dirty="0" smtClean="0"/>
              <a:t>( </a:t>
            </a:r>
            <a:r>
              <a:rPr lang="tr-TR" dirty="0" smtClean="0"/>
              <a:t>en son 2009</a:t>
            </a:r>
            <a:r>
              <a:rPr lang="tr-TR" dirty="0" smtClean="0"/>
              <a:t> 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Preop</a:t>
            </a:r>
            <a:r>
              <a:rPr lang="tr-TR" dirty="0" smtClean="0"/>
              <a:t> </a:t>
            </a:r>
            <a:r>
              <a:rPr lang="tr-TR" dirty="0" smtClean="0"/>
              <a:t>MP:2 ASA:1 </a:t>
            </a:r>
            <a:r>
              <a:rPr lang="tr-TR" dirty="0" smtClean="0"/>
              <a:t>olarak değerlendirilmiş</a:t>
            </a:r>
            <a:r>
              <a:rPr lang="tr-TR" dirty="0" smtClean="0"/>
              <a:t>.</a:t>
            </a:r>
            <a:endParaRPr lang="tr-TR" dirty="0" smtClean="0"/>
          </a:p>
          <a:p>
            <a:r>
              <a:rPr lang="tr-TR" dirty="0" smtClean="0"/>
              <a:t>Kullandığı ilaç yok.</a:t>
            </a:r>
            <a:endParaRPr lang="tr-TR" dirty="0" smtClean="0"/>
          </a:p>
          <a:p>
            <a:r>
              <a:rPr lang="tr-TR" dirty="0" smtClean="0"/>
              <a:t>Genel cerrahi ameliyathane</a:t>
            </a:r>
            <a:endParaRPr lang="tr-TR" dirty="0" smtClean="0"/>
          </a:p>
          <a:p>
            <a:r>
              <a:rPr lang="tr-TR" dirty="0" smtClean="0"/>
              <a:t>Sol memeden kitle </a:t>
            </a:r>
            <a:r>
              <a:rPr lang="tr-TR" dirty="0" err="1" smtClean="0"/>
              <a:t>eksizyonu</a:t>
            </a:r>
            <a:r>
              <a:rPr lang="tr-TR" dirty="0" smtClean="0"/>
              <a:t> planlanıyor.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OLGU</a:t>
            </a:r>
            <a:endParaRPr lang="tr-T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Belgelerim\Downloads\IMG_7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596" y="1939331"/>
            <a:ext cx="4049486" cy="478402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Belgelerim\Downloads\IMG_71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082" y="1939331"/>
            <a:ext cx="4451419" cy="4784024"/>
          </a:xfrm>
          <a:prstGeom prst="rect">
            <a:avLst/>
          </a:prstGeom>
          <a:noFill/>
        </p:spPr>
      </p:pic>
      <p:sp>
        <p:nvSpPr>
          <p:cNvPr id="7" name="6 Akış Çizelgesi: İşlem"/>
          <p:cNvSpPr/>
          <p:nvPr/>
        </p:nvSpPr>
        <p:spPr>
          <a:xfrm>
            <a:off x="733531" y="3406391"/>
            <a:ext cx="2291024" cy="401934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8" name="7 Akış Çizelgesi: İşlem"/>
          <p:cNvSpPr/>
          <p:nvPr/>
        </p:nvSpPr>
        <p:spPr>
          <a:xfrm>
            <a:off x="5617029" y="3205424"/>
            <a:ext cx="813916" cy="401934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522136"/>
            <a:ext cx="7408333" cy="3450696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Fasyal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dismorfi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Makroglossi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Retrognati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Mikrognati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Boyun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ekstansiyon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kısıtlılığı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yapan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birçok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konjenital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sendrom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KONJENİTAL NEDENLER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2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Standart anestezi indüksiyonu </a:t>
            </a:r>
            <a:r>
              <a:rPr lang="tr-TR" dirty="0" smtClean="0"/>
              <a:t>( </a:t>
            </a:r>
            <a:r>
              <a:rPr lang="tr-TR" dirty="0" err="1" smtClean="0"/>
              <a:t>Rokuronyum</a:t>
            </a:r>
            <a:r>
              <a:rPr lang="tr-TR" dirty="0" smtClean="0"/>
              <a:t> ile </a:t>
            </a:r>
            <a:r>
              <a:rPr lang="tr-TR" dirty="0" err="1" smtClean="0"/>
              <a:t>kürarizasyon</a:t>
            </a:r>
            <a:r>
              <a:rPr lang="tr-TR" dirty="0" smtClean="0"/>
              <a:t> </a:t>
            </a:r>
            <a:r>
              <a:rPr lang="tr-TR" dirty="0" smtClean="0"/>
              <a:t>)</a:t>
            </a:r>
          </a:p>
          <a:p>
            <a:r>
              <a:rPr lang="tr-TR" dirty="0" smtClean="0"/>
              <a:t>Maske ile </a:t>
            </a:r>
            <a:r>
              <a:rPr lang="tr-TR" dirty="0" err="1" smtClean="0"/>
              <a:t>ventilasyonu</a:t>
            </a:r>
            <a:r>
              <a:rPr lang="tr-TR" dirty="0" smtClean="0"/>
              <a:t> başarılı</a:t>
            </a:r>
            <a:endParaRPr lang="tr-TR" dirty="0" smtClean="0"/>
          </a:p>
          <a:p>
            <a:r>
              <a:rPr lang="tr-TR" dirty="0" smtClean="0"/>
              <a:t>BİRİNCİ DENEME: </a:t>
            </a:r>
            <a:r>
              <a:rPr lang="tr-TR" dirty="0" smtClean="0"/>
              <a:t>Macintosh </a:t>
            </a:r>
            <a:r>
              <a:rPr lang="tr-TR" dirty="0" smtClean="0"/>
              <a:t>3 </a:t>
            </a:r>
            <a:r>
              <a:rPr lang="tr-TR" dirty="0" err="1" smtClean="0"/>
              <a:t>No’lu</a:t>
            </a:r>
            <a:r>
              <a:rPr lang="tr-TR" dirty="0" smtClean="0"/>
              <a:t> pala ile </a:t>
            </a:r>
            <a:r>
              <a:rPr lang="tr-TR" dirty="0" err="1" smtClean="0"/>
              <a:t>Cormack-Lehane</a:t>
            </a:r>
            <a:r>
              <a:rPr lang="tr-TR" dirty="0" smtClean="0"/>
              <a:t> </a:t>
            </a:r>
            <a:r>
              <a:rPr lang="tr-TR" dirty="0" smtClean="0"/>
              <a:t>4 / ENTÜBASYON DENENMEDİ.</a:t>
            </a:r>
          </a:p>
          <a:p>
            <a:r>
              <a:rPr lang="tr-TR" dirty="0" smtClean="0"/>
              <a:t>İKİNCİ DENEME: C-MAC </a:t>
            </a:r>
            <a:r>
              <a:rPr lang="tr-TR" dirty="0" err="1" smtClean="0"/>
              <a:t>Laringoskop</a:t>
            </a:r>
            <a:r>
              <a:rPr lang="tr-TR" dirty="0" smtClean="0"/>
              <a:t> ile </a:t>
            </a:r>
            <a:r>
              <a:rPr lang="tr-TR" dirty="0" err="1" smtClean="0"/>
              <a:t>Cormack-Lehane</a:t>
            </a:r>
            <a:r>
              <a:rPr lang="tr-TR" dirty="0" smtClean="0"/>
              <a:t> </a:t>
            </a:r>
            <a:r>
              <a:rPr lang="tr-TR" dirty="0" smtClean="0"/>
              <a:t>3-4 (</a:t>
            </a:r>
            <a:r>
              <a:rPr lang="tr-TR" dirty="0" err="1" smtClean="0"/>
              <a:t>Epiglotun</a:t>
            </a:r>
            <a:r>
              <a:rPr lang="tr-TR" dirty="0" smtClean="0"/>
              <a:t> sadece alt ucu görünüyor.) / başarısız </a:t>
            </a:r>
            <a:r>
              <a:rPr lang="tr-TR" dirty="0" err="1" smtClean="0"/>
              <a:t>entübasyon</a:t>
            </a:r>
            <a:r>
              <a:rPr lang="tr-TR" dirty="0" smtClean="0"/>
              <a:t> denemesi</a:t>
            </a:r>
          </a:p>
          <a:p>
            <a:endParaRPr lang="tr-TR" dirty="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321547"/>
            <a:ext cx="8229600" cy="1497204"/>
          </a:xfrm>
        </p:spPr>
        <p:txBody>
          <a:bodyPr>
            <a:normAutofit fontScale="90000"/>
          </a:bodyPr>
          <a:lstStyle/>
          <a:p>
            <a:r>
              <a:rPr lang="tr-TR" b="1" i="1" dirty="0" smtClean="0"/>
              <a:t/>
            </a:r>
            <a:br>
              <a:rPr lang="tr-TR" b="1" i="1" dirty="0" smtClean="0"/>
            </a:br>
            <a:r>
              <a:rPr lang="tr-TR" b="1" i="1" dirty="0" smtClean="0"/>
              <a:t>ÖNGÖRÜLMEYEN ZOR ENTÜBASYON!</a:t>
            </a:r>
            <a:br>
              <a:rPr lang="tr-TR" b="1" i="1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872067" y="2471895"/>
            <a:ext cx="7408333" cy="3654268"/>
          </a:xfrm>
        </p:spPr>
        <p:txBody>
          <a:bodyPr/>
          <a:lstStyle/>
          <a:p>
            <a:r>
              <a:rPr lang="tr-TR" dirty="0" smtClean="0"/>
              <a:t>Üçüncü deneme LMA</a:t>
            </a:r>
          </a:p>
          <a:p>
            <a:r>
              <a:rPr lang="tr-TR" dirty="0" smtClean="0"/>
              <a:t>Dördüncü deneme FASTRACH          başarısız</a:t>
            </a:r>
          </a:p>
          <a:p>
            <a:r>
              <a:rPr lang="tr-TR" dirty="0" smtClean="0"/>
              <a:t>BONFİLS ile </a:t>
            </a:r>
            <a:r>
              <a:rPr lang="tr-TR" dirty="0" err="1" smtClean="0"/>
              <a:t>entübasyon</a:t>
            </a:r>
            <a:r>
              <a:rPr lang="tr-TR" dirty="0" smtClean="0"/>
              <a:t> denemesi: Başarısız</a:t>
            </a:r>
          </a:p>
          <a:p>
            <a:r>
              <a:rPr lang="tr-TR" dirty="0" smtClean="0"/>
              <a:t>FİBEROPTİK BRONKOSKOP ile </a:t>
            </a:r>
            <a:r>
              <a:rPr lang="tr-TR" dirty="0" err="1" smtClean="0"/>
              <a:t>entübasyon</a:t>
            </a:r>
            <a:r>
              <a:rPr lang="tr-TR" dirty="0" smtClean="0"/>
              <a:t> denemesi: Kanlı </a:t>
            </a:r>
            <a:r>
              <a:rPr lang="tr-TR" dirty="0" err="1" smtClean="0"/>
              <a:t>sekresyon</a:t>
            </a:r>
            <a:r>
              <a:rPr lang="tr-TR" dirty="0" smtClean="0"/>
              <a:t>+ödem nedeniyle görüntü elde edilemiyor.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YARDIM gelene kadar </a:t>
            </a:r>
            <a:endParaRPr lang="tr-TR" dirty="0"/>
          </a:p>
        </p:txBody>
      </p:sp>
      <p:sp>
        <p:nvSpPr>
          <p:cNvPr id="4" name="3 Sağ Ayraç"/>
          <p:cNvSpPr/>
          <p:nvPr/>
        </p:nvSpPr>
        <p:spPr>
          <a:xfrm>
            <a:off x="5225143" y="2657789"/>
            <a:ext cx="492369" cy="612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2 ampul </a:t>
            </a:r>
            <a:r>
              <a:rPr lang="tr-TR" dirty="0" err="1" smtClean="0"/>
              <a:t>sugammadex</a:t>
            </a:r>
            <a:r>
              <a:rPr lang="tr-TR" dirty="0" smtClean="0"/>
              <a:t> ile </a:t>
            </a:r>
            <a:r>
              <a:rPr lang="tr-TR" dirty="0" err="1" smtClean="0"/>
              <a:t>dekürarizasyon</a:t>
            </a:r>
            <a:endParaRPr lang="tr-TR" dirty="0" smtClean="0"/>
          </a:p>
          <a:p>
            <a:r>
              <a:rPr lang="tr-TR" dirty="0" smtClean="0"/>
              <a:t>Uyanıklık sağlanınca </a:t>
            </a:r>
            <a:r>
              <a:rPr lang="tr-TR" dirty="0" err="1" smtClean="0"/>
              <a:t>fiberoptik</a:t>
            </a:r>
            <a:r>
              <a:rPr lang="tr-TR" dirty="0" smtClean="0"/>
              <a:t> </a:t>
            </a:r>
            <a:r>
              <a:rPr lang="tr-TR" dirty="0" err="1" smtClean="0"/>
              <a:t>bronkoskop</a:t>
            </a:r>
            <a:r>
              <a:rPr lang="tr-TR" dirty="0" smtClean="0"/>
              <a:t> ile tekrar deneme: Kanlı </a:t>
            </a:r>
            <a:r>
              <a:rPr lang="tr-TR" dirty="0" err="1" smtClean="0"/>
              <a:t>sekresyon</a:t>
            </a:r>
            <a:r>
              <a:rPr lang="tr-TR" dirty="0" smtClean="0"/>
              <a:t>+ödem nedeniyle başarısız</a:t>
            </a:r>
          </a:p>
          <a:p>
            <a:r>
              <a:rPr lang="tr-TR" dirty="0" smtClean="0"/>
              <a:t>İşlemler boyunca SPO2&gt;90 </a:t>
            </a:r>
            <a:r>
              <a:rPr lang="tr-TR" dirty="0" err="1" smtClean="0"/>
              <a:t>hemodinami</a:t>
            </a:r>
            <a:r>
              <a:rPr lang="tr-TR" dirty="0" smtClean="0"/>
              <a:t> stabil seyretti.</a:t>
            </a:r>
          </a:p>
          <a:p>
            <a:r>
              <a:rPr lang="tr-TR" dirty="0" smtClean="0"/>
              <a:t>Operasyon ertelenerek hastaya uyanık </a:t>
            </a:r>
            <a:r>
              <a:rPr lang="tr-TR" dirty="0" err="1" smtClean="0"/>
              <a:t>fiberoptik</a:t>
            </a:r>
            <a:r>
              <a:rPr lang="tr-TR" dirty="0" smtClean="0"/>
              <a:t> </a:t>
            </a:r>
            <a:r>
              <a:rPr lang="tr-TR" dirty="0" err="1" smtClean="0"/>
              <a:t>entübasyon</a:t>
            </a:r>
            <a:r>
              <a:rPr lang="tr-TR" dirty="0" smtClean="0"/>
              <a:t> planlandı.</a:t>
            </a:r>
          </a:p>
          <a:p>
            <a:r>
              <a:rPr lang="tr-TR" dirty="0" smtClean="0"/>
              <a:t>Uyanma odasında gözleme alındı.</a:t>
            </a:r>
          </a:p>
          <a:p>
            <a:r>
              <a:rPr lang="tr-TR" dirty="0" smtClean="0"/>
              <a:t>Hasta bu konuda bilgilendirildi.</a:t>
            </a: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Hastayı uyandırma</a:t>
            </a:r>
            <a:endParaRPr lang="tr-TR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44547"/>
            <a:ext cx="7408333" cy="418161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i="1" dirty="0"/>
              <a:t>Predicting Difficult Intubation in Apparently Normal </a:t>
            </a:r>
            <a:r>
              <a:rPr lang="en-US" i="1" dirty="0" err="1"/>
              <a:t>Patients,a</a:t>
            </a:r>
            <a:r>
              <a:rPr lang="en-US" i="1" dirty="0"/>
              <a:t> Meta-analysis of a Bed-side Screening Test </a:t>
            </a:r>
            <a:r>
              <a:rPr lang="en-US" i="1" dirty="0" err="1"/>
              <a:t>Performanca,Toshiya</a:t>
            </a:r>
            <a:r>
              <a:rPr lang="en-US" i="1" dirty="0"/>
              <a:t> </a:t>
            </a:r>
            <a:r>
              <a:rPr lang="en-US" i="1" dirty="0" err="1"/>
              <a:t>Shiga,Zenichiro</a:t>
            </a:r>
            <a:r>
              <a:rPr lang="en-US" i="1" dirty="0"/>
              <a:t> </a:t>
            </a:r>
            <a:r>
              <a:rPr lang="en-US" i="1" dirty="0" err="1"/>
              <a:t>Wajima,tetsuo</a:t>
            </a:r>
            <a:r>
              <a:rPr lang="en-US" i="1" dirty="0"/>
              <a:t> </a:t>
            </a:r>
            <a:r>
              <a:rPr lang="en-US" i="1" dirty="0" err="1"/>
              <a:t>inoue,Atsuhiro</a:t>
            </a:r>
            <a:r>
              <a:rPr lang="en-US" i="1" dirty="0"/>
              <a:t> </a:t>
            </a:r>
            <a:r>
              <a:rPr lang="en-US" i="1" dirty="0" err="1"/>
              <a:t>sakamoto,Anaesthesiology</a:t>
            </a:r>
            <a:r>
              <a:rPr lang="en-US" i="1" dirty="0"/>
              <a:t> </a:t>
            </a:r>
            <a:r>
              <a:rPr lang="en-US" i="1" dirty="0" smtClean="0"/>
              <a:t>2005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Incidences and Predictors of Difficult Laryngoscopy in Adult Patients Undergoing General </a:t>
            </a:r>
            <a:r>
              <a:rPr lang="en-US" i="1" dirty="0" err="1"/>
              <a:t>Anesthesia,A</a:t>
            </a:r>
            <a:r>
              <a:rPr lang="en-US" i="1" dirty="0"/>
              <a:t> single-center analysis of 102305 </a:t>
            </a:r>
            <a:r>
              <a:rPr lang="en-US" i="1" dirty="0" err="1"/>
              <a:t>cases,S.Heinrich,T.Birkholz,A.Irouschek,A.Ackermann,J.Schmidt,J</a:t>
            </a:r>
            <a:r>
              <a:rPr lang="en-US" i="1" dirty="0"/>
              <a:t> </a:t>
            </a:r>
            <a:r>
              <a:rPr lang="en-US" i="1" dirty="0" err="1"/>
              <a:t>Anest</a:t>
            </a:r>
            <a:r>
              <a:rPr lang="en-US" i="1" dirty="0"/>
              <a:t> </a:t>
            </a:r>
            <a:r>
              <a:rPr lang="en-US" i="1" dirty="0" smtClean="0"/>
              <a:t>2013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err="1" smtClean="0"/>
              <a:t>Zor</a:t>
            </a:r>
            <a:r>
              <a:rPr lang="en-US" i="1" dirty="0" smtClean="0"/>
              <a:t> </a:t>
            </a:r>
            <a:r>
              <a:rPr lang="en-US" i="1" dirty="0" err="1" smtClean="0"/>
              <a:t>entübasyonun</a:t>
            </a:r>
            <a:r>
              <a:rPr lang="en-US" i="1" dirty="0" smtClean="0"/>
              <a:t> </a:t>
            </a:r>
            <a:r>
              <a:rPr lang="en-US" i="1" dirty="0" err="1" smtClean="0"/>
              <a:t>tahmininde</a:t>
            </a:r>
            <a:r>
              <a:rPr lang="en-US" i="1" dirty="0" smtClean="0"/>
              <a:t> </a:t>
            </a:r>
            <a:r>
              <a:rPr lang="en-US" i="1" dirty="0" err="1" smtClean="0"/>
              <a:t>preoperatif</a:t>
            </a:r>
            <a:r>
              <a:rPr lang="en-US" i="1" dirty="0" smtClean="0"/>
              <a:t> </a:t>
            </a:r>
            <a:r>
              <a:rPr lang="en-US" i="1" dirty="0" err="1" smtClean="0"/>
              <a:t>testlerin</a:t>
            </a:r>
            <a:r>
              <a:rPr lang="en-US" i="1" dirty="0" smtClean="0"/>
              <a:t> </a:t>
            </a:r>
            <a:r>
              <a:rPr lang="en-US" i="1" dirty="0" err="1" smtClean="0"/>
              <a:t>etkinliğinin</a:t>
            </a:r>
            <a:r>
              <a:rPr lang="en-US" i="1" dirty="0" smtClean="0"/>
              <a:t> </a:t>
            </a:r>
            <a:r>
              <a:rPr lang="en-US" i="1" dirty="0" err="1" smtClean="0"/>
              <a:t>karşılaştırılması,Ünal</a:t>
            </a:r>
            <a:r>
              <a:rPr lang="en-US" i="1" dirty="0" smtClean="0"/>
              <a:t> </a:t>
            </a:r>
            <a:r>
              <a:rPr lang="en-US" i="1" dirty="0" err="1" smtClean="0"/>
              <a:t>Sabancı,İsmet</a:t>
            </a:r>
            <a:r>
              <a:rPr lang="en-US" i="1" dirty="0" smtClean="0"/>
              <a:t> </a:t>
            </a:r>
            <a:r>
              <a:rPr lang="en-US" i="1" dirty="0" err="1" smtClean="0"/>
              <a:t>Topçu,Selcen</a:t>
            </a:r>
            <a:r>
              <a:rPr lang="en-US" i="1" dirty="0" smtClean="0"/>
              <a:t> </a:t>
            </a:r>
            <a:r>
              <a:rPr lang="en-US" i="1" dirty="0" err="1" smtClean="0"/>
              <a:t>Tekin,N.Zeynep</a:t>
            </a:r>
            <a:r>
              <a:rPr lang="en-US" i="1" dirty="0" smtClean="0"/>
              <a:t> </a:t>
            </a:r>
            <a:r>
              <a:rPr lang="en-US" i="1" dirty="0" err="1" smtClean="0"/>
              <a:t>Ekici,Nurettin</a:t>
            </a:r>
            <a:r>
              <a:rPr lang="en-US" i="1" dirty="0" smtClean="0"/>
              <a:t> </a:t>
            </a:r>
            <a:r>
              <a:rPr lang="en-US" i="1" dirty="0" err="1" smtClean="0"/>
              <a:t>Lüleci,Türk</a:t>
            </a:r>
            <a:r>
              <a:rPr lang="en-US" i="1" dirty="0" smtClean="0"/>
              <a:t> </a:t>
            </a:r>
            <a:r>
              <a:rPr lang="en-US" i="1" dirty="0" err="1" smtClean="0"/>
              <a:t>Anest</a:t>
            </a:r>
            <a:r>
              <a:rPr lang="en-US" i="1" dirty="0" smtClean="0"/>
              <a:t> </a:t>
            </a:r>
            <a:r>
              <a:rPr lang="en-US" i="1" dirty="0" err="1" smtClean="0"/>
              <a:t>ve</a:t>
            </a:r>
            <a:r>
              <a:rPr lang="en-US" i="1" dirty="0" smtClean="0"/>
              <a:t> </a:t>
            </a:r>
            <a:r>
              <a:rPr lang="en-US" i="1" dirty="0" err="1" smtClean="0"/>
              <a:t>Rean</a:t>
            </a:r>
            <a:r>
              <a:rPr lang="en-US" i="1" dirty="0" smtClean="0"/>
              <a:t> </a:t>
            </a:r>
            <a:r>
              <a:rPr lang="en-US" i="1" dirty="0" err="1" smtClean="0"/>
              <a:t>Dergisi</a:t>
            </a:r>
            <a:r>
              <a:rPr lang="en-US" i="1" dirty="0" smtClean="0"/>
              <a:t> 2006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Expected difficult tracheal </a:t>
            </a:r>
            <a:r>
              <a:rPr lang="en-US" i="1" dirty="0" err="1" smtClean="0"/>
              <a:t>intubation:a</a:t>
            </a:r>
            <a:r>
              <a:rPr lang="en-US" i="1" dirty="0" smtClean="0"/>
              <a:t> prospective comparison of direct laryngoscopy and video laryngoscopy in 200 </a:t>
            </a:r>
            <a:r>
              <a:rPr lang="en-US" i="1" dirty="0" err="1" smtClean="0"/>
              <a:t>patients,A.Jungbauer,M.Schumann,V.brunkhorst,BJA</a:t>
            </a:r>
            <a:r>
              <a:rPr lang="en-US" i="1" dirty="0" smtClean="0"/>
              <a:t> 2009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Difficult Airway Society guidelines for management of the unanticipated difficult </a:t>
            </a:r>
            <a:r>
              <a:rPr lang="en-US" i="1" dirty="0" err="1" smtClean="0"/>
              <a:t>intubation,J.J.Henderson,M.T.Popat,P.Latto,Anaesthesia</a:t>
            </a:r>
            <a:r>
              <a:rPr lang="en-US" i="1" dirty="0" smtClean="0"/>
              <a:t> 2004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Practice Guidelines for the Management of the Difficult </a:t>
            </a:r>
            <a:r>
              <a:rPr lang="en-US" i="1" dirty="0" err="1" smtClean="0"/>
              <a:t>Airway,An</a:t>
            </a:r>
            <a:r>
              <a:rPr lang="en-US" i="1" dirty="0" smtClean="0"/>
              <a:t> updated report by the American Society of Anesthesiology Task Force on Management of the difficult </a:t>
            </a:r>
            <a:r>
              <a:rPr lang="en-US" i="1" dirty="0" err="1" smtClean="0"/>
              <a:t>Airway,Anesthesiology</a:t>
            </a:r>
            <a:r>
              <a:rPr lang="en-US" i="1" smtClean="0"/>
              <a:t> 2013</a:t>
            </a:r>
            <a:endParaRPr lang="en-US" i="1" dirty="0"/>
          </a:p>
          <a:p>
            <a:pPr marL="457200" indent="-457200">
              <a:buFont typeface="+mj-lt"/>
              <a:buAutoNum type="arabicPeriod"/>
            </a:pPr>
            <a:endParaRPr lang="en-US" i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Kaynaklar</a:t>
            </a:r>
            <a:r>
              <a:rPr lang="en-US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8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48870" y="1039914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TEŞEKKÜRLER</a:t>
            </a:r>
            <a:endParaRPr lang="en-US" sz="3600" dirty="0"/>
          </a:p>
        </p:txBody>
      </p:sp>
      <p:pic>
        <p:nvPicPr>
          <p:cNvPr id="4" name="Picture 3" descr="Ekran Resmi 2014-12-13 15.48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60" y="2282651"/>
            <a:ext cx="7759700" cy="446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8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46111"/>
            <a:ext cx="7408333" cy="4080052"/>
          </a:xfrm>
        </p:spPr>
        <p:txBody>
          <a:bodyPr>
            <a:normAutofit/>
          </a:bodyPr>
          <a:lstStyle/>
          <a:p>
            <a:r>
              <a:rPr lang="en-US" dirty="0" smtClean="0"/>
              <a:t>Pierre Robin </a:t>
            </a:r>
            <a:r>
              <a:rPr lang="en-US" dirty="0" err="1" smtClean="0"/>
              <a:t>sendromu</a:t>
            </a:r>
            <a:endParaRPr lang="en-US" dirty="0" smtClean="0"/>
          </a:p>
          <a:p>
            <a:r>
              <a:rPr lang="en-US" dirty="0" err="1" smtClean="0"/>
              <a:t>Treacher</a:t>
            </a:r>
            <a:r>
              <a:rPr lang="en-US" dirty="0" smtClean="0"/>
              <a:t> </a:t>
            </a:r>
            <a:r>
              <a:rPr lang="en-US" dirty="0" err="1" smtClean="0"/>
              <a:t>collins</a:t>
            </a:r>
            <a:r>
              <a:rPr lang="en-US" dirty="0" smtClean="0"/>
              <a:t> </a:t>
            </a:r>
            <a:r>
              <a:rPr lang="en-US" dirty="0" err="1" smtClean="0"/>
              <a:t>sendromu</a:t>
            </a:r>
            <a:endParaRPr lang="en-US" dirty="0" smtClean="0"/>
          </a:p>
          <a:p>
            <a:r>
              <a:rPr lang="en-US" dirty="0" err="1" smtClean="0"/>
              <a:t>Mukopolisakkarid</a:t>
            </a:r>
            <a:r>
              <a:rPr lang="en-US" dirty="0" smtClean="0"/>
              <a:t> </a:t>
            </a:r>
            <a:r>
              <a:rPr lang="en-US" dirty="0" err="1" smtClean="0"/>
              <a:t>depo</a:t>
            </a:r>
            <a:r>
              <a:rPr lang="en-US" dirty="0" smtClean="0"/>
              <a:t> </a:t>
            </a:r>
            <a:r>
              <a:rPr lang="en-US" dirty="0" err="1" smtClean="0"/>
              <a:t>hastalıkları</a:t>
            </a:r>
            <a:endParaRPr lang="en-US" dirty="0" smtClean="0"/>
          </a:p>
          <a:p>
            <a:r>
              <a:rPr lang="en-US" dirty="0" smtClean="0"/>
              <a:t>Beckwith </a:t>
            </a:r>
            <a:r>
              <a:rPr lang="en-US" dirty="0" err="1"/>
              <a:t>W</a:t>
            </a:r>
            <a:r>
              <a:rPr lang="en-US" dirty="0" err="1" smtClean="0"/>
              <a:t>iedemann</a:t>
            </a:r>
            <a:r>
              <a:rPr lang="en-US" dirty="0" smtClean="0"/>
              <a:t> </a:t>
            </a:r>
            <a:r>
              <a:rPr lang="en-US" dirty="0" err="1" smtClean="0"/>
              <a:t>sendromu</a:t>
            </a:r>
            <a:endParaRPr lang="en-US" dirty="0" smtClean="0"/>
          </a:p>
          <a:p>
            <a:r>
              <a:rPr lang="en-US" dirty="0" err="1" smtClean="0"/>
              <a:t>Kistik</a:t>
            </a:r>
            <a:r>
              <a:rPr lang="en-US" dirty="0" smtClean="0"/>
              <a:t> </a:t>
            </a:r>
            <a:r>
              <a:rPr lang="en-US" dirty="0" err="1" smtClean="0"/>
              <a:t>higroma</a:t>
            </a:r>
            <a:endParaRPr lang="en-US" dirty="0" smtClean="0"/>
          </a:p>
          <a:p>
            <a:r>
              <a:rPr lang="en-US" dirty="0" smtClean="0"/>
              <a:t>Down </a:t>
            </a:r>
            <a:r>
              <a:rPr lang="en-US" dirty="0" err="1" smtClean="0"/>
              <a:t>sendromu</a:t>
            </a:r>
            <a:endParaRPr lang="en-US" dirty="0" smtClean="0"/>
          </a:p>
          <a:p>
            <a:r>
              <a:rPr lang="en-US" dirty="0" err="1" smtClean="0"/>
              <a:t>Konjenital</a:t>
            </a:r>
            <a:r>
              <a:rPr lang="en-US" dirty="0" smtClean="0"/>
              <a:t> </a:t>
            </a:r>
            <a:r>
              <a:rPr lang="en-US" dirty="0" err="1" smtClean="0"/>
              <a:t>hipotiroidizm</a:t>
            </a:r>
            <a:endParaRPr lang="en-US" dirty="0" smtClean="0"/>
          </a:p>
          <a:p>
            <a:r>
              <a:rPr lang="en-US" dirty="0" smtClean="0"/>
              <a:t>Cornelia De Lange </a:t>
            </a:r>
            <a:r>
              <a:rPr lang="en-US" dirty="0" err="1" smtClean="0"/>
              <a:t>sendromu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</a:t>
            </a:r>
            <a:r>
              <a:rPr lang="en-US" dirty="0" err="1" smtClean="0"/>
              <a:t>gibi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5" name="Picture 4" descr="Ekran Resmi 2014-12-10 21.56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3739955"/>
            <a:ext cx="2260600" cy="2768600"/>
          </a:xfrm>
          <a:prstGeom prst="rect">
            <a:avLst/>
          </a:prstGeom>
        </p:spPr>
      </p:pic>
      <p:pic>
        <p:nvPicPr>
          <p:cNvPr id="7" name="Picture 6" descr="Ekran Resmi 2014-12-10 22.01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583970"/>
            <a:ext cx="2260600" cy="264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23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Obezite</a:t>
            </a:r>
            <a:endParaRPr lang="en-US" dirty="0" smtClean="0"/>
          </a:p>
          <a:p>
            <a:r>
              <a:rPr lang="en-US" dirty="0" err="1" smtClean="0"/>
              <a:t>Kısa</a:t>
            </a:r>
            <a:r>
              <a:rPr lang="en-US" dirty="0" smtClean="0"/>
              <a:t> </a:t>
            </a:r>
            <a:r>
              <a:rPr lang="en-US" dirty="0" err="1" smtClean="0"/>
              <a:t>boyun</a:t>
            </a:r>
            <a:endParaRPr lang="en-US" dirty="0" smtClean="0"/>
          </a:p>
          <a:p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ileri</a:t>
            </a:r>
            <a:r>
              <a:rPr lang="en-US" dirty="0" smtClean="0"/>
              <a:t> </a:t>
            </a:r>
            <a:r>
              <a:rPr lang="en-US" dirty="0" err="1" smtClean="0"/>
              <a:t>doğru</a:t>
            </a:r>
            <a:r>
              <a:rPr lang="en-US" dirty="0" smtClean="0"/>
              <a:t> </a:t>
            </a:r>
            <a:r>
              <a:rPr lang="en-US" dirty="0" err="1" smtClean="0"/>
              <a:t>çıkık</a:t>
            </a:r>
            <a:r>
              <a:rPr lang="en-US" dirty="0" smtClean="0"/>
              <a:t> </a:t>
            </a:r>
            <a:r>
              <a:rPr lang="en-US" dirty="0" err="1" smtClean="0"/>
              <a:t>dişler</a:t>
            </a:r>
            <a:endParaRPr lang="en-US" dirty="0" smtClean="0"/>
          </a:p>
          <a:p>
            <a:r>
              <a:rPr lang="en-US" dirty="0" smtClean="0"/>
              <a:t>Dar </a:t>
            </a:r>
            <a:r>
              <a:rPr lang="en-US" dirty="0" err="1" smtClean="0"/>
              <a:t>ağız</a:t>
            </a:r>
            <a:r>
              <a:rPr lang="en-US" dirty="0" smtClean="0"/>
              <a:t> </a:t>
            </a:r>
            <a:r>
              <a:rPr lang="en-US" dirty="0" err="1" smtClean="0"/>
              <a:t>açıklığı</a:t>
            </a:r>
            <a:endParaRPr lang="en-US" dirty="0" smtClean="0"/>
          </a:p>
          <a:p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ağız</a:t>
            </a:r>
            <a:r>
              <a:rPr lang="en-US" dirty="0" smtClean="0"/>
              <a:t> </a:t>
            </a:r>
            <a:r>
              <a:rPr lang="en-US" dirty="0" err="1" smtClean="0"/>
              <a:t>boşluğu</a:t>
            </a:r>
            <a:endParaRPr lang="en-US" dirty="0" smtClean="0"/>
          </a:p>
          <a:p>
            <a:r>
              <a:rPr lang="en-US" dirty="0" err="1" smtClean="0"/>
              <a:t>Yüksek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kavisli</a:t>
            </a:r>
            <a:r>
              <a:rPr lang="en-US" dirty="0" smtClean="0"/>
              <a:t> </a:t>
            </a:r>
            <a:r>
              <a:rPr lang="en-US" dirty="0" err="1" smtClean="0"/>
              <a:t>damak</a:t>
            </a:r>
            <a:endParaRPr lang="en-US" dirty="0" smtClean="0"/>
          </a:p>
          <a:p>
            <a:r>
              <a:rPr lang="en-US" dirty="0" smtClean="0"/>
              <a:t>C1 </a:t>
            </a:r>
            <a:r>
              <a:rPr lang="en-US" dirty="0" err="1" smtClean="0"/>
              <a:t>spinöz</a:t>
            </a:r>
            <a:r>
              <a:rPr lang="en-US" dirty="0" smtClean="0"/>
              <a:t> </a:t>
            </a:r>
            <a:r>
              <a:rPr lang="en-US" dirty="0" err="1" smtClean="0"/>
              <a:t>çıkıntı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oksiput</a:t>
            </a:r>
            <a:r>
              <a:rPr lang="en-US" dirty="0" smtClean="0"/>
              <a:t> </a:t>
            </a:r>
            <a:r>
              <a:rPr lang="en-US" dirty="0" err="1" smtClean="0"/>
              <a:t>arasındaki</a:t>
            </a:r>
            <a:r>
              <a:rPr lang="en-US" dirty="0" smtClean="0"/>
              <a:t> </a:t>
            </a:r>
            <a:r>
              <a:rPr lang="en-US" dirty="0" err="1" smtClean="0"/>
              <a:t>mesafenin</a:t>
            </a:r>
            <a:r>
              <a:rPr lang="en-US" dirty="0" smtClean="0"/>
              <a:t> </a:t>
            </a:r>
            <a:r>
              <a:rPr lang="en-US" dirty="0" err="1" smtClean="0"/>
              <a:t>kısalığı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ANATOMİK NEDENLER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5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is Klasik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34884</TotalTime>
  <Words>2447</Words>
  <Application>Microsoft Macintosh PowerPoint</Application>
  <PresentationFormat>On-screen Show (4:3)</PresentationFormat>
  <Paragraphs>382</Paragraphs>
  <Slides>74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Waveform</vt:lpstr>
      <vt:lpstr>ZOR ENTÜBASYON</vt:lpstr>
      <vt:lpstr>ZOR ENTÜBASYON</vt:lpstr>
      <vt:lpstr>HANGİ DURUMLARDA ZOR ENTUBASYON DİYEBİLİRİZ ?</vt:lpstr>
      <vt:lpstr>İNSİDANS</vt:lpstr>
      <vt:lpstr>PowerPoint Presentation</vt:lpstr>
      <vt:lpstr>ETYOLOJİ</vt:lpstr>
      <vt:lpstr>KONJENİTAL NEDENLER</vt:lpstr>
      <vt:lpstr>PowerPoint Presentation</vt:lpstr>
      <vt:lpstr>ANATOMİK NEDENLER</vt:lpstr>
      <vt:lpstr>EDİNSEL NEDENLER</vt:lpstr>
      <vt:lpstr>Nasıl Tanıyalım?</vt:lpstr>
      <vt:lpstr>Anamnez</vt:lpstr>
      <vt:lpstr>PowerPoint Presentation</vt:lpstr>
      <vt:lpstr>İnspeksiyon</vt:lpstr>
      <vt:lpstr>Mallampati</vt:lpstr>
      <vt:lpstr>PowerPoint Presentation</vt:lpstr>
      <vt:lpstr>PowerPoint Presentation</vt:lpstr>
      <vt:lpstr>Cormack-Lehane</vt:lpstr>
      <vt:lpstr>PowerPoint Presentation</vt:lpstr>
      <vt:lpstr>İnterinsizör aralık</vt:lpstr>
      <vt:lpstr>Sternomental mesafe</vt:lpstr>
      <vt:lpstr>Tiromental mesafe     (Patil test)</vt:lpstr>
      <vt:lpstr>Mandibula protrüzyonu</vt:lpstr>
      <vt:lpstr>Atlantooksipital eklemi değerlendirmek için;</vt:lpstr>
      <vt:lpstr>PowerPoint Presentation</vt:lpstr>
      <vt:lpstr>   Prayer sign</vt:lpstr>
      <vt:lpstr>PowerPoint Presentation</vt:lpstr>
      <vt:lpstr>PowerPoint Presentation</vt:lpstr>
      <vt:lpstr>PowerPoint Presentation</vt:lpstr>
      <vt:lpstr>PowerPoint Presentation</vt:lpstr>
      <vt:lpstr>PREOPERATİF HAZIRLIK</vt:lpstr>
      <vt:lpstr>Gerekli ekipman?</vt:lpstr>
      <vt:lpstr>Orofaringeal airway</vt:lpstr>
      <vt:lpstr>Nazofarengeal airway</vt:lpstr>
      <vt:lpstr>Video Laringoskop</vt:lpstr>
      <vt:lpstr>Bonfils</vt:lpstr>
      <vt:lpstr>Airtraq</vt:lpstr>
      <vt:lpstr>Fiberoptik bronkoskop</vt:lpstr>
      <vt:lpstr>Supraglottik araçlar</vt:lpstr>
      <vt:lpstr>Transtrakeal Jet Ventilasyon</vt:lpstr>
      <vt:lpstr>ZOR ENTÜBASYONUN YÖNETİMİ</vt:lpstr>
      <vt:lpstr>ÖNGÖRÜLMEYEN ZOR ENTÜBASYON</vt:lpstr>
      <vt:lpstr>PowerPoint Presentation</vt:lpstr>
      <vt:lpstr>PowerPoint Presentation</vt:lpstr>
      <vt:lpstr>Primer entübasyon planı (PLAN A)</vt:lpstr>
      <vt:lpstr>PowerPoint Presentation</vt:lpstr>
      <vt:lpstr>PowerPoint Presentation</vt:lpstr>
      <vt:lpstr>Sekonder entübasyon planı (PLAN B)</vt:lpstr>
      <vt:lpstr>Fastrach LMA-entübasyon</vt:lpstr>
      <vt:lpstr>PowerPoint Presentation</vt:lpstr>
      <vt:lpstr>Plan B</vt:lpstr>
      <vt:lpstr>PowerPoint Presentation</vt:lpstr>
      <vt:lpstr>Başarılı olunamazsa;</vt:lpstr>
      <vt:lpstr>Ventile edilemeyen-entübe edilemeyen durumlar!</vt:lpstr>
      <vt:lpstr>BEKLENEN ZOR ENTÜBASYON DURUMU</vt:lpstr>
      <vt:lpstr>PowerPoint Presentation</vt:lpstr>
      <vt:lpstr>Muhtemel problemler?</vt:lpstr>
      <vt:lpstr>Strateji?</vt:lpstr>
      <vt:lpstr> Klinik durumla ilişkili olarak;</vt:lpstr>
      <vt:lpstr>Uyanık entübasyon?</vt:lpstr>
      <vt:lpstr>PowerPoint Presentation</vt:lpstr>
      <vt:lpstr>PowerPoint Presentation</vt:lpstr>
      <vt:lpstr>PowerPoint Presentation</vt:lpstr>
      <vt:lpstr>PowerPoint Presentation</vt:lpstr>
      <vt:lpstr>EKSTÜBASYON</vt:lpstr>
      <vt:lpstr>TAKİP</vt:lpstr>
      <vt:lpstr>PowerPoint Presentation</vt:lpstr>
      <vt:lpstr>OLGU</vt:lpstr>
      <vt:lpstr>PowerPoint Presentation</vt:lpstr>
      <vt:lpstr> ÖNGÖRÜLMEYEN ZOR ENTÜBASYON! </vt:lpstr>
      <vt:lpstr>YARDIM gelene kadar </vt:lpstr>
      <vt:lpstr>Hastayı uyandırma</vt:lpstr>
      <vt:lpstr>Kaynaklar;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ZOR ENTÜBASYON</dc:title>
  <dc:creator>Emre Bingül</dc:creator>
  <cp:lastModifiedBy>Emre Bingül</cp:lastModifiedBy>
  <cp:revision>242</cp:revision>
  <dcterms:created xsi:type="dcterms:W3CDTF">2014-11-06T19:54:38Z</dcterms:created>
  <dcterms:modified xsi:type="dcterms:W3CDTF">2014-12-15T18:27:34Z</dcterms:modified>
</cp:coreProperties>
</file>