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5"/>
  </p:notesMasterIdLst>
  <p:sldIdLst>
    <p:sldId id="256" r:id="rId2"/>
    <p:sldId id="303" r:id="rId3"/>
    <p:sldId id="304" r:id="rId4"/>
    <p:sldId id="257" r:id="rId5"/>
    <p:sldId id="296" r:id="rId6"/>
    <p:sldId id="259" r:id="rId7"/>
    <p:sldId id="285" r:id="rId8"/>
    <p:sldId id="299" r:id="rId9"/>
    <p:sldId id="260" r:id="rId10"/>
    <p:sldId id="286" r:id="rId11"/>
    <p:sldId id="261" r:id="rId12"/>
    <p:sldId id="305" r:id="rId13"/>
    <p:sldId id="297" r:id="rId14"/>
    <p:sldId id="298" r:id="rId15"/>
    <p:sldId id="287" r:id="rId16"/>
    <p:sldId id="262" r:id="rId17"/>
    <p:sldId id="300" r:id="rId18"/>
    <p:sldId id="263" r:id="rId19"/>
    <p:sldId id="288" r:id="rId20"/>
    <p:sldId id="264" r:id="rId21"/>
    <p:sldId id="289" r:id="rId22"/>
    <p:sldId id="265" r:id="rId23"/>
    <p:sldId id="266" r:id="rId24"/>
    <p:sldId id="268" r:id="rId25"/>
    <p:sldId id="269" r:id="rId26"/>
    <p:sldId id="270" r:id="rId27"/>
    <p:sldId id="271" r:id="rId28"/>
    <p:sldId id="279" r:id="rId29"/>
    <p:sldId id="272" r:id="rId30"/>
    <p:sldId id="273" r:id="rId31"/>
    <p:sldId id="291" r:id="rId32"/>
    <p:sldId id="306" r:id="rId33"/>
    <p:sldId id="274" r:id="rId34"/>
    <p:sldId id="275" r:id="rId35"/>
    <p:sldId id="276" r:id="rId36"/>
    <p:sldId id="277" r:id="rId37"/>
    <p:sldId id="278" r:id="rId38"/>
    <p:sldId id="284" r:id="rId39"/>
    <p:sldId id="292" r:id="rId40"/>
    <p:sldId id="293" r:id="rId41"/>
    <p:sldId id="294" r:id="rId42"/>
    <p:sldId id="295" r:id="rId43"/>
    <p:sldId id="302"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89" autoAdjust="0"/>
  </p:normalViewPr>
  <p:slideViewPr>
    <p:cSldViewPr snapToGrid="0">
      <p:cViewPr varScale="1">
        <p:scale>
          <a:sx n="83" d="100"/>
          <a:sy n="83" d="100"/>
        </p:scale>
        <p:origin x="4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CE6E8-6215-457A-B17C-DB041B397319}" type="datetimeFigureOut">
              <a:rPr lang="tr-TR" smtClean="0"/>
              <a:t>29.12.2023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A135F-AE9B-4C65-B2E4-AA9D41DBD231}" type="slidenum">
              <a:rPr lang="tr-TR" smtClean="0"/>
              <a:t>‹#›</a:t>
            </a:fld>
            <a:endParaRPr lang="tr-TR"/>
          </a:p>
        </p:txBody>
      </p:sp>
    </p:spTree>
    <p:extLst>
      <p:ext uri="{BB962C8B-B14F-4D97-AF65-F5344CB8AC3E}">
        <p14:creationId xmlns:p14="http://schemas.microsoft.com/office/powerpoint/2010/main" val="191721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82A135F-AE9B-4C65-B2E4-AA9D41DBD231}" type="slidenum">
              <a:rPr lang="tr-TR" smtClean="0"/>
              <a:t>6</a:t>
            </a:fld>
            <a:endParaRPr lang="tr-TR"/>
          </a:p>
        </p:txBody>
      </p:sp>
    </p:spTree>
    <p:extLst>
      <p:ext uri="{BB962C8B-B14F-4D97-AF65-F5344CB8AC3E}">
        <p14:creationId xmlns:p14="http://schemas.microsoft.com/office/powerpoint/2010/main" val="233676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Groningen</a:t>
            </a:r>
            <a:r>
              <a:rPr lang="tr-TR" baseline="0" dirty="0" smtClean="0"/>
              <a:t> </a:t>
            </a:r>
            <a:r>
              <a:rPr lang="tr-TR" baseline="0" dirty="0" err="1" smtClean="0"/>
              <a:t>üniv</a:t>
            </a:r>
            <a:r>
              <a:rPr lang="tr-TR" baseline="0" smtClean="0"/>
              <a:t>. </a:t>
            </a:r>
            <a:endParaRPr lang="tr-TR"/>
          </a:p>
        </p:txBody>
      </p:sp>
      <p:sp>
        <p:nvSpPr>
          <p:cNvPr id="4" name="Slayt Numarası Yer Tutucusu 3"/>
          <p:cNvSpPr>
            <a:spLocks noGrp="1"/>
          </p:cNvSpPr>
          <p:nvPr>
            <p:ph type="sldNum" sz="quarter" idx="10"/>
          </p:nvPr>
        </p:nvSpPr>
        <p:spPr/>
        <p:txBody>
          <a:bodyPr/>
          <a:lstStyle/>
          <a:p>
            <a:fld id="{382A135F-AE9B-4C65-B2E4-AA9D41DBD231}" type="slidenum">
              <a:rPr lang="tr-TR" smtClean="0"/>
              <a:t>41</a:t>
            </a:fld>
            <a:endParaRPr lang="tr-TR"/>
          </a:p>
        </p:txBody>
      </p:sp>
    </p:spTree>
    <p:extLst>
      <p:ext uri="{BB962C8B-B14F-4D97-AF65-F5344CB8AC3E}">
        <p14:creationId xmlns:p14="http://schemas.microsoft.com/office/powerpoint/2010/main" val="428486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İsveç Kraliyet Bilimler Akademisi, 2023 Nobel Ekonomi Ödülü'nü, kadınlar ve erkekler arasındaki maaş eşitsizliğini inceleyen ekonomi tarihçisi </a:t>
            </a:r>
            <a:r>
              <a:rPr lang="tr-TR" sz="1200" b="0" i="0" kern="1200" dirty="0" err="1" smtClean="0">
                <a:solidFill>
                  <a:schemeClr val="tx1"/>
                </a:solidFill>
                <a:effectLst/>
                <a:latin typeface="+mn-lt"/>
                <a:ea typeface="+mn-ea"/>
                <a:cs typeface="+mn-cs"/>
              </a:rPr>
              <a:t>Claudia</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Goldin'e</a:t>
            </a:r>
            <a:r>
              <a:rPr lang="tr-TR" sz="1200" b="0" i="0" kern="1200" dirty="0" smtClean="0">
                <a:solidFill>
                  <a:schemeClr val="tx1"/>
                </a:solidFill>
                <a:effectLst/>
                <a:latin typeface="+mn-lt"/>
                <a:ea typeface="+mn-ea"/>
                <a:cs typeface="+mn-cs"/>
              </a:rPr>
              <a:t> verdi.</a:t>
            </a:r>
            <a:endParaRPr lang="tr-TR" dirty="0"/>
          </a:p>
        </p:txBody>
      </p:sp>
      <p:sp>
        <p:nvSpPr>
          <p:cNvPr id="4" name="Slayt Numarası Yer Tutucusu 3"/>
          <p:cNvSpPr>
            <a:spLocks noGrp="1"/>
          </p:cNvSpPr>
          <p:nvPr>
            <p:ph type="sldNum" sz="quarter" idx="10"/>
          </p:nvPr>
        </p:nvSpPr>
        <p:spPr/>
        <p:txBody>
          <a:bodyPr/>
          <a:lstStyle/>
          <a:p>
            <a:fld id="{382A135F-AE9B-4C65-B2E4-AA9D41DBD231}" type="slidenum">
              <a:rPr lang="tr-TR" smtClean="0"/>
              <a:t>42</a:t>
            </a:fld>
            <a:endParaRPr lang="tr-TR"/>
          </a:p>
        </p:txBody>
      </p:sp>
    </p:spTree>
    <p:extLst>
      <p:ext uri="{BB962C8B-B14F-4D97-AF65-F5344CB8AC3E}">
        <p14:creationId xmlns:p14="http://schemas.microsoft.com/office/powerpoint/2010/main" val="205853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Not: Bu </a:t>
            </a:r>
            <a:r>
              <a:rPr lang="tr-TR" dirty="0" err="1" smtClean="0"/>
              <a:t>slaytı</a:t>
            </a:r>
            <a:r>
              <a:rPr lang="tr-TR" baseline="0" dirty="0" err="1" smtClean="0"/>
              <a:t>n</a:t>
            </a:r>
            <a:r>
              <a:rPr lang="tr-TR" baseline="0" dirty="0" smtClean="0"/>
              <a:t> </a:t>
            </a:r>
            <a:r>
              <a:rPr lang="tr-TR" baseline="0" dirty="0" err="1" smtClean="0"/>
              <a:t>hazırlanmaında</a:t>
            </a:r>
            <a:r>
              <a:rPr lang="tr-TR" baseline="0" dirty="0" smtClean="0"/>
              <a:t> N. Emrah </a:t>
            </a:r>
            <a:r>
              <a:rPr lang="tr-TR" baseline="0" dirty="0" err="1" smtClean="0"/>
              <a:t>Aydınonat’ın</a:t>
            </a:r>
            <a:r>
              <a:rPr lang="tr-TR" baseline="0" dirty="0" smtClean="0"/>
              <a:t> İktisat Öğrencileri için Ödev Yazma Kılavuzu’ndan </a:t>
            </a:r>
            <a:r>
              <a:rPr lang="tr-TR" baseline="0" dirty="0" err="1" smtClean="0"/>
              <a:t>faydanılmıştır</a:t>
            </a:r>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382A135F-AE9B-4C65-B2E4-AA9D41DBD231}" type="slidenum">
              <a:rPr lang="tr-TR" smtClean="0"/>
              <a:t>43</a:t>
            </a:fld>
            <a:endParaRPr lang="tr-TR"/>
          </a:p>
        </p:txBody>
      </p:sp>
    </p:spTree>
    <p:extLst>
      <p:ext uri="{BB962C8B-B14F-4D97-AF65-F5344CB8AC3E}">
        <p14:creationId xmlns:p14="http://schemas.microsoft.com/office/powerpoint/2010/main" val="412603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6BAA2CD-5635-41C1-B740-66DE7E0F73B4}" type="datetimeFigureOut">
              <a:rPr lang="tr-TR" smtClean="0"/>
              <a:t>29.12.2023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C0C-9363-46AF-BF34-6B22B4A283FA}"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51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6BAA2CD-5635-41C1-B740-66DE7E0F73B4}" type="datetimeFigureOut">
              <a:rPr lang="tr-TR" smtClean="0"/>
              <a:t>29.12.2023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C0C-9363-46AF-BF34-6B22B4A283FA}" type="slidenum">
              <a:rPr lang="tr-TR" smtClean="0"/>
              <a:t>‹#›</a:t>
            </a:fld>
            <a:endParaRPr lang="tr-TR"/>
          </a:p>
        </p:txBody>
      </p:sp>
    </p:spTree>
    <p:extLst>
      <p:ext uri="{BB962C8B-B14F-4D97-AF65-F5344CB8AC3E}">
        <p14:creationId xmlns:p14="http://schemas.microsoft.com/office/powerpoint/2010/main" val="69413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6BAA2CD-5635-41C1-B740-66DE7E0F73B4}" type="datetimeFigureOut">
              <a:rPr lang="tr-TR" smtClean="0"/>
              <a:t>29.12.2023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C0C-9363-46AF-BF34-6B22B4A283FA}" type="slidenum">
              <a:rPr lang="tr-TR" smtClean="0"/>
              <a:t>‹#›</a:t>
            </a:fld>
            <a:endParaRPr lang="tr-TR"/>
          </a:p>
        </p:txBody>
      </p:sp>
    </p:spTree>
    <p:extLst>
      <p:ext uri="{BB962C8B-B14F-4D97-AF65-F5344CB8AC3E}">
        <p14:creationId xmlns:p14="http://schemas.microsoft.com/office/powerpoint/2010/main" val="199359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6BAA2CD-5635-41C1-B740-66DE7E0F73B4}" type="datetimeFigureOut">
              <a:rPr lang="tr-TR" smtClean="0"/>
              <a:t>29.12.2023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C0C-9363-46AF-BF34-6B22B4A283FA}" type="slidenum">
              <a:rPr lang="tr-TR" smtClean="0"/>
              <a:t>‹#›</a:t>
            </a:fld>
            <a:endParaRPr lang="tr-TR"/>
          </a:p>
        </p:txBody>
      </p:sp>
    </p:spTree>
    <p:extLst>
      <p:ext uri="{BB962C8B-B14F-4D97-AF65-F5344CB8AC3E}">
        <p14:creationId xmlns:p14="http://schemas.microsoft.com/office/powerpoint/2010/main" val="322793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6BAA2CD-5635-41C1-B740-66DE7E0F73B4}" type="datetimeFigureOut">
              <a:rPr lang="tr-TR" smtClean="0"/>
              <a:t>29.12.2023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C0C-9363-46AF-BF34-6B22B4A283FA}"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94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6BAA2CD-5635-41C1-B740-66DE7E0F73B4}" type="datetimeFigureOut">
              <a:rPr lang="tr-TR" smtClean="0"/>
              <a:t>29.12.2023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1FCC0C-9363-46AF-BF34-6B22B4A283FA}" type="slidenum">
              <a:rPr lang="tr-TR" smtClean="0"/>
              <a:t>‹#›</a:t>
            </a:fld>
            <a:endParaRPr lang="tr-TR"/>
          </a:p>
        </p:txBody>
      </p:sp>
    </p:spTree>
    <p:extLst>
      <p:ext uri="{BB962C8B-B14F-4D97-AF65-F5344CB8AC3E}">
        <p14:creationId xmlns:p14="http://schemas.microsoft.com/office/powerpoint/2010/main" val="21047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6BAA2CD-5635-41C1-B740-66DE7E0F73B4}" type="datetimeFigureOut">
              <a:rPr lang="tr-TR" smtClean="0"/>
              <a:t>29.12.2023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F1FCC0C-9363-46AF-BF34-6B22B4A283FA}" type="slidenum">
              <a:rPr lang="tr-TR" smtClean="0"/>
              <a:t>‹#›</a:t>
            </a:fld>
            <a:endParaRPr lang="tr-TR"/>
          </a:p>
        </p:txBody>
      </p:sp>
    </p:spTree>
    <p:extLst>
      <p:ext uri="{BB962C8B-B14F-4D97-AF65-F5344CB8AC3E}">
        <p14:creationId xmlns:p14="http://schemas.microsoft.com/office/powerpoint/2010/main" val="376522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6BAA2CD-5635-41C1-B740-66DE7E0F73B4}" type="datetimeFigureOut">
              <a:rPr lang="tr-TR" smtClean="0"/>
              <a:t>29.12.2023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F1FCC0C-9363-46AF-BF34-6B22B4A283FA}" type="slidenum">
              <a:rPr lang="tr-TR" smtClean="0"/>
              <a:t>‹#›</a:t>
            </a:fld>
            <a:endParaRPr lang="tr-TR"/>
          </a:p>
        </p:txBody>
      </p:sp>
    </p:spTree>
    <p:extLst>
      <p:ext uri="{BB962C8B-B14F-4D97-AF65-F5344CB8AC3E}">
        <p14:creationId xmlns:p14="http://schemas.microsoft.com/office/powerpoint/2010/main" val="266549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6BAA2CD-5635-41C1-B740-66DE7E0F73B4}" type="datetimeFigureOut">
              <a:rPr lang="tr-TR" smtClean="0"/>
              <a:t>29.12.2023</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AF1FCC0C-9363-46AF-BF34-6B22B4A283FA}" type="slidenum">
              <a:rPr lang="tr-TR" smtClean="0"/>
              <a:t>‹#›</a:t>
            </a:fld>
            <a:endParaRPr lang="tr-TR"/>
          </a:p>
        </p:txBody>
      </p:sp>
    </p:spTree>
    <p:extLst>
      <p:ext uri="{BB962C8B-B14F-4D97-AF65-F5344CB8AC3E}">
        <p14:creationId xmlns:p14="http://schemas.microsoft.com/office/powerpoint/2010/main" val="402088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6BAA2CD-5635-41C1-B740-66DE7E0F73B4}" type="datetimeFigureOut">
              <a:rPr lang="tr-TR" smtClean="0"/>
              <a:t>29.12.2023</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1FCC0C-9363-46AF-BF34-6B22B4A283FA}" type="slidenum">
              <a:rPr lang="tr-TR" smtClean="0"/>
              <a:t>‹#›</a:t>
            </a:fld>
            <a:endParaRPr lang="tr-TR"/>
          </a:p>
        </p:txBody>
      </p:sp>
    </p:spTree>
    <p:extLst>
      <p:ext uri="{BB962C8B-B14F-4D97-AF65-F5344CB8AC3E}">
        <p14:creationId xmlns:p14="http://schemas.microsoft.com/office/powerpoint/2010/main" val="311890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6BAA2CD-5635-41C1-B740-66DE7E0F73B4}" type="datetimeFigureOut">
              <a:rPr lang="tr-TR" smtClean="0"/>
              <a:t>29.12.2023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1FCC0C-9363-46AF-BF34-6B22B4A283FA}" type="slidenum">
              <a:rPr lang="tr-TR" smtClean="0"/>
              <a:t>‹#›</a:t>
            </a:fld>
            <a:endParaRPr lang="tr-TR"/>
          </a:p>
        </p:txBody>
      </p:sp>
    </p:spTree>
    <p:extLst>
      <p:ext uri="{BB962C8B-B14F-4D97-AF65-F5344CB8AC3E}">
        <p14:creationId xmlns:p14="http://schemas.microsoft.com/office/powerpoint/2010/main" val="49491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6BAA2CD-5635-41C1-B740-66DE7E0F73B4}" type="datetimeFigureOut">
              <a:rPr lang="tr-TR" smtClean="0"/>
              <a:t>29.12.2023</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1FCC0C-9363-46AF-BF34-6B22B4A283FA}"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4817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conwpa.wustl.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data.oecd.org/" TargetMode="External"/><Relationship Id="rId3" Type="http://schemas.openxmlformats.org/officeDocument/2006/relationships/hyperlink" Target="http://evds.tcmb.gov.tr/" TargetMode="External"/><Relationship Id="rId7" Type="http://schemas.openxmlformats.org/officeDocument/2006/relationships/hyperlink" Target="http://stats.oecd.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iea.org/data-and-statistics" TargetMode="External"/><Relationship Id="rId5" Type="http://schemas.openxmlformats.org/officeDocument/2006/relationships/hyperlink" Target="http://www.imf.org/en/Data" TargetMode="External"/><Relationship Id="rId10" Type="http://schemas.openxmlformats.org/officeDocument/2006/relationships/hyperlink" Target="https://datasetsearch.research.google.com/" TargetMode="External"/><Relationship Id="rId4" Type="http://schemas.openxmlformats.org/officeDocument/2006/relationships/hyperlink" Target="http://www.tuik.gov.tr/Start.do;jsessionid=CpyTZ60TxQJL0J2VGWRrH7L6Jvh8pn7z111Twpx4fsKcRlvyXDJP!1753738656" TargetMode="External"/><Relationship Id="rId9" Type="http://schemas.openxmlformats.org/officeDocument/2006/relationships/hyperlink" Target="http://cid.econ.ucdavis.edu/pwt.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Ekonometri</a:t>
            </a:r>
            <a:endParaRPr lang="tr-TR" dirty="0"/>
          </a:p>
        </p:txBody>
      </p:sp>
    </p:spTree>
    <p:extLst>
      <p:ext uri="{BB962C8B-B14F-4D97-AF65-F5344CB8AC3E}">
        <p14:creationId xmlns:p14="http://schemas.microsoft.com/office/powerpoint/2010/main" val="1432411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3832" y="1935151"/>
            <a:ext cx="8625295" cy="3610087"/>
          </a:xfrm>
        </p:spPr>
      </p:pic>
    </p:spTree>
    <p:extLst>
      <p:ext uri="{BB962C8B-B14F-4D97-AF65-F5344CB8AC3E}">
        <p14:creationId xmlns:p14="http://schemas.microsoft.com/office/powerpoint/2010/main" val="1567463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Literatür Taraması ve Kaynak Seçimi </a:t>
            </a:r>
          </a:p>
        </p:txBody>
      </p:sp>
      <p:sp>
        <p:nvSpPr>
          <p:cNvPr id="3" name="İçerik Yer Tutucusu 2"/>
          <p:cNvSpPr>
            <a:spLocks noGrp="1"/>
          </p:cNvSpPr>
          <p:nvPr>
            <p:ph idx="1"/>
          </p:nvPr>
        </p:nvSpPr>
        <p:spPr/>
        <p:txBody>
          <a:bodyPr>
            <a:normAutofit/>
          </a:bodyPr>
          <a:lstStyle/>
          <a:p>
            <a:pPr algn="just"/>
            <a:r>
              <a:rPr lang="tr-TR" sz="2400" dirty="0"/>
              <a:t>Konu seçme işini başarıyla kotardıysanız, seçtiğiniz konuda artık daha ayrıntılı bir araştırma yapmaya </a:t>
            </a:r>
            <a:r>
              <a:rPr lang="tr-TR" sz="2400" dirty="0" smtClean="0"/>
              <a:t>başlamanızın </a:t>
            </a:r>
            <a:r>
              <a:rPr lang="tr-TR" sz="2400" dirty="0"/>
              <a:t>zamanı gelmiş demektir</a:t>
            </a:r>
            <a:r>
              <a:rPr lang="tr-TR" sz="2400" dirty="0" smtClean="0"/>
              <a:t>.</a:t>
            </a:r>
          </a:p>
          <a:p>
            <a:pPr algn="just"/>
            <a:r>
              <a:rPr lang="tr-TR" sz="2400" dirty="0"/>
              <a:t>Araştırmanın bu ikinci aşamasında işinizi kolaylaştıracak bazı ilkeler var. İlk olarak, seçtiğiniz konu hakkında genel bir değerlendirme yazısı (</a:t>
            </a:r>
            <a:r>
              <a:rPr lang="tr-TR" sz="2400" dirty="0" err="1"/>
              <a:t>survey</a:t>
            </a:r>
            <a:r>
              <a:rPr lang="tr-TR" sz="2400" dirty="0"/>
              <a:t>) bulun. </a:t>
            </a:r>
            <a:endParaRPr lang="tr-TR" sz="2400" dirty="0" smtClean="0"/>
          </a:p>
          <a:p>
            <a:pPr algn="just"/>
            <a:r>
              <a:rPr lang="tr-TR" sz="2400" dirty="0"/>
              <a:t>Ayrıca “</a:t>
            </a:r>
            <a:r>
              <a:rPr lang="tr-TR" sz="2400" dirty="0" err="1"/>
              <a:t>Handbook</a:t>
            </a:r>
            <a:r>
              <a:rPr lang="tr-TR" sz="2400" dirty="0"/>
              <a:t> of …” şeklinde başlıklara sahip olan kitaplarda da ilgilendiğiniz konu hakkında hemen hemen her şeyi bulabilirsiniz.</a:t>
            </a:r>
          </a:p>
        </p:txBody>
      </p:sp>
    </p:spTree>
    <p:extLst>
      <p:ext uri="{BB962C8B-B14F-4D97-AF65-F5344CB8AC3E}">
        <p14:creationId xmlns:p14="http://schemas.microsoft.com/office/powerpoint/2010/main" val="3187123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080" y="1932972"/>
            <a:ext cx="10762799" cy="2941059"/>
          </a:xfrm>
        </p:spPr>
      </p:pic>
    </p:spTree>
    <p:extLst>
      <p:ext uri="{BB962C8B-B14F-4D97-AF65-F5344CB8AC3E}">
        <p14:creationId xmlns:p14="http://schemas.microsoft.com/office/powerpoint/2010/main" val="351321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2455" y="537758"/>
            <a:ext cx="7563117" cy="5064389"/>
          </a:xfrm>
        </p:spPr>
      </p:pic>
    </p:spTree>
    <p:extLst>
      <p:ext uri="{BB962C8B-B14F-4D97-AF65-F5344CB8AC3E}">
        <p14:creationId xmlns:p14="http://schemas.microsoft.com/office/powerpoint/2010/main" val="943741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0588" y="536327"/>
            <a:ext cx="10248523" cy="5077393"/>
          </a:xfrm>
        </p:spPr>
      </p:pic>
    </p:spTree>
    <p:extLst>
      <p:ext uri="{BB962C8B-B14F-4D97-AF65-F5344CB8AC3E}">
        <p14:creationId xmlns:p14="http://schemas.microsoft.com/office/powerpoint/2010/main" val="91332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5128" y="1846263"/>
            <a:ext cx="3742069" cy="4022725"/>
          </a:xfrm>
        </p:spPr>
      </p:pic>
    </p:spTree>
    <p:extLst>
      <p:ext uri="{BB962C8B-B14F-4D97-AF65-F5344CB8AC3E}">
        <p14:creationId xmlns:p14="http://schemas.microsoft.com/office/powerpoint/2010/main" val="3136554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8971" y="2325204"/>
            <a:ext cx="8300784" cy="3645290"/>
          </a:xfrm>
        </p:spPr>
        <p:txBody>
          <a:bodyPr>
            <a:normAutofit lnSpcReduction="10000"/>
          </a:bodyPr>
          <a:lstStyle/>
          <a:p>
            <a:pPr algn="just"/>
            <a:r>
              <a:rPr lang="tr-TR" sz="2400" dirty="0"/>
              <a:t>Konunuzla ilgili kaynaklara ulaşmanın başka bir yolu, anahtar kelimeler (</a:t>
            </a:r>
            <a:r>
              <a:rPr lang="tr-TR" sz="2400" dirty="0" err="1"/>
              <a:t>key</a:t>
            </a:r>
            <a:r>
              <a:rPr lang="tr-TR" sz="2400" dirty="0"/>
              <a:t> </a:t>
            </a:r>
            <a:r>
              <a:rPr lang="tr-TR" sz="2400" dirty="0" err="1"/>
              <a:t>words</a:t>
            </a:r>
            <a:r>
              <a:rPr lang="tr-TR" sz="2400" dirty="0"/>
              <a:t>) kullanarak erişebildiğiniz veri tabanlarını taramaktır</a:t>
            </a:r>
            <a:r>
              <a:rPr lang="tr-TR" sz="2400" dirty="0" smtClean="0"/>
              <a:t>.</a:t>
            </a:r>
          </a:p>
          <a:p>
            <a:pPr algn="just"/>
            <a:r>
              <a:rPr lang="tr-TR" sz="2400" dirty="0"/>
              <a:t>İktisat konusunda yayınlanan kayda değer hemen hemen her şey </a:t>
            </a:r>
            <a:r>
              <a:rPr lang="tr-TR" sz="2400" dirty="0" err="1"/>
              <a:t>EconLit</a:t>
            </a:r>
            <a:r>
              <a:rPr lang="tr-TR" sz="2400" dirty="0"/>
              <a:t> (www.econlit.org) diye anılan arşivde </a:t>
            </a:r>
            <a:r>
              <a:rPr lang="tr-TR" sz="2400" dirty="0" smtClean="0"/>
              <a:t>mevcuttur.</a:t>
            </a:r>
          </a:p>
          <a:p>
            <a:pPr algn="just"/>
            <a:r>
              <a:rPr lang="tr-TR" sz="2400" dirty="0"/>
              <a:t>Internet üzerinde erişebileceğiniz </a:t>
            </a:r>
            <a:r>
              <a:rPr lang="tr-TR" sz="2400" dirty="0" err="1" smtClean="0"/>
              <a:t>EconPapers</a:t>
            </a:r>
            <a:r>
              <a:rPr lang="tr-TR" sz="2400" dirty="0" smtClean="0"/>
              <a:t> </a:t>
            </a:r>
            <a:r>
              <a:rPr lang="tr-TR" sz="2400" dirty="0"/>
              <a:t>veri tabanı da sizlere çok faydalı olacaktır. </a:t>
            </a:r>
            <a:r>
              <a:rPr lang="tr-TR" sz="2400" dirty="0" err="1"/>
              <a:t>EconPapers</a:t>
            </a:r>
            <a:r>
              <a:rPr lang="tr-TR" sz="2400" dirty="0"/>
              <a:t>, </a:t>
            </a:r>
            <a:r>
              <a:rPr lang="tr-TR" sz="2400" dirty="0" err="1"/>
              <a:t>EconLit’te</a:t>
            </a:r>
            <a:r>
              <a:rPr lang="tr-TR" sz="2400" dirty="0"/>
              <a:t> yer alan birçok çalışmayı içerdiği gibi, ondan farklı olarak henüz uluslararası hakemli dergilerde yayınlanmamış çalışma metinlerini (</a:t>
            </a:r>
            <a:r>
              <a:rPr lang="tr-TR" sz="2400" dirty="0" err="1"/>
              <a:t>working</a:t>
            </a:r>
            <a:r>
              <a:rPr lang="tr-TR" sz="2400" dirty="0"/>
              <a:t> </a:t>
            </a:r>
            <a:r>
              <a:rPr lang="tr-TR" sz="2400" dirty="0" err="1"/>
              <a:t>paper</a:t>
            </a:r>
            <a:r>
              <a:rPr lang="tr-TR" sz="2400" dirty="0"/>
              <a:t>) de içermektedir.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9755" y="3002936"/>
            <a:ext cx="2466975" cy="1847850"/>
          </a:xfrm>
          <a:prstGeom prst="rect">
            <a:avLst/>
          </a:prstGeom>
        </p:spPr>
      </p:pic>
    </p:spTree>
    <p:extLst>
      <p:ext uri="{BB962C8B-B14F-4D97-AF65-F5344CB8AC3E}">
        <p14:creationId xmlns:p14="http://schemas.microsoft.com/office/powerpoint/2010/main" val="1804011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https://www.connectedpapers.com/</a:t>
            </a:r>
            <a:br>
              <a:rPr lang="en-US" dirty="0"/>
            </a:br>
            <a:endParaRPr lang="en-US" dirty="0"/>
          </a:p>
        </p:txBody>
      </p:sp>
      <p:sp>
        <p:nvSpPr>
          <p:cNvPr id="3" name="İçerik Yer Tutucusu 2"/>
          <p:cNvSpPr>
            <a:spLocks noGrp="1"/>
          </p:cNvSpPr>
          <p:nvPr>
            <p:ph idx="1"/>
          </p:nvPr>
        </p:nvSpPr>
        <p:spPr/>
        <p:txBody>
          <a:bodyPr/>
          <a:lstStyle/>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259" y="1159772"/>
            <a:ext cx="10231278" cy="5020376"/>
          </a:xfrm>
          <a:prstGeom prst="rect">
            <a:avLst/>
          </a:prstGeom>
        </p:spPr>
      </p:pic>
    </p:spTree>
    <p:extLst>
      <p:ext uri="{BB962C8B-B14F-4D97-AF65-F5344CB8AC3E}">
        <p14:creationId xmlns:p14="http://schemas.microsoft.com/office/powerpoint/2010/main" val="200511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Nasıl </a:t>
            </a:r>
            <a:r>
              <a:rPr lang="tr-TR" dirty="0" smtClean="0"/>
              <a:t>çalışacaksınız?</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0062" y="1846263"/>
            <a:ext cx="6032202" cy="4022725"/>
          </a:xfrm>
        </p:spPr>
      </p:pic>
    </p:spTree>
    <p:extLst>
      <p:ext uri="{BB962C8B-B14F-4D97-AF65-F5344CB8AC3E}">
        <p14:creationId xmlns:p14="http://schemas.microsoft.com/office/powerpoint/2010/main" val="2783041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200" dirty="0" smtClean="0"/>
              <a:t>Çalışmaya hazırlarken </a:t>
            </a:r>
            <a:r>
              <a:rPr lang="tr-TR" sz="2200" dirty="0"/>
              <a:t>her aşamada notlar almayı ihmal etmeyin. </a:t>
            </a:r>
          </a:p>
          <a:p>
            <a:r>
              <a:rPr lang="tr-TR" sz="2200" dirty="0"/>
              <a:t>Hakkında not aldığınız kaynağı açık bir şekilde yazın.</a:t>
            </a:r>
          </a:p>
          <a:p>
            <a:r>
              <a:rPr lang="tr-TR" sz="2200" dirty="0"/>
              <a:t>Eğer daha okurken ayrıntılı bir şekilde not alırsanız, </a:t>
            </a:r>
            <a:r>
              <a:rPr lang="tr-TR" sz="2200" dirty="0" smtClean="0"/>
              <a:t>çalışmayı yazarken </a:t>
            </a:r>
            <a:r>
              <a:rPr lang="tr-TR" sz="2200" dirty="0"/>
              <a:t>yeniden okuduğunuz makale ve kitaplara bakmak zorunda kalmazsınız.</a:t>
            </a:r>
          </a:p>
          <a:p>
            <a:r>
              <a:rPr lang="tr-TR" sz="2200" dirty="0"/>
              <a:t>Çalışırken aklınıza gelen şeyleri de mutlaka not edin. </a:t>
            </a:r>
          </a:p>
        </p:txBody>
      </p:sp>
    </p:spTree>
    <p:extLst>
      <p:ext uri="{BB962C8B-B14F-4D97-AF65-F5344CB8AC3E}">
        <p14:creationId xmlns:p14="http://schemas.microsoft.com/office/powerpoint/2010/main" val="1634162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5153" y="969509"/>
            <a:ext cx="10058400" cy="1450757"/>
          </a:xfrm>
        </p:spPr>
        <p:txBody>
          <a:bodyPr/>
          <a:lstStyle/>
          <a:p>
            <a:r>
              <a:rPr lang="en-US" dirty="0" err="1" smtClean="0"/>
              <a:t>Ekonometrik</a:t>
            </a:r>
            <a:r>
              <a:rPr lang="en-US" dirty="0" smtClean="0"/>
              <a:t> </a:t>
            </a:r>
            <a:r>
              <a:rPr lang="en-US" dirty="0" err="1"/>
              <a:t>Araştırmanın</a:t>
            </a:r>
            <a:r>
              <a:rPr lang="en-US" dirty="0"/>
              <a:t> </a:t>
            </a:r>
            <a:r>
              <a:rPr lang="en-US" dirty="0" err="1"/>
              <a:t>Aşamaları</a:t>
            </a:r>
            <a:r>
              <a:rPr lang="en-US" dirty="0"/>
              <a:t> </a:t>
            </a:r>
          </a:p>
        </p:txBody>
      </p:sp>
      <p:sp>
        <p:nvSpPr>
          <p:cNvPr id="3" name="İçerik Yer Tutucusu 2"/>
          <p:cNvSpPr>
            <a:spLocks noGrp="1"/>
          </p:cNvSpPr>
          <p:nvPr>
            <p:ph idx="1"/>
          </p:nvPr>
        </p:nvSpPr>
        <p:spPr>
          <a:xfrm>
            <a:off x="3064976" y="2517066"/>
            <a:ext cx="10058400" cy="4023360"/>
          </a:xfrm>
        </p:spPr>
        <p:txBody>
          <a:bodyPr>
            <a:normAutofit/>
          </a:bodyPr>
          <a:lstStyle/>
          <a:p>
            <a:r>
              <a:rPr lang="en-US" sz="2800" b="1" dirty="0" err="1" smtClean="0"/>
              <a:t>Modelin</a:t>
            </a:r>
            <a:r>
              <a:rPr lang="en-US" sz="2800" b="1" dirty="0" smtClean="0"/>
              <a:t> </a:t>
            </a:r>
            <a:r>
              <a:rPr lang="en-US" sz="2800" b="1" dirty="0" err="1"/>
              <a:t>Spesifikasyonu</a:t>
            </a:r>
            <a:r>
              <a:rPr lang="en-US" sz="2800" b="1" dirty="0"/>
              <a:t> </a:t>
            </a:r>
            <a:r>
              <a:rPr lang="en-US" sz="2800" b="1" dirty="0" err="1" smtClean="0"/>
              <a:t>Aşaması</a:t>
            </a:r>
            <a:endParaRPr lang="tr-TR" sz="2800" b="1" dirty="0" smtClean="0"/>
          </a:p>
          <a:p>
            <a:r>
              <a:rPr lang="en-US" sz="2800" b="1" dirty="0" err="1" smtClean="0"/>
              <a:t>Modelin</a:t>
            </a:r>
            <a:r>
              <a:rPr lang="en-US" sz="2800" b="1" dirty="0" smtClean="0"/>
              <a:t> </a:t>
            </a:r>
            <a:r>
              <a:rPr lang="en-US" sz="2800" b="1" dirty="0" err="1"/>
              <a:t>Tahmini</a:t>
            </a:r>
            <a:r>
              <a:rPr lang="en-US" sz="2800" b="1" dirty="0"/>
              <a:t> </a:t>
            </a:r>
            <a:r>
              <a:rPr lang="en-US" sz="2800" b="1" dirty="0" err="1"/>
              <a:t>Aşaması</a:t>
            </a:r>
            <a:r>
              <a:rPr lang="en-US" sz="2800" b="1" dirty="0"/>
              <a:t> </a:t>
            </a:r>
            <a:endParaRPr lang="tr-TR" sz="2800" b="1" dirty="0" smtClean="0"/>
          </a:p>
          <a:p>
            <a:r>
              <a:rPr lang="en-US" sz="2800" b="1" dirty="0" err="1" smtClean="0"/>
              <a:t>Modelin</a:t>
            </a:r>
            <a:r>
              <a:rPr lang="en-US" sz="2800" b="1" dirty="0" smtClean="0"/>
              <a:t> </a:t>
            </a:r>
            <a:r>
              <a:rPr lang="en-US" sz="2800" b="1" dirty="0" err="1"/>
              <a:t>Testi</a:t>
            </a:r>
            <a:r>
              <a:rPr lang="en-US" sz="2800" b="1" dirty="0"/>
              <a:t> </a:t>
            </a:r>
            <a:r>
              <a:rPr lang="en-US" sz="2800" b="1" dirty="0" err="1"/>
              <a:t>Aşaması</a:t>
            </a:r>
            <a:r>
              <a:rPr lang="en-US" sz="2800" b="1" dirty="0"/>
              <a:t> </a:t>
            </a:r>
            <a:endParaRPr lang="tr-TR" sz="2800" b="1" dirty="0" smtClean="0"/>
          </a:p>
          <a:p>
            <a:r>
              <a:rPr lang="en-US" sz="2800" b="1" dirty="0" err="1" smtClean="0"/>
              <a:t>Modelin</a:t>
            </a:r>
            <a:r>
              <a:rPr lang="en-US" sz="2800" b="1" dirty="0" smtClean="0"/>
              <a:t> </a:t>
            </a:r>
            <a:r>
              <a:rPr lang="en-US" sz="2800" b="1" dirty="0" err="1"/>
              <a:t>Kullanılması</a:t>
            </a:r>
            <a:r>
              <a:rPr lang="en-US" sz="2800" b="1" dirty="0"/>
              <a:t> </a:t>
            </a:r>
            <a:r>
              <a:rPr lang="en-US" sz="2800" b="1" dirty="0" err="1"/>
              <a:t>Aşaması</a:t>
            </a:r>
            <a:r>
              <a:rPr lang="en-US" sz="2800" b="1" dirty="0"/>
              <a:t> </a:t>
            </a:r>
          </a:p>
        </p:txBody>
      </p:sp>
    </p:spTree>
    <p:extLst>
      <p:ext uri="{BB962C8B-B14F-4D97-AF65-F5344CB8AC3E}">
        <p14:creationId xmlns:p14="http://schemas.microsoft.com/office/powerpoint/2010/main" val="49561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t>Öte yandan, unutmayın ki, </a:t>
            </a:r>
            <a:r>
              <a:rPr lang="tr-TR" sz="2400" dirty="0" smtClean="0"/>
              <a:t>çalışma </a:t>
            </a:r>
            <a:r>
              <a:rPr lang="tr-TR" sz="2400" dirty="0"/>
              <a:t>konunuzla ilgili her kaynağı okumaya kalkarsanız </a:t>
            </a:r>
            <a:r>
              <a:rPr lang="tr-TR" sz="2400" dirty="0" smtClean="0"/>
              <a:t>çalışmayı  </a:t>
            </a:r>
            <a:r>
              <a:rPr lang="tr-TR" sz="2400" dirty="0"/>
              <a:t>zamanında bitiremezsiniz</a:t>
            </a:r>
            <a:r>
              <a:rPr lang="tr-TR" sz="2400" dirty="0" smtClean="0"/>
              <a:t>.</a:t>
            </a:r>
          </a:p>
          <a:p>
            <a:r>
              <a:rPr lang="tr-TR" sz="2400" dirty="0"/>
              <a:t>Eğer bir kitaba bakıyorsanız, kitabın içindekiler kısmı ve sonundaki indeks çok işinize yarayacaktır</a:t>
            </a:r>
            <a:r>
              <a:rPr lang="tr-TR" sz="2400" dirty="0" smtClean="0"/>
              <a:t>.</a:t>
            </a:r>
          </a:p>
          <a:p>
            <a:r>
              <a:rPr lang="tr-TR" sz="2400" dirty="0" smtClean="0"/>
              <a:t>Bir </a:t>
            </a:r>
            <a:r>
              <a:rPr lang="tr-TR" sz="2400" dirty="0"/>
              <a:t>makale okuyacaksanız, ilk önce makalenin özetini (</a:t>
            </a:r>
            <a:r>
              <a:rPr lang="tr-TR" sz="2400" dirty="0" err="1"/>
              <a:t>abstract</a:t>
            </a:r>
            <a:r>
              <a:rPr lang="tr-TR" sz="2400" dirty="0"/>
              <a:t>) okuyun, sonra da makaleye hızlıca bir göz gezdirin ve sonuç bölümünü okuyun. </a:t>
            </a:r>
          </a:p>
        </p:txBody>
      </p:sp>
    </p:spTree>
    <p:extLst>
      <p:ext uri="{BB962C8B-B14F-4D97-AF65-F5344CB8AC3E}">
        <p14:creationId xmlns:p14="http://schemas.microsoft.com/office/powerpoint/2010/main" val="3072882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0198" y="1011981"/>
            <a:ext cx="8533878" cy="4567016"/>
          </a:xfrm>
        </p:spPr>
      </p:pic>
    </p:spTree>
    <p:extLst>
      <p:ext uri="{BB962C8B-B14F-4D97-AF65-F5344CB8AC3E}">
        <p14:creationId xmlns:p14="http://schemas.microsoft.com/office/powerpoint/2010/main" val="4251616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2400" dirty="0" smtClean="0"/>
              <a:t>Son olarak literatürdeki </a:t>
            </a:r>
            <a:r>
              <a:rPr lang="tr-TR" sz="2400" dirty="0"/>
              <a:t>çalışmaların birbiriyle ilişkisini, kimin ne söylediğini, hangi varsayımların yapıldığını ve çalışma ampirikse, hangi yıl ve dönemin, ne tür bir yöntem ile ele alındığını böylece açıkça özetlemiş olursunuz. Bu özet ödevi yazarken çok işinize yarayacaktır. </a:t>
            </a:r>
          </a:p>
        </p:txBody>
      </p:sp>
    </p:spTree>
    <p:extLst>
      <p:ext uri="{BB962C8B-B14F-4D97-AF65-F5344CB8AC3E}">
        <p14:creationId xmlns:p14="http://schemas.microsoft.com/office/powerpoint/2010/main" val="1324083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Nasıl Yazacaksınız </a:t>
            </a:r>
          </a:p>
        </p:txBody>
      </p:sp>
      <p:sp>
        <p:nvSpPr>
          <p:cNvPr id="3" name="İçerik Yer Tutucusu 2"/>
          <p:cNvSpPr>
            <a:spLocks noGrp="1"/>
          </p:cNvSpPr>
          <p:nvPr>
            <p:ph idx="1"/>
          </p:nvPr>
        </p:nvSpPr>
        <p:spPr/>
        <p:txBody>
          <a:bodyPr>
            <a:normAutofit/>
          </a:bodyPr>
          <a:lstStyle/>
          <a:p>
            <a:pPr algn="just"/>
            <a:r>
              <a:rPr lang="tr-TR" sz="2400" dirty="0" smtClean="0"/>
              <a:t>Çalışmanızı </a:t>
            </a:r>
            <a:r>
              <a:rPr lang="tr-TR" sz="2400" dirty="0"/>
              <a:t>yazmaya başlamadan önce mutlaka bir plan </a:t>
            </a:r>
            <a:r>
              <a:rPr lang="tr-TR" sz="2400" dirty="0" smtClean="0"/>
              <a:t>yapın</a:t>
            </a:r>
          </a:p>
          <a:p>
            <a:pPr algn="just"/>
            <a:r>
              <a:rPr lang="tr-TR" sz="2400" dirty="0"/>
              <a:t>Nelerden bahsetmek istiyorsunuz, bunları hangi başlıklar altında tartışabilirsiniz, kesinlikle önceden </a:t>
            </a:r>
            <a:r>
              <a:rPr lang="tr-TR" sz="2400" dirty="0" smtClean="0"/>
              <a:t>düşünün</a:t>
            </a:r>
          </a:p>
          <a:p>
            <a:pPr algn="just"/>
            <a:r>
              <a:rPr lang="tr-TR" sz="2400" dirty="0"/>
              <a:t>Yazınızın genel çatısını oluşturmaya çalışın. </a:t>
            </a:r>
            <a:r>
              <a:rPr lang="tr-TR" sz="2400" dirty="0" smtClean="0"/>
              <a:t>Bu </a:t>
            </a:r>
            <a:r>
              <a:rPr lang="tr-TR" sz="2400" dirty="0"/>
              <a:t>çatıyı şekillendirmek için altını </a:t>
            </a:r>
            <a:r>
              <a:rPr lang="tr-TR" sz="2400" dirty="0" smtClean="0"/>
              <a:t>sonradan </a:t>
            </a:r>
            <a:r>
              <a:rPr lang="tr-TR" sz="2400" dirty="0"/>
              <a:t>dolduracağınız bir içindekiler sayfası hazırlamaya çalışın.</a:t>
            </a:r>
          </a:p>
        </p:txBody>
      </p:sp>
    </p:spTree>
    <p:extLst>
      <p:ext uri="{BB962C8B-B14F-4D97-AF65-F5344CB8AC3E}">
        <p14:creationId xmlns:p14="http://schemas.microsoft.com/office/powerpoint/2010/main" val="1776216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954" y="973668"/>
            <a:ext cx="8825659" cy="1292454"/>
          </a:xfrm>
        </p:spPr>
        <p:txBody>
          <a:bodyPr>
            <a:normAutofit fontScale="90000"/>
          </a:bodyPr>
          <a:lstStyle/>
          <a:p>
            <a:r>
              <a:rPr lang="tr-TR" dirty="0" smtClean="0"/>
              <a:t>Çalışmanızın içinde şu sorulara cevap bulunabilmelidir</a:t>
            </a:r>
            <a:endParaRPr lang="tr-TR" dirty="0"/>
          </a:p>
        </p:txBody>
      </p:sp>
      <p:sp>
        <p:nvSpPr>
          <p:cNvPr id="3" name="İçerik Yer Tutucusu 2"/>
          <p:cNvSpPr>
            <a:spLocks noGrp="1"/>
          </p:cNvSpPr>
          <p:nvPr>
            <p:ph idx="1"/>
          </p:nvPr>
        </p:nvSpPr>
        <p:spPr>
          <a:xfrm>
            <a:off x="1154954" y="2266122"/>
            <a:ext cx="10058400" cy="4023360"/>
          </a:xfrm>
        </p:spPr>
        <p:txBody>
          <a:bodyPr>
            <a:normAutofit/>
          </a:bodyPr>
          <a:lstStyle/>
          <a:p>
            <a:r>
              <a:rPr lang="tr-TR" sz="2400" dirty="0"/>
              <a:t>Amacınız nedir? </a:t>
            </a:r>
            <a:endParaRPr lang="tr-TR" sz="2400" dirty="0" smtClean="0"/>
          </a:p>
          <a:p>
            <a:r>
              <a:rPr lang="tr-TR" sz="2400" dirty="0" smtClean="0"/>
              <a:t>Yazdıklarınız </a:t>
            </a:r>
            <a:r>
              <a:rPr lang="tr-TR" sz="2400" dirty="0"/>
              <a:t>neden önemlidir</a:t>
            </a:r>
            <a:r>
              <a:rPr lang="tr-TR" sz="2400" dirty="0" smtClean="0"/>
              <a:t>?</a:t>
            </a:r>
          </a:p>
          <a:p>
            <a:r>
              <a:rPr lang="tr-TR" sz="2400" dirty="0" smtClean="0"/>
              <a:t> </a:t>
            </a:r>
            <a:r>
              <a:rPr lang="tr-TR" sz="2400" dirty="0"/>
              <a:t>Sizin </a:t>
            </a:r>
            <a:r>
              <a:rPr lang="tr-TR" sz="2400" dirty="0" smtClean="0"/>
              <a:t>çalışmanızı </a:t>
            </a:r>
            <a:r>
              <a:rPr lang="tr-TR" sz="2400" dirty="0"/>
              <a:t>okuduğumuzda neler öğreneceğiz? </a:t>
            </a:r>
            <a:endParaRPr lang="tr-TR" sz="2400" dirty="0" smtClean="0"/>
          </a:p>
          <a:p>
            <a:r>
              <a:rPr lang="tr-TR" sz="2400" dirty="0" smtClean="0"/>
              <a:t>Çalışmanızda </a:t>
            </a:r>
            <a:r>
              <a:rPr lang="tr-TR" sz="2400" dirty="0"/>
              <a:t>hangi soruları yanıtlamayı hedefliyorsunuz</a:t>
            </a:r>
            <a:r>
              <a:rPr lang="tr-TR" sz="2400" dirty="0" smtClean="0"/>
              <a:t>?</a:t>
            </a:r>
          </a:p>
          <a:p>
            <a:r>
              <a:rPr lang="tr-TR" sz="2400" dirty="0" smtClean="0"/>
              <a:t>Çalışmanız yeni çalışmalara ve fikirlere öncülük edecek mi?</a:t>
            </a:r>
          </a:p>
          <a:p>
            <a:r>
              <a:rPr lang="tr-TR" sz="2400" dirty="0"/>
              <a:t>Literatüre katkınız ne olacak?</a:t>
            </a:r>
          </a:p>
          <a:p>
            <a:endParaRPr lang="tr-TR" sz="2400" dirty="0" smtClean="0"/>
          </a:p>
          <a:p>
            <a:pPr marL="0" indent="0">
              <a:buNone/>
            </a:pPr>
            <a:endParaRPr lang="tr-TR" sz="2400" dirty="0"/>
          </a:p>
        </p:txBody>
      </p:sp>
    </p:spTree>
    <p:extLst>
      <p:ext uri="{BB962C8B-B14F-4D97-AF65-F5344CB8AC3E}">
        <p14:creationId xmlns:p14="http://schemas.microsoft.com/office/powerpoint/2010/main" val="187621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9123" y="1767858"/>
            <a:ext cx="10522394" cy="4314135"/>
          </a:xfrm>
        </p:spPr>
        <p:txBody>
          <a:bodyPr>
            <a:noAutofit/>
          </a:bodyPr>
          <a:lstStyle/>
          <a:p>
            <a:pPr algn="just"/>
            <a:r>
              <a:rPr lang="tr-TR" sz="2400" dirty="0" smtClean="0"/>
              <a:t>Çalışmanızı bitirdiğinizde gözden geçirmeden teslim </a:t>
            </a:r>
            <a:r>
              <a:rPr lang="tr-TR" sz="2400" dirty="0"/>
              <a:t>etmeyi asla düşünmeyin</a:t>
            </a:r>
            <a:r>
              <a:rPr lang="tr-TR" sz="2400" dirty="0" smtClean="0"/>
              <a:t>.</a:t>
            </a:r>
          </a:p>
          <a:p>
            <a:pPr algn="just"/>
            <a:r>
              <a:rPr lang="tr-TR" sz="2400" dirty="0"/>
              <a:t>Hem </a:t>
            </a:r>
            <a:r>
              <a:rPr lang="tr-TR" sz="2400" dirty="0" smtClean="0"/>
              <a:t>çalışmanızı </a:t>
            </a:r>
            <a:r>
              <a:rPr lang="tr-TR" sz="2400" dirty="0"/>
              <a:t>hatalardan arındırmak hem de </a:t>
            </a:r>
            <a:r>
              <a:rPr lang="tr-TR" sz="2400" dirty="0" smtClean="0"/>
              <a:t>çalışmanın </a:t>
            </a:r>
            <a:r>
              <a:rPr lang="tr-TR" sz="2400" dirty="0"/>
              <a:t>kalitesini genel anlamda arttırmak </a:t>
            </a:r>
            <a:r>
              <a:rPr lang="tr-TR" sz="2400" dirty="0" smtClean="0"/>
              <a:t>için dikkatli </a:t>
            </a:r>
            <a:r>
              <a:rPr lang="tr-TR" sz="2400" dirty="0"/>
              <a:t>bir şekilde </a:t>
            </a:r>
            <a:r>
              <a:rPr lang="tr-TR" sz="2400" dirty="0" smtClean="0"/>
              <a:t>yeniden </a:t>
            </a:r>
            <a:r>
              <a:rPr lang="tr-TR" sz="2400" dirty="0"/>
              <a:t>değerlendirmeniz gerekiyor</a:t>
            </a:r>
            <a:r>
              <a:rPr lang="tr-TR" sz="2400" dirty="0" smtClean="0"/>
              <a:t>.</a:t>
            </a:r>
          </a:p>
          <a:p>
            <a:pPr algn="just"/>
            <a:r>
              <a:rPr lang="tr-TR" sz="2400" dirty="0"/>
              <a:t>Bunu sağlıklı yapabilmek için, eğer hala zamanınız varsa, bu metinle ilgili çalışmalarınıza en azından bir gün ara verip, metne uzaklaşmanız faydalı olacaktır. Eğer bunu yapacak zamanınız yoksa yazdıklarınızı bir başkasına verip görüşlerini alabilirsiniz. </a:t>
            </a:r>
          </a:p>
        </p:txBody>
      </p:sp>
    </p:spTree>
    <p:extLst>
      <p:ext uri="{BB962C8B-B14F-4D97-AF65-F5344CB8AC3E}">
        <p14:creationId xmlns:p14="http://schemas.microsoft.com/office/powerpoint/2010/main" val="3134144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52053" y="1737360"/>
            <a:ext cx="10403627" cy="4234623"/>
          </a:xfrm>
        </p:spPr>
        <p:txBody>
          <a:bodyPr>
            <a:noAutofit/>
          </a:bodyPr>
          <a:lstStyle/>
          <a:p>
            <a:pPr algn="just"/>
            <a:r>
              <a:rPr lang="tr-TR" sz="2400" dirty="0"/>
              <a:t>Tüm bunlara ek olarak, yazarken kullandığınız dilin (Türkçe, İngilizce, vb.) kurallarına mutlaka uyun. Anlaşılması kolay kısa cümleler kurmaya çalışın</a:t>
            </a:r>
            <a:r>
              <a:rPr lang="tr-TR" sz="2400" dirty="0" smtClean="0"/>
              <a:t>.</a:t>
            </a:r>
          </a:p>
          <a:p>
            <a:pPr algn="just"/>
            <a:r>
              <a:rPr lang="tr-TR" sz="2400" dirty="0"/>
              <a:t>En önemlisi, akademik ahlak ilkelerine uyun. Fikir hırsızlığı yapmayın, hangi fikrin kime ait olduğunu açıkça not edin ve size ait fikirleri açıkça ortaya </a:t>
            </a:r>
            <a:r>
              <a:rPr lang="tr-TR" sz="2400" dirty="0" smtClean="0"/>
              <a:t>koyun</a:t>
            </a:r>
          </a:p>
          <a:p>
            <a:pPr algn="just"/>
            <a:r>
              <a:rPr lang="tr-TR" sz="2400" dirty="0"/>
              <a:t>Okuyucu hangi fikirlerin size hangi fikirlerin başkalarına ait olduğunu kolayca anlayabilsin. Bunu sağlamak için uygun bir gönderme / referans sistemi kullanın. Kullandığınız kaynakları ödevinizin sonuna muhakkak ekleyin. </a:t>
            </a:r>
          </a:p>
        </p:txBody>
      </p:sp>
    </p:spTree>
    <p:extLst>
      <p:ext uri="{BB962C8B-B14F-4D97-AF65-F5344CB8AC3E}">
        <p14:creationId xmlns:p14="http://schemas.microsoft.com/office/powerpoint/2010/main" val="3455975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Nasıl Gönderme Yapılır? </a:t>
            </a:r>
          </a:p>
        </p:txBody>
      </p:sp>
      <p:sp>
        <p:nvSpPr>
          <p:cNvPr id="3" name="İçerik Yer Tutucusu 2"/>
          <p:cNvSpPr>
            <a:spLocks noGrp="1"/>
          </p:cNvSpPr>
          <p:nvPr>
            <p:ph idx="1"/>
          </p:nvPr>
        </p:nvSpPr>
        <p:spPr/>
        <p:txBody>
          <a:bodyPr>
            <a:normAutofit/>
          </a:bodyPr>
          <a:lstStyle/>
          <a:p>
            <a:pPr algn="just"/>
            <a:r>
              <a:rPr lang="tr-TR" sz="2400" b="1" dirty="0"/>
              <a:t>Başka birinin fikrine atıfta bulunmak. </a:t>
            </a:r>
            <a:r>
              <a:rPr lang="tr-TR" sz="2400" dirty="0" smtClean="0"/>
              <a:t>Tezi </a:t>
            </a:r>
            <a:r>
              <a:rPr lang="tr-TR" sz="2400" dirty="0"/>
              <a:t>yazarken (belki de sık sık) başkalarının fikirlerine ya da bulgularına gönderme yapmanız gerekecektir. Bunun için, her zaman, bahsi geçen yazardan birebir alıntı yapmanız gerekmez. Yapmanız gereken gönderme yaptığınız yazarın soyadını, bu yazarın bu fikri ortaya koyduğu kaynağın yayın yılını ve gerekliyse (ki çoğu zaman gereklidir) bu fikri o kaynağın hangi sayfasında belirttiğini not etmektir.</a:t>
            </a:r>
          </a:p>
        </p:txBody>
      </p:sp>
    </p:spTree>
    <p:extLst>
      <p:ext uri="{BB962C8B-B14F-4D97-AF65-F5344CB8AC3E}">
        <p14:creationId xmlns:p14="http://schemas.microsoft.com/office/powerpoint/2010/main" val="600240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3499" y="1737360"/>
            <a:ext cx="6793131" cy="3577794"/>
          </a:xfrm>
        </p:spPr>
      </p:pic>
    </p:spTree>
    <p:extLst>
      <p:ext uri="{BB962C8B-B14F-4D97-AF65-F5344CB8AC3E}">
        <p14:creationId xmlns:p14="http://schemas.microsoft.com/office/powerpoint/2010/main" val="1163417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2400" b="1" dirty="0"/>
              <a:t>Metin içi atıflar: </a:t>
            </a:r>
            <a:r>
              <a:rPr lang="tr-TR" sz="2400" dirty="0"/>
              <a:t>Yazdığınız metnin içinde bir yazara atıfta bulunmak isterseniz</a:t>
            </a:r>
            <a:r>
              <a:rPr lang="tr-TR" sz="2400" dirty="0" smtClean="0"/>
              <a:t>. Yazarın </a:t>
            </a:r>
            <a:r>
              <a:rPr lang="tr-TR" sz="2400" dirty="0"/>
              <a:t>soyadını, ilgili yayının yayın tarihini ve bu yayında gönderme yaptığınız sayfa numarasını belirtmelisiniz. </a:t>
            </a:r>
            <a:endParaRPr lang="tr-TR" sz="2400" dirty="0" smtClean="0"/>
          </a:p>
          <a:p>
            <a:pPr algn="just"/>
            <a:r>
              <a:rPr lang="tr-TR" sz="2400" b="1" dirty="0"/>
              <a:t>Doğrudan alıntı </a:t>
            </a:r>
            <a:r>
              <a:rPr lang="tr-TR" sz="2400" b="1" dirty="0" smtClean="0"/>
              <a:t>yapmak: </a:t>
            </a:r>
            <a:r>
              <a:rPr lang="tr-TR" sz="2400" dirty="0" smtClean="0"/>
              <a:t>Eğer </a:t>
            </a:r>
            <a:r>
              <a:rPr lang="tr-TR" sz="2400" dirty="0"/>
              <a:t>yapacağınız alıntı uzunsa bunu ayrı bir paragraf olarak yazmalısınız. Alıntının yer aldığı paragrafı biraz daha içeriden başlatarak diğerlerinden ayırmanız faydalı olacaktır</a:t>
            </a:r>
          </a:p>
        </p:txBody>
      </p:sp>
    </p:spTree>
    <p:extLst>
      <p:ext uri="{BB962C8B-B14F-4D97-AF65-F5344CB8AC3E}">
        <p14:creationId xmlns:p14="http://schemas.microsoft.com/office/powerpoint/2010/main" val="3851976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4304" y="439305"/>
            <a:ext cx="6601731" cy="5543530"/>
          </a:xfrm>
        </p:spPr>
      </p:pic>
    </p:spTree>
    <p:extLst>
      <p:ext uri="{BB962C8B-B14F-4D97-AF65-F5344CB8AC3E}">
        <p14:creationId xmlns:p14="http://schemas.microsoft.com/office/powerpoint/2010/main" val="2107755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619298" y="1737360"/>
            <a:ext cx="9014364" cy="4023360"/>
          </a:xfrm>
        </p:spPr>
        <p:txBody>
          <a:bodyPr>
            <a:normAutofit/>
          </a:bodyPr>
          <a:lstStyle/>
          <a:p>
            <a:pPr algn="just"/>
            <a:r>
              <a:rPr lang="tr-TR" sz="2400" b="1" dirty="0"/>
              <a:t>Grafik ve Tablolar: </a:t>
            </a:r>
            <a:r>
              <a:rPr lang="tr-TR" sz="2400" dirty="0"/>
              <a:t>Başka kaynaklardan aldığınız grafik ve tabloların kaynağını veya grafik veya tablodaki verileri derlediğiniz kaynağı mutlaka ilgili tablo ya da grafiğin hemen altında atıf sisteminize uygun bir biçimde belirtiniz. </a:t>
            </a:r>
            <a:endParaRPr lang="tr-TR" sz="2400" dirty="0" smtClean="0"/>
          </a:p>
          <a:p>
            <a:pPr algn="just"/>
            <a:r>
              <a:rPr lang="tr-TR" sz="2400" dirty="0"/>
              <a:t>Atıfta bulunduğunuz her kaynağı (tablo veya grafik kaynağı da olsa) kaynakçanıza eklemelisiniz. </a:t>
            </a:r>
          </a:p>
        </p:txBody>
      </p:sp>
    </p:spTree>
    <p:extLst>
      <p:ext uri="{BB962C8B-B14F-4D97-AF65-F5344CB8AC3E}">
        <p14:creationId xmlns:p14="http://schemas.microsoft.com/office/powerpoint/2010/main" val="3063972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893" y="659757"/>
            <a:ext cx="9129075" cy="5035611"/>
          </a:xfrm>
        </p:spPr>
      </p:pic>
    </p:spTree>
    <p:extLst>
      <p:ext uri="{BB962C8B-B14F-4D97-AF65-F5344CB8AC3E}">
        <p14:creationId xmlns:p14="http://schemas.microsoft.com/office/powerpoint/2010/main" val="3424753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51" y="497711"/>
            <a:ext cx="10135169" cy="4943013"/>
          </a:xfrm>
        </p:spPr>
      </p:pic>
    </p:spTree>
    <p:extLst>
      <p:ext uri="{BB962C8B-B14F-4D97-AF65-F5344CB8AC3E}">
        <p14:creationId xmlns:p14="http://schemas.microsoft.com/office/powerpoint/2010/main" val="1166460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Kaynakça Nasıl Hazırlanır? </a:t>
            </a:r>
          </a:p>
        </p:txBody>
      </p:sp>
      <p:sp>
        <p:nvSpPr>
          <p:cNvPr id="3" name="İçerik Yer Tutucusu 2"/>
          <p:cNvSpPr>
            <a:spLocks noGrp="1"/>
          </p:cNvSpPr>
          <p:nvPr>
            <p:ph idx="1"/>
          </p:nvPr>
        </p:nvSpPr>
        <p:spPr/>
        <p:txBody>
          <a:bodyPr>
            <a:normAutofit/>
          </a:bodyPr>
          <a:lstStyle/>
          <a:p>
            <a:r>
              <a:rPr lang="tr-TR" sz="2400" dirty="0"/>
              <a:t>Kaynakçanızın tutarlı ve düzgün olması için kaynakça hazırlama yöntemlerinden atıf sisteminizle uygun olan birini seçmeniz gerekir</a:t>
            </a:r>
            <a:r>
              <a:rPr lang="tr-TR" sz="2400" dirty="0" smtClean="0"/>
              <a:t>. (APA ya da Oxford gibi)</a:t>
            </a:r>
          </a:p>
          <a:p>
            <a:pPr marL="0" indent="0">
              <a:buNone/>
            </a:pPr>
            <a:endParaRPr lang="tr-TR" sz="2400" dirty="0"/>
          </a:p>
        </p:txBody>
      </p:sp>
    </p:spTree>
    <p:extLst>
      <p:ext uri="{BB962C8B-B14F-4D97-AF65-F5344CB8AC3E}">
        <p14:creationId xmlns:p14="http://schemas.microsoft.com/office/powerpoint/2010/main" val="1703937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357809" y="2325205"/>
            <a:ext cx="11131825" cy="4334012"/>
          </a:xfrm>
        </p:spPr>
        <p:txBody>
          <a:bodyPr>
            <a:normAutofit/>
          </a:bodyPr>
          <a:lstStyle/>
          <a:p>
            <a:pPr marL="0" indent="0" algn="just">
              <a:buNone/>
            </a:pPr>
            <a:r>
              <a:rPr lang="tr-TR" sz="2400" b="1" dirty="0"/>
              <a:t>Akademik Dergide </a:t>
            </a:r>
            <a:r>
              <a:rPr lang="tr-TR" sz="2400" b="1" dirty="0" smtClean="0"/>
              <a:t>yayınlanan </a:t>
            </a:r>
            <a:r>
              <a:rPr lang="tr-TR" sz="2400" b="1" dirty="0"/>
              <a:t>makaleler: </a:t>
            </a:r>
            <a:endParaRPr lang="tr-TR" sz="2400" b="1" dirty="0" smtClean="0"/>
          </a:p>
          <a:p>
            <a:pPr marL="0" indent="0" algn="just">
              <a:buNone/>
            </a:pPr>
            <a:r>
              <a:rPr lang="tr-TR" sz="2400" dirty="0"/>
              <a:t>Yazarın Soyadı, Adı (Yayın Yılı), “Makalenin Başlığı”, Derginin İsmi, Cilt No (Sayı No), sayfa aralığı. </a:t>
            </a:r>
            <a:endParaRPr lang="tr-TR" sz="2400" dirty="0" smtClean="0"/>
          </a:p>
          <a:p>
            <a:pPr marL="0" indent="0" algn="just">
              <a:buNone/>
            </a:pPr>
            <a:r>
              <a:rPr lang="tr-TR" sz="2400" b="1" dirty="0" smtClean="0"/>
              <a:t>Kitaplar </a:t>
            </a:r>
            <a:r>
              <a:rPr lang="tr-TR" sz="2400" b="1" dirty="0"/>
              <a:t>kaynakçanızda şu şekilde yer almalıdır</a:t>
            </a:r>
            <a:r>
              <a:rPr lang="tr-TR" sz="2400" b="1" dirty="0" smtClean="0"/>
              <a:t>:</a:t>
            </a:r>
          </a:p>
          <a:p>
            <a:pPr marL="0" indent="0" algn="just">
              <a:buNone/>
            </a:pPr>
            <a:r>
              <a:rPr lang="tr-TR" sz="2400" dirty="0"/>
              <a:t>Yazarın Soyadı, Adı (Yayın Yılı), Kitabın Başlığı (Yayınlandığı Yer: Yayın Evinin İsmi). </a:t>
            </a:r>
            <a:endParaRPr lang="tr-TR" sz="2400" dirty="0" smtClean="0"/>
          </a:p>
          <a:p>
            <a:pPr marL="0" indent="0" algn="just">
              <a:buNone/>
            </a:pPr>
            <a:r>
              <a:rPr lang="tr-TR" sz="2400" b="1" dirty="0"/>
              <a:t>Kitap içinde yer </a:t>
            </a:r>
            <a:r>
              <a:rPr lang="tr-TR" sz="2400" b="1" dirty="0" smtClean="0"/>
              <a:t>alan bir makale:</a:t>
            </a:r>
          </a:p>
          <a:p>
            <a:pPr marL="0" indent="0" algn="just">
              <a:buNone/>
            </a:pPr>
            <a:r>
              <a:rPr lang="tr-TR" sz="2400" dirty="0"/>
              <a:t>Bölümün Yazarı (Yıl), “Bölümün başlığı”, içinde: Kitabın Editörü (ed.), Kitabın Başlığı (Serinin başlığı, Cilt </a:t>
            </a:r>
            <a:r>
              <a:rPr lang="tr-TR" sz="2400" dirty="0" err="1"/>
              <a:t>no</a:t>
            </a:r>
            <a:r>
              <a:rPr lang="tr-TR" sz="2400" dirty="0"/>
              <a:t>.; Yer: Yayıncı), Sayfa aralığı. </a:t>
            </a:r>
            <a:r>
              <a:rPr lang="tr-TR" sz="2400" b="1" dirty="0" smtClean="0"/>
              <a:t>n </a:t>
            </a:r>
            <a:r>
              <a:rPr lang="tr-TR" sz="2400" b="1" dirty="0"/>
              <a:t>bir makale: </a:t>
            </a:r>
            <a:r>
              <a:rPr lang="tr-TR" sz="2400" dirty="0" smtClean="0"/>
              <a:t> </a:t>
            </a:r>
            <a:endParaRPr lang="tr-TR" sz="2400" b="1" dirty="0"/>
          </a:p>
        </p:txBody>
      </p:sp>
    </p:spTree>
    <p:extLst>
      <p:ext uri="{BB962C8B-B14F-4D97-AF65-F5344CB8AC3E}">
        <p14:creationId xmlns:p14="http://schemas.microsoft.com/office/powerpoint/2010/main" val="413281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96348" y="2603501"/>
            <a:ext cx="11330609" cy="3777422"/>
          </a:xfrm>
        </p:spPr>
        <p:txBody>
          <a:bodyPr>
            <a:normAutofit/>
          </a:bodyPr>
          <a:lstStyle/>
          <a:p>
            <a:pPr marL="0" indent="0" algn="just">
              <a:buNone/>
            </a:pPr>
            <a:r>
              <a:rPr lang="tr-TR" sz="2400" b="1" dirty="0"/>
              <a:t>Gazetede yayınlanan </a:t>
            </a:r>
            <a:r>
              <a:rPr lang="tr-TR" sz="2400" b="1" dirty="0" smtClean="0"/>
              <a:t>makale/haber</a:t>
            </a:r>
            <a:r>
              <a:rPr lang="tr-TR" sz="2400" b="1" dirty="0"/>
              <a:t>: </a:t>
            </a:r>
            <a:endParaRPr lang="tr-TR" sz="2400" b="1" dirty="0" smtClean="0"/>
          </a:p>
          <a:p>
            <a:pPr marL="0" indent="0" algn="just">
              <a:buNone/>
            </a:pPr>
            <a:r>
              <a:rPr lang="tr-TR" sz="2400" dirty="0"/>
              <a:t>Gazetecinin/yazarın Soyadı, adı (Yıl), “Yazının Başlığı”, Gazetenin İsmi, Tarih, s. Sayfa </a:t>
            </a:r>
            <a:r>
              <a:rPr lang="tr-TR" sz="2400" dirty="0" err="1"/>
              <a:t>no</a:t>
            </a:r>
            <a:r>
              <a:rPr lang="tr-TR" sz="2400" dirty="0" smtClean="0"/>
              <a:t>.</a:t>
            </a:r>
          </a:p>
          <a:p>
            <a:pPr marL="0" indent="0" algn="just">
              <a:buNone/>
            </a:pPr>
            <a:r>
              <a:rPr lang="tr-TR" sz="2400" b="1" dirty="0"/>
              <a:t>Dergide yayınlanan bir makale: </a:t>
            </a:r>
            <a:endParaRPr lang="tr-TR" sz="2400" b="1" dirty="0" smtClean="0"/>
          </a:p>
          <a:p>
            <a:pPr marL="0" indent="0" algn="just">
              <a:buNone/>
            </a:pPr>
            <a:r>
              <a:rPr lang="tr-TR" sz="2400" dirty="0"/>
              <a:t>Yazarın Soyadı, İsmi (Yıl), 'Yazının Başlığı', Derginin İsmi, Cilt </a:t>
            </a:r>
            <a:r>
              <a:rPr lang="tr-TR" sz="2400" dirty="0" err="1"/>
              <a:t>no</a:t>
            </a:r>
            <a:r>
              <a:rPr lang="tr-TR" sz="2400" dirty="0"/>
              <a:t>. (Sayı </a:t>
            </a:r>
            <a:r>
              <a:rPr lang="tr-TR" sz="2400" dirty="0" err="1"/>
              <a:t>no</a:t>
            </a:r>
            <a:r>
              <a:rPr lang="tr-TR" sz="2400" dirty="0"/>
              <a:t>.), Sayfa </a:t>
            </a:r>
            <a:r>
              <a:rPr lang="tr-TR" sz="2400" dirty="0" err="1"/>
              <a:t>no</a:t>
            </a:r>
            <a:r>
              <a:rPr lang="tr-TR" sz="2400" dirty="0"/>
              <a:t>. </a:t>
            </a:r>
            <a:endParaRPr lang="tr-TR" sz="2400" b="1" dirty="0"/>
          </a:p>
        </p:txBody>
      </p:sp>
    </p:spTree>
    <p:extLst>
      <p:ext uri="{BB962C8B-B14F-4D97-AF65-F5344CB8AC3E}">
        <p14:creationId xmlns:p14="http://schemas.microsoft.com/office/powerpoint/2010/main" val="2380921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95130" y="2603500"/>
            <a:ext cx="10833652" cy="4035839"/>
          </a:xfrm>
        </p:spPr>
        <p:txBody>
          <a:bodyPr>
            <a:normAutofit/>
          </a:bodyPr>
          <a:lstStyle/>
          <a:p>
            <a:pPr marL="0" indent="0" algn="just">
              <a:buNone/>
            </a:pPr>
            <a:r>
              <a:rPr lang="tr-TR" sz="2400" b="1" dirty="0"/>
              <a:t>İnternet üzerinden eriştiğiniz bir kaynak: </a:t>
            </a:r>
            <a:endParaRPr lang="tr-TR" sz="2400" b="1" dirty="0" smtClean="0"/>
          </a:p>
          <a:p>
            <a:pPr marL="0" indent="0" algn="just">
              <a:buNone/>
            </a:pPr>
            <a:r>
              <a:rPr lang="tr-TR" sz="2400" dirty="0"/>
              <a:t>Yazarın Soyadı, Adı (Yıl), “Yazının Başlığı”, , erişim: Yazıya internet üzerinden ulaştığınız gün. </a:t>
            </a:r>
            <a:endParaRPr lang="tr-TR" sz="2400" dirty="0" smtClean="0"/>
          </a:p>
          <a:p>
            <a:pPr marL="0" indent="0" algn="just">
              <a:buNone/>
            </a:pPr>
            <a:r>
              <a:rPr lang="tr-TR" sz="2400" b="1" dirty="0" smtClean="0"/>
              <a:t>Atıfta </a:t>
            </a:r>
            <a:r>
              <a:rPr lang="tr-TR" sz="2400" b="1" dirty="0"/>
              <a:t>bulunduğunuz bir tez kaynakçanızda aşağıdaki gibi yer almalıdır. </a:t>
            </a:r>
            <a:r>
              <a:rPr lang="tr-TR" sz="2400" dirty="0"/>
              <a:t>Yazar (1998), “Tez Başlığı”, Tezin Türü (</a:t>
            </a:r>
            <a:r>
              <a:rPr lang="tr-TR" sz="2400" dirty="0" err="1"/>
              <a:t>örn</a:t>
            </a:r>
            <a:r>
              <a:rPr lang="tr-TR" sz="2400" dirty="0"/>
              <a:t>. Yüksek lisans, Doktora) (Kurum). </a:t>
            </a:r>
            <a:endParaRPr lang="tr-TR" sz="2400" dirty="0" smtClean="0"/>
          </a:p>
          <a:p>
            <a:pPr marL="0" indent="0" algn="just">
              <a:buNone/>
            </a:pPr>
            <a:r>
              <a:rPr lang="tr-TR" sz="2400" b="1" dirty="0"/>
              <a:t>Veri </a:t>
            </a:r>
            <a:r>
              <a:rPr lang="tr-TR" sz="2400" b="1" dirty="0" smtClean="0"/>
              <a:t>Kaynakları:</a:t>
            </a:r>
          </a:p>
          <a:p>
            <a:pPr marL="0" indent="0" algn="just">
              <a:buNone/>
            </a:pPr>
            <a:r>
              <a:rPr lang="tr-TR" sz="2400" dirty="0" smtClean="0"/>
              <a:t>Tezinizde kullandığınız verileri </a:t>
            </a:r>
            <a:r>
              <a:rPr lang="tr-TR" sz="2400" dirty="0"/>
              <a:t>nerelerden aldığınızı, ne tür hesaplamalar yaptığınızı </a:t>
            </a:r>
            <a:r>
              <a:rPr lang="tr-TR" sz="2400" dirty="0" smtClean="0"/>
              <a:t>tezinizde </a:t>
            </a:r>
            <a:r>
              <a:rPr lang="tr-TR" sz="2400" dirty="0"/>
              <a:t>açıkça belirtmelisiniz</a:t>
            </a:r>
          </a:p>
        </p:txBody>
      </p:sp>
    </p:spTree>
    <p:extLst>
      <p:ext uri="{BB962C8B-B14F-4D97-AF65-F5344CB8AC3E}">
        <p14:creationId xmlns:p14="http://schemas.microsoft.com/office/powerpoint/2010/main" val="1584689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Kaynakça	</a:t>
            </a:r>
            <a:endParaRPr lang="tr-TR" dirty="0"/>
          </a:p>
        </p:txBody>
      </p:sp>
      <p:sp>
        <p:nvSpPr>
          <p:cNvPr id="3" name="İçerik Yer Tutucusu 2"/>
          <p:cNvSpPr>
            <a:spLocks noGrp="1"/>
          </p:cNvSpPr>
          <p:nvPr>
            <p:ph idx="1"/>
          </p:nvPr>
        </p:nvSpPr>
        <p:spPr/>
        <p:txBody>
          <a:bodyPr>
            <a:noAutofit/>
          </a:bodyPr>
          <a:lstStyle/>
          <a:p>
            <a:pPr algn="just"/>
            <a:r>
              <a:rPr lang="en-US" sz="2400" b="1" dirty="0" err="1"/>
              <a:t>Esenyel</a:t>
            </a:r>
            <a:r>
              <a:rPr lang="en-US" sz="2400" b="1" dirty="0"/>
              <a:t> </a:t>
            </a:r>
            <a:r>
              <a:rPr lang="en-US" sz="2400" b="1" dirty="0" err="1"/>
              <a:t>İçen</a:t>
            </a:r>
            <a:r>
              <a:rPr lang="en-US" sz="2400" b="1" dirty="0"/>
              <a:t>, N. M., </a:t>
            </a:r>
            <a:r>
              <a:rPr lang="en-US" sz="2400" b="1" dirty="0" err="1"/>
              <a:t>İçen</a:t>
            </a:r>
            <a:r>
              <a:rPr lang="en-US" sz="2400" b="1" dirty="0"/>
              <a:t>, H., &amp; </a:t>
            </a:r>
            <a:r>
              <a:rPr lang="en-US" sz="2400" b="1" dirty="0" err="1"/>
              <a:t>Uzuner</a:t>
            </a:r>
            <a:r>
              <a:rPr lang="en-US" sz="2400" b="1" dirty="0"/>
              <a:t>, G. (2022). Evaluation of ecological security for the Association of Southeast Asian Nations-5 countries: new evidence from the RALS unit root test. </a:t>
            </a:r>
            <a:r>
              <a:rPr lang="en-US" sz="2400" b="1" i="1" dirty="0"/>
              <a:t>Environmental and Ecological Statistics</a:t>
            </a:r>
            <a:r>
              <a:rPr lang="en-US" sz="2400" b="1" dirty="0"/>
              <a:t>, </a:t>
            </a:r>
            <a:r>
              <a:rPr lang="en-US" sz="2400" b="1" i="1" dirty="0"/>
              <a:t>29</a:t>
            </a:r>
            <a:r>
              <a:rPr lang="en-US" sz="2400" b="1" dirty="0"/>
              <a:t>(4), </a:t>
            </a:r>
            <a:r>
              <a:rPr lang="en-US" sz="2400" b="1" dirty="0" smtClean="0"/>
              <a:t>705-725.</a:t>
            </a:r>
            <a:endParaRPr lang="tr-TR" sz="2400" b="1" dirty="0"/>
          </a:p>
          <a:p>
            <a:pPr algn="just"/>
            <a:r>
              <a:rPr lang="tr-TR" sz="2400" b="1" dirty="0" smtClean="0"/>
              <a:t>İçen, H. </a:t>
            </a:r>
            <a:r>
              <a:rPr lang="en-US" sz="2400" b="1" dirty="0" smtClean="0"/>
              <a:t>(2021</a:t>
            </a:r>
            <a:r>
              <a:rPr lang="en-US" sz="2400" b="1" dirty="0"/>
              <a:t>). </a:t>
            </a:r>
            <a:r>
              <a:rPr lang="en-US" sz="2400" b="1" dirty="0" err="1" smtClean="0"/>
              <a:t>Türkiye’de</a:t>
            </a:r>
            <a:r>
              <a:rPr lang="en-US" sz="2400" b="1" dirty="0" smtClean="0"/>
              <a:t> </a:t>
            </a:r>
            <a:r>
              <a:rPr lang="en-US" sz="2400" b="1" dirty="0" err="1" smtClean="0"/>
              <a:t>Kamu</a:t>
            </a:r>
            <a:r>
              <a:rPr lang="en-US" sz="2400" b="1" dirty="0" smtClean="0"/>
              <a:t> </a:t>
            </a:r>
            <a:r>
              <a:rPr lang="en-US" sz="2400" b="1" dirty="0" err="1" smtClean="0"/>
              <a:t>Harcamalar</a:t>
            </a:r>
            <a:r>
              <a:rPr lang="tr-TR" sz="2400" b="1" dirty="0" smtClean="0"/>
              <a:t>ı v</a:t>
            </a:r>
            <a:r>
              <a:rPr lang="en-US" sz="2400" b="1" dirty="0" smtClean="0"/>
              <a:t>e </a:t>
            </a:r>
            <a:r>
              <a:rPr lang="en-US" sz="2400" b="1" dirty="0" err="1" smtClean="0"/>
              <a:t>Ekonomik</a:t>
            </a:r>
            <a:r>
              <a:rPr lang="en-US" sz="2400" b="1" dirty="0" smtClean="0"/>
              <a:t> </a:t>
            </a:r>
            <a:r>
              <a:rPr lang="en-US" sz="2400" b="1" dirty="0" err="1" smtClean="0"/>
              <a:t>Büyüme</a:t>
            </a:r>
            <a:r>
              <a:rPr lang="en-US" sz="2400" b="1" dirty="0" smtClean="0"/>
              <a:t> </a:t>
            </a:r>
            <a:r>
              <a:rPr lang="en-US" sz="2400" b="1" dirty="0" err="1" smtClean="0"/>
              <a:t>Arasindaki</a:t>
            </a:r>
            <a:r>
              <a:rPr lang="en-US" sz="2400" b="1" dirty="0" smtClean="0"/>
              <a:t> </a:t>
            </a:r>
            <a:r>
              <a:rPr lang="en-US" sz="2400" b="1" dirty="0" err="1" smtClean="0"/>
              <a:t>Asimetrik</a:t>
            </a:r>
            <a:r>
              <a:rPr lang="en-US" sz="2400" b="1" dirty="0" smtClean="0"/>
              <a:t> </a:t>
            </a:r>
            <a:r>
              <a:rPr lang="en-US" sz="2400" b="1" dirty="0" err="1" smtClean="0"/>
              <a:t>İlişkinin</a:t>
            </a:r>
            <a:r>
              <a:rPr lang="en-US" sz="2400" b="1" dirty="0" smtClean="0"/>
              <a:t> </a:t>
            </a:r>
            <a:r>
              <a:rPr lang="en-US" sz="2400" b="1" dirty="0" err="1" smtClean="0"/>
              <a:t>Analizi</a:t>
            </a:r>
            <a:r>
              <a:rPr lang="en-US" sz="2400" b="1" dirty="0" smtClean="0"/>
              <a:t>.</a:t>
            </a:r>
            <a:r>
              <a:rPr lang="en-US" sz="2400" b="1" dirty="0"/>
              <a:t> </a:t>
            </a:r>
            <a:r>
              <a:rPr lang="en-US" sz="2400" b="1" i="1" dirty="0" err="1"/>
              <a:t>Doğuş</a:t>
            </a:r>
            <a:r>
              <a:rPr lang="en-US" sz="2400" b="1" i="1" dirty="0"/>
              <a:t> </a:t>
            </a:r>
            <a:r>
              <a:rPr lang="en-US" sz="2400" b="1" i="1" dirty="0" err="1"/>
              <a:t>Üniversitesi</a:t>
            </a:r>
            <a:r>
              <a:rPr lang="en-US" sz="2400" b="1" i="1" dirty="0"/>
              <a:t> </a:t>
            </a:r>
            <a:r>
              <a:rPr lang="en-US" sz="2400" b="1" i="1" dirty="0" err="1"/>
              <a:t>Dergisi</a:t>
            </a:r>
            <a:r>
              <a:rPr lang="en-US" sz="2400" b="1" dirty="0"/>
              <a:t>, </a:t>
            </a:r>
            <a:r>
              <a:rPr lang="en-US" sz="2400" b="1" i="1" dirty="0"/>
              <a:t>22</a:t>
            </a:r>
            <a:r>
              <a:rPr lang="en-US" sz="2400" b="1" dirty="0"/>
              <a:t>(2), 1-18</a:t>
            </a:r>
            <a:r>
              <a:rPr lang="en-US" sz="2400" b="1" dirty="0" smtClean="0"/>
              <a:t>.</a:t>
            </a:r>
            <a:endParaRPr lang="tr-TR" sz="2400" b="1" dirty="0" smtClean="0"/>
          </a:p>
          <a:p>
            <a:pPr algn="just"/>
            <a:r>
              <a:rPr lang="en-US" sz="2400" b="1" dirty="0" err="1"/>
              <a:t>İçen</a:t>
            </a:r>
            <a:r>
              <a:rPr lang="en-US" sz="2400" b="1" dirty="0"/>
              <a:t>, H., &amp; </a:t>
            </a:r>
            <a:r>
              <a:rPr lang="en-US" sz="2400" b="1" dirty="0" err="1"/>
              <a:t>Tatoğlu</a:t>
            </a:r>
            <a:r>
              <a:rPr lang="en-US" sz="2400" b="1" dirty="0"/>
              <a:t>, </a:t>
            </a:r>
            <a:r>
              <a:rPr lang="en-US" sz="2400" b="1" dirty="0" smtClean="0"/>
              <a:t>F.Y</a:t>
            </a:r>
            <a:r>
              <a:rPr lang="en-US" sz="2400" b="1" dirty="0"/>
              <a:t>. (2021). The asymmetric effects of changes in price and income on renewable and nonrenewable energy. </a:t>
            </a:r>
            <a:r>
              <a:rPr lang="en-US" sz="2400" b="1" i="1" dirty="0"/>
              <a:t>Renewable energy</a:t>
            </a:r>
            <a:r>
              <a:rPr lang="en-US" sz="2400" b="1" dirty="0"/>
              <a:t>, </a:t>
            </a:r>
            <a:r>
              <a:rPr lang="en-US" sz="2400" b="1" i="1" dirty="0"/>
              <a:t>178</a:t>
            </a:r>
            <a:r>
              <a:rPr lang="en-US" sz="2400" b="1" dirty="0"/>
              <a:t>, 144-152.</a:t>
            </a:r>
            <a:endParaRPr lang="tr-TR" sz="2400" b="1" dirty="0" smtClean="0"/>
          </a:p>
          <a:p>
            <a:r>
              <a:rPr lang="en-US" sz="2400" dirty="0"/>
              <a:t/>
            </a:r>
            <a:br>
              <a:rPr lang="en-US" sz="2400" dirty="0"/>
            </a:br>
            <a:endParaRPr lang="en-US" sz="2400" dirty="0" smtClean="0"/>
          </a:p>
        </p:txBody>
      </p:sp>
    </p:spTree>
    <p:extLst>
      <p:ext uri="{BB962C8B-B14F-4D97-AF65-F5344CB8AC3E}">
        <p14:creationId xmlns:p14="http://schemas.microsoft.com/office/powerpoint/2010/main" val="3001740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İnternet Kaynakları</a:t>
            </a:r>
          </a:p>
        </p:txBody>
      </p:sp>
      <p:sp>
        <p:nvSpPr>
          <p:cNvPr id="3" name="İçerik Yer Tutucusu 2"/>
          <p:cNvSpPr>
            <a:spLocks noGrp="1"/>
          </p:cNvSpPr>
          <p:nvPr>
            <p:ph idx="1"/>
          </p:nvPr>
        </p:nvSpPr>
        <p:spPr>
          <a:xfrm>
            <a:off x="1097280" y="1896376"/>
            <a:ext cx="10493095" cy="3726962"/>
          </a:xfrm>
        </p:spPr>
        <p:txBody>
          <a:bodyPr>
            <a:noAutofit/>
          </a:bodyPr>
          <a:lstStyle/>
          <a:p>
            <a:pPr marL="0" indent="0">
              <a:buNone/>
            </a:pPr>
            <a:r>
              <a:rPr lang="tr-TR" sz="2400" dirty="0" smtClean="0"/>
              <a:t>Ücretsiz </a:t>
            </a:r>
            <a:r>
              <a:rPr lang="tr-TR" sz="2400" dirty="0"/>
              <a:t>E-Kitaplar İnternet üzerinden birçok elektronik kitaba ulaşmak mümkündür. Aşağıdaki adreslerde tarama yaparak işinize yarayacak elektronik kitaplara ulaşabilirsiniz: </a:t>
            </a:r>
            <a:endParaRPr lang="tr-TR" sz="2400" dirty="0" smtClean="0"/>
          </a:p>
          <a:p>
            <a:pPr marL="0" indent="0">
              <a:buNone/>
            </a:pPr>
            <a:r>
              <a:rPr lang="tr-TR" sz="2400" dirty="0" smtClean="0"/>
              <a:t>•</a:t>
            </a:r>
            <a:r>
              <a:rPr lang="tr-TR" sz="2400" dirty="0" err="1" smtClean="0"/>
              <a:t>McMaster</a:t>
            </a:r>
            <a:r>
              <a:rPr lang="tr-TR" sz="2400" dirty="0" smtClean="0"/>
              <a:t> </a:t>
            </a:r>
            <a:r>
              <a:rPr lang="tr-TR" sz="2400" dirty="0"/>
              <a:t>Üniversitesi Arşivi http://socserv2.socsci.mcmaster.ca/~econ/ugcm/3ll3/ </a:t>
            </a:r>
            <a:endParaRPr lang="tr-TR" sz="2400" dirty="0" smtClean="0"/>
          </a:p>
          <a:p>
            <a:pPr marL="0" indent="0">
              <a:buNone/>
            </a:pPr>
            <a:r>
              <a:rPr lang="tr-TR" sz="2400" dirty="0" smtClean="0"/>
              <a:t>• </a:t>
            </a:r>
            <a:r>
              <a:rPr lang="tr-TR" sz="2400" dirty="0" err="1"/>
              <a:t>EconLib</a:t>
            </a:r>
            <a:r>
              <a:rPr lang="tr-TR" sz="2400" dirty="0"/>
              <a:t> Org http://www.econlib.org/library/classics.html </a:t>
            </a:r>
            <a:endParaRPr lang="tr-TR" sz="2400" dirty="0" smtClean="0"/>
          </a:p>
          <a:p>
            <a:pPr marL="0" indent="0">
              <a:buNone/>
            </a:pPr>
            <a:r>
              <a:rPr lang="tr-TR" sz="2400" dirty="0" smtClean="0"/>
              <a:t>• </a:t>
            </a:r>
            <a:r>
              <a:rPr lang="tr-TR" sz="2400" dirty="0" err="1"/>
              <a:t>Marxists</a:t>
            </a:r>
            <a:r>
              <a:rPr lang="tr-TR" sz="2400" dirty="0"/>
              <a:t> Org http://www.marxists.org/reference/ </a:t>
            </a:r>
            <a:endParaRPr lang="tr-TR" sz="2400" dirty="0" smtClean="0"/>
          </a:p>
          <a:p>
            <a:pPr marL="0" indent="0">
              <a:buNone/>
            </a:pPr>
            <a:r>
              <a:rPr lang="tr-TR" sz="2400" dirty="0" smtClean="0"/>
              <a:t>• </a:t>
            </a:r>
            <a:r>
              <a:rPr lang="tr-TR" sz="2400" dirty="0"/>
              <a:t>Gutenberg Projesi http://www.gutenberg.org </a:t>
            </a:r>
            <a:endParaRPr lang="tr-TR" sz="2400" dirty="0" smtClean="0"/>
          </a:p>
          <a:p>
            <a:pPr marL="0" indent="0">
              <a:buNone/>
            </a:pPr>
            <a:endParaRPr lang="tr-TR" sz="2400" dirty="0"/>
          </a:p>
        </p:txBody>
      </p:sp>
    </p:spTree>
    <p:extLst>
      <p:ext uri="{BB962C8B-B14F-4D97-AF65-F5344CB8AC3E}">
        <p14:creationId xmlns:p14="http://schemas.microsoft.com/office/powerpoint/2010/main" val="3616156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 </a:t>
            </a:r>
            <a:r>
              <a:rPr lang="tr-TR" dirty="0" smtClean="0"/>
              <a:t>Google </a:t>
            </a:r>
            <a:r>
              <a:rPr lang="tr-TR" dirty="0"/>
              <a:t>Kitap http://books.google.com </a:t>
            </a:r>
            <a:endParaRPr lang="tr-TR" dirty="0" smtClean="0"/>
          </a:p>
          <a:p>
            <a:r>
              <a:rPr lang="tr-TR" dirty="0" smtClean="0"/>
              <a:t>• </a:t>
            </a:r>
            <a:r>
              <a:rPr lang="tr-TR" dirty="0"/>
              <a:t>Online </a:t>
            </a:r>
            <a:r>
              <a:rPr lang="tr-TR" dirty="0" err="1"/>
              <a:t>Economics</a:t>
            </a:r>
            <a:r>
              <a:rPr lang="tr-TR" dirty="0"/>
              <a:t> </a:t>
            </a:r>
            <a:r>
              <a:rPr lang="tr-TR" dirty="0" err="1"/>
              <a:t>Textbooks</a:t>
            </a:r>
            <a:r>
              <a:rPr lang="tr-TR" dirty="0"/>
              <a:t> http://www.oswego.edu/~economic/newbooks.htm </a:t>
            </a:r>
          </a:p>
          <a:p>
            <a:r>
              <a:rPr lang="tr-TR" dirty="0"/>
              <a:t>• </a:t>
            </a:r>
            <a:r>
              <a:rPr lang="tr-TR" dirty="0" err="1"/>
              <a:t>EconLit</a:t>
            </a:r>
            <a:r>
              <a:rPr lang="tr-TR" dirty="0"/>
              <a:t> http://www.aeaweb.org/journal/jel_class_system.html </a:t>
            </a:r>
            <a:endParaRPr lang="tr-TR" dirty="0" smtClean="0"/>
          </a:p>
          <a:p>
            <a:r>
              <a:rPr lang="tr-TR" dirty="0" smtClean="0"/>
              <a:t>• </a:t>
            </a:r>
            <a:r>
              <a:rPr lang="tr-TR" dirty="0"/>
              <a:t>Sanal Kütüphane: İktisat http://www.helsinki.fi/WebEc/EconVLib.html </a:t>
            </a:r>
            <a:endParaRPr lang="tr-TR" dirty="0" smtClean="0"/>
          </a:p>
          <a:p>
            <a:r>
              <a:rPr lang="tr-TR" dirty="0" smtClean="0"/>
              <a:t>• </a:t>
            </a:r>
            <a:r>
              <a:rPr lang="tr-TR" dirty="0"/>
              <a:t>IDEAS: Internet </a:t>
            </a:r>
            <a:r>
              <a:rPr lang="tr-TR" dirty="0" err="1"/>
              <a:t>Documents</a:t>
            </a:r>
            <a:r>
              <a:rPr lang="tr-TR" dirty="0"/>
              <a:t> in </a:t>
            </a:r>
            <a:r>
              <a:rPr lang="tr-TR" dirty="0" err="1"/>
              <a:t>Economics</a:t>
            </a:r>
            <a:r>
              <a:rPr lang="tr-TR" dirty="0"/>
              <a:t> Access </a:t>
            </a:r>
            <a:r>
              <a:rPr lang="tr-TR" dirty="0" smtClean="0"/>
              <a:t>Service http</a:t>
            </a:r>
            <a:r>
              <a:rPr lang="tr-TR" dirty="0"/>
              <a:t>://ideas.uqam.ca/ </a:t>
            </a:r>
            <a:endParaRPr lang="tr-TR" dirty="0" smtClean="0"/>
          </a:p>
          <a:p>
            <a:r>
              <a:rPr lang="tr-TR" dirty="0" smtClean="0"/>
              <a:t>• </a:t>
            </a:r>
            <a:r>
              <a:rPr lang="tr-TR" dirty="0" err="1"/>
              <a:t>EconWPA</a:t>
            </a:r>
            <a:r>
              <a:rPr lang="tr-TR" dirty="0"/>
              <a:t>: </a:t>
            </a:r>
            <a:r>
              <a:rPr lang="tr-TR" dirty="0" err="1"/>
              <a:t>Economics</a:t>
            </a:r>
            <a:r>
              <a:rPr lang="tr-TR" dirty="0"/>
              <a:t> </a:t>
            </a:r>
            <a:r>
              <a:rPr lang="tr-TR" dirty="0" err="1"/>
              <a:t>Working</a:t>
            </a:r>
            <a:r>
              <a:rPr lang="tr-TR" dirty="0"/>
              <a:t> </a:t>
            </a:r>
            <a:r>
              <a:rPr lang="tr-TR" dirty="0" err="1"/>
              <a:t>Paper</a:t>
            </a:r>
            <a:r>
              <a:rPr lang="tr-TR" dirty="0"/>
              <a:t> Archive </a:t>
            </a:r>
            <a:r>
              <a:rPr lang="tr-TR" dirty="0">
                <a:hlinkClick r:id="rId2"/>
              </a:rPr>
              <a:t>http://econwpa.wustl.edu</a:t>
            </a:r>
            <a:r>
              <a:rPr lang="tr-TR" dirty="0" smtClean="0">
                <a:hlinkClick r:id="rId2"/>
              </a:rPr>
              <a:t>/</a:t>
            </a:r>
            <a:endParaRPr lang="tr-TR" dirty="0" smtClean="0"/>
          </a:p>
          <a:p>
            <a:r>
              <a:rPr lang="tr-TR" dirty="0" smtClean="0"/>
              <a:t>• </a:t>
            </a:r>
            <a:r>
              <a:rPr lang="tr-TR" dirty="0" err="1"/>
              <a:t>EconPapers</a:t>
            </a:r>
            <a:r>
              <a:rPr lang="tr-TR" dirty="0"/>
              <a:t>: Online </a:t>
            </a:r>
            <a:r>
              <a:rPr lang="tr-TR" dirty="0" err="1"/>
              <a:t>Economics</a:t>
            </a:r>
            <a:r>
              <a:rPr lang="tr-TR" dirty="0"/>
              <a:t> </a:t>
            </a:r>
            <a:r>
              <a:rPr lang="tr-TR" dirty="0" err="1"/>
              <a:t>Papers</a:t>
            </a:r>
            <a:r>
              <a:rPr lang="tr-TR" dirty="0"/>
              <a:t> http://econpapers.hhs.se/ </a:t>
            </a:r>
          </a:p>
        </p:txBody>
      </p:sp>
    </p:spTree>
    <p:extLst>
      <p:ext uri="{BB962C8B-B14F-4D97-AF65-F5344CB8AC3E}">
        <p14:creationId xmlns:p14="http://schemas.microsoft.com/office/powerpoint/2010/main" val="12172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Hangi konuyu çalışmalıyım??</a:t>
            </a:r>
            <a:endParaRPr lang="tr-TR" dirty="0"/>
          </a:p>
        </p:txBody>
      </p:sp>
      <p:sp>
        <p:nvSpPr>
          <p:cNvPr id="3" name="İçerik Yer Tutucusu 2"/>
          <p:cNvSpPr>
            <a:spLocks noGrp="1"/>
          </p:cNvSpPr>
          <p:nvPr>
            <p:ph idx="1"/>
          </p:nvPr>
        </p:nvSpPr>
        <p:spPr/>
        <p:txBody>
          <a:bodyPr>
            <a:normAutofit/>
          </a:bodyPr>
          <a:lstStyle/>
          <a:p>
            <a:pPr marL="0" indent="0">
              <a:buNone/>
            </a:pPr>
            <a:r>
              <a:rPr lang="tr-TR" sz="2400" dirty="0" smtClean="0"/>
              <a:t>Hangi konuyu merak ediyorsunuz?</a:t>
            </a:r>
          </a:p>
          <a:p>
            <a:pPr marL="0" indent="0">
              <a:buNone/>
            </a:pPr>
            <a:r>
              <a:rPr lang="tr-TR" sz="2400" dirty="0" smtClean="0"/>
              <a:t>Hangi konu hakkında sıkılmadan çalışabilirsiniz?</a:t>
            </a:r>
          </a:p>
          <a:p>
            <a:pPr marL="0" indent="0">
              <a:buNone/>
            </a:pPr>
            <a:r>
              <a:rPr lang="tr-TR" sz="2400" dirty="0" smtClean="0"/>
              <a:t>Bir ekonometrici olarak öğrendiklerinizi uygulayabileceğiniz konular nelerdir?</a:t>
            </a:r>
          </a:p>
          <a:p>
            <a:pPr marL="0" indent="0">
              <a:buNone/>
            </a:pPr>
            <a:r>
              <a:rPr lang="tr-TR" sz="2400" dirty="0" smtClean="0"/>
              <a:t>Gazete, TV, internette gördüğünüz haberlerde iktisadi olarak ilginizi çeken bir konu var mı?</a:t>
            </a:r>
            <a:endParaRPr lang="tr-TR" sz="2400" dirty="0"/>
          </a:p>
        </p:txBody>
      </p:sp>
    </p:spTree>
    <p:extLst>
      <p:ext uri="{BB962C8B-B14F-4D97-AF65-F5344CB8AC3E}">
        <p14:creationId xmlns:p14="http://schemas.microsoft.com/office/powerpoint/2010/main" val="2752469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 </a:t>
            </a:r>
            <a:r>
              <a:rPr lang="tr-TR" dirty="0" err="1" smtClean="0"/>
              <a:t>RePEc</a:t>
            </a:r>
            <a:r>
              <a:rPr lang="tr-TR" dirty="0"/>
              <a:t>: </a:t>
            </a:r>
            <a:r>
              <a:rPr lang="tr-TR" dirty="0" err="1"/>
              <a:t>Research</a:t>
            </a:r>
            <a:r>
              <a:rPr lang="tr-TR" dirty="0"/>
              <a:t> </a:t>
            </a:r>
            <a:r>
              <a:rPr lang="tr-TR" dirty="0" err="1"/>
              <a:t>Papers</a:t>
            </a:r>
            <a:r>
              <a:rPr lang="tr-TR" dirty="0"/>
              <a:t> in </a:t>
            </a:r>
            <a:r>
              <a:rPr lang="tr-TR" dirty="0" err="1"/>
              <a:t>Economics</a:t>
            </a:r>
            <a:r>
              <a:rPr lang="tr-TR" dirty="0"/>
              <a:t> http://www.repec.org/ </a:t>
            </a:r>
            <a:endParaRPr lang="tr-TR" dirty="0" smtClean="0"/>
          </a:p>
          <a:p>
            <a:r>
              <a:rPr lang="tr-TR" dirty="0" smtClean="0"/>
              <a:t>• </a:t>
            </a:r>
            <a:r>
              <a:rPr lang="tr-TR" dirty="0"/>
              <a:t>NEP: New </a:t>
            </a:r>
            <a:r>
              <a:rPr lang="tr-TR" dirty="0" err="1"/>
              <a:t>Economics</a:t>
            </a:r>
            <a:r>
              <a:rPr lang="tr-TR" dirty="0"/>
              <a:t> </a:t>
            </a:r>
            <a:r>
              <a:rPr lang="tr-TR" dirty="0" err="1"/>
              <a:t>Papers</a:t>
            </a:r>
            <a:r>
              <a:rPr lang="tr-TR" dirty="0"/>
              <a:t> http://netec.mcc.ac.uk/NEP/ </a:t>
            </a:r>
            <a:endParaRPr lang="tr-TR" dirty="0" smtClean="0"/>
          </a:p>
          <a:p>
            <a:r>
              <a:rPr lang="tr-TR" dirty="0" smtClean="0"/>
              <a:t>• </a:t>
            </a:r>
            <a:r>
              <a:rPr lang="tr-TR" dirty="0" err="1"/>
              <a:t>WoPEc</a:t>
            </a:r>
            <a:r>
              <a:rPr lang="tr-TR" dirty="0"/>
              <a:t>: Full-</a:t>
            </a:r>
            <a:r>
              <a:rPr lang="tr-TR" dirty="0" err="1"/>
              <a:t>text</a:t>
            </a:r>
            <a:r>
              <a:rPr lang="tr-TR" dirty="0"/>
              <a:t> </a:t>
            </a:r>
            <a:r>
              <a:rPr lang="tr-TR" dirty="0" err="1"/>
              <a:t>Downloadable</a:t>
            </a:r>
            <a:r>
              <a:rPr lang="tr-TR" dirty="0"/>
              <a:t> </a:t>
            </a:r>
            <a:r>
              <a:rPr lang="tr-TR" dirty="0" err="1"/>
              <a:t>Papers</a:t>
            </a:r>
            <a:r>
              <a:rPr lang="tr-TR" dirty="0"/>
              <a:t> http://netec.mcc.ac.uk/WoPEc/ • </a:t>
            </a:r>
            <a:r>
              <a:rPr lang="tr-TR" dirty="0" err="1"/>
              <a:t>BibEc</a:t>
            </a:r>
            <a:r>
              <a:rPr lang="tr-TR" dirty="0"/>
              <a:t>: </a:t>
            </a:r>
            <a:r>
              <a:rPr lang="tr-TR" dirty="0" err="1"/>
              <a:t>Bibliographic</a:t>
            </a:r>
            <a:r>
              <a:rPr lang="tr-TR" dirty="0"/>
              <a:t> </a:t>
            </a:r>
            <a:r>
              <a:rPr lang="tr-TR" dirty="0" err="1"/>
              <a:t>Info</a:t>
            </a:r>
            <a:r>
              <a:rPr lang="tr-TR" dirty="0"/>
              <a:t> on (</a:t>
            </a:r>
            <a:r>
              <a:rPr lang="tr-TR" dirty="0" err="1"/>
              <a:t>Non-Downloadable</a:t>
            </a:r>
            <a:r>
              <a:rPr lang="tr-TR" dirty="0"/>
              <a:t>) </a:t>
            </a:r>
            <a:r>
              <a:rPr lang="tr-TR" dirty="0" err="1"/>
              <a:t>Papers</a:t>
            </a:r>
            <a:r>
              <a:rPr lang="tr-TR" dirty="0"/>
              <a:t> http://netec.mcc.ac.uk/BibEc/ </a:t>
            </a:r>
            <a:endParaRPr lang="tr-TR" dirty="0" smtClean="0"/>
          </a:p>
          <a:p>
            <a:r>
              <a:rPr lang="tr-TR" dirty="0" smtClean="0"/>
              <a:t>• </a:t>
            </a:r>
            <a:r>
              <a:rPr lang="tr-TR" dirty="0"/>
              <a:t>SSRN / ERN: </a:t>
            </a:r>
            <a:r>
              <a:rPr lang="tr-TR" dirty="0" err="1"/>
              <a:t>Working</a:t>
            </a:r>
            <a:r>
              <a:rPr lang="tr-TR" dirty="0"/>
              <a:t> </a:t>
            </a:r>
            <a:r>
              <a:rPr lang="tr-TR" dirty="0" err="1"/>
              <a:t>Papers</a:t>
            </a:r>
            <a:r>
              <a:rPr lang="tr-TR" dirty="0"/>
              <a:t> on </a:t>
            </a:r>
            <a:r>
              <a:rPr lang="tr-TR" dirty="0" err="1"/>
              <a:t>Economics</a:t>
            </a:r>
            <a:r>
              <a:rPr lang="tr-TR" dirty="0"/>
              <a:t> </a:t>
            </a:r>
          </a:p>
        </p:txBody>
      </p:sp>
    </p:spTree>
    <p:extLst>
      <p:ext uri="{BB962C8B-B14F-4D97-AF65-F5344CB8AC3E}">
        <p14:creationId xmlns:p14="http://schemas.microsoft.com/office/powerpoint/2010/main" val="1454283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Veri Kaynakları</a:t>
            </a:r>
            <a:endParaRPr lang="tr-TR" dirty="0"/>
          </a:p>
        </p:txBody>
      </p:sp>
      <p:sp>
        <p:nvSpPr>
          <p:cNvPr id="3" name="İçerik Yer Tutucusu 2"/>
          <p:cNvSpPr>
            <a:spLocks noGrp="1"/>
          </p:cNvSpPr>
          <p:nvPr>
            <p:ph idx="1"/>
          </p:nvPr>
        </p:nvSpPr>
        <p:spPr/>
        <p:txBody>
          <a:bodyPr/>
          <a:lstStyle/>
          <a:p>
            <a:r>
              <a:rPr lang="tr-TR" dirty="0">
                <a:hlinkClick r:id="rId3"/>
              </a:rPr>
              <a:t>http://evds.tcmb.gov.tr</a:t>
            </a:r>
            <a:r>
              <a:rPr lang="tr-TR" dirty="0" smtClean="0">
                <a:hlinkClick r:id="rId3"/>
              </a:rPr>
              <a:t>/</a:t>
            </a:r>
            <a:endParaRPr lang="tr-TR" dirty="0" smtClean="0"/>
          </a:p>
          <a:p>
            <a:r>
              <a:rPr lang="tr-TR" dirty="0">
                <a:hlinkClick r:id="rId4"/>
              </a:rPr>
              <a:t>http://</a:t>
            </a:r>
            <a:r>
              <a:rPr lang="tr-TR" dirty="0" smtClean="0">
                <a:hlinkClick r:id="rId4"/>
              </a:rPr>
              <a:t>www.tuik.gov.tr</a:t>
            </a:r>
            <a:endParaRPr lang="tr-TR" dirty="0" smtClean="0"/>
          </a:p>
          <a:p>
            <a:r>
              <a:rPr lang="tr-TR" dirty="0" smtClean="0">
                <a:hlinkClick r:id="rId5"/>
              </a:rPr>
              <a:t>http://www.imf.org/en/Data</a:t>
            </a:r>
            <a:endParaRPr lang="tr-TR" dirty="0" smtClean="0"/>
          </a:p>
          <a:p>
            <a:r>
              <a:rPr lang="tr-TR" dirty="0">
                <a:hlinkClick r:id="rId6"/>
              </a:rPr>
              <a:t>https://</a:t>
            </a:r>
            <a:r>
              <a:rPr lang="tr-TR" dirty="0" smtClean="0">
                <a:hlinkClick r:id="rId6"/>
              </a:rPr>
              <a:t>www.iea.org/data-and-statistics</a:t>
            </a:r>
            <a:r>
              <a:rPr lang="tr-TR" dirty="0" smtClean="0"/>
              <a:t> </a:t>
            </a:r>
          </a:p>
          <a:p>
            <a:r>
              <a:rPr lang="tr-TR" dirty="0" smtClean="0">
                <a:hlinkClick r:id="rId7"/>
              </a:rPr>
              <a:t>http</a:t>
            </a:r>
            <a:r>
              <a:rPr lang="tr-TR" dirty="0">
                <a:hlinkClick r:id="rId7"/>
              </a:rPr>
              <a:t>://stats.oecd.org</a:t>
            </a:r>
            <a:r>
              <a:rPr lang="tr-TR" dirty="0" smtClean="0">
                <a:hlinkClick r:id="rId7"/>
              </a:rPr>
              <a:t>/</a:t>
            </a:r>
            <a:endParaRPr lang="tr-TR" dirty="0" smtClean="0"/>
          </a:p>
          <a:p>
            <a:r>
              <a:rPr lang="tr-TR" dirty="0">
                <a:hlinkClick r:id="rId8"/>
              </a:rPr>
              <a:t>https://data.oecd.org</a:t>
            </a:r>
            <a:r>
              <a:rPr lang="tr-TR" dirty="0" smtClean="0">
                <a:hlinkClick r:id="rId8"/>
              </a:rPr>
              <a:t>/</a:t>
            </a:r>
            <a:endParaRPr lang="tr-TR" dirty="0" smtClean="0"/>
          </a:p>
          <a:p>
            <a:r>
              <a:rPr lang="tr-TR" dirty="0">
                <a:hlinkClick r:id="rId9"/>
              </a:rPr>
              <a:t>http://</a:t>
            </a:r>
            <a:r>
              <a:rPr lang="tr-TR" dirty="0" smtClean="0">
                <a:hlinkClick r:id="rId9"/>
              </a:rPr>
              <a:t>cid.econ.ucdavis.edu/pwt.html</a:t>
            </a:r>
            <a:endParaRPr lang="tr-TR" dirty="0" smtClean="0"/>
          </a:p>
          <a:p>
            <a:r>
              <a:rPr lang="tr-TR" dirty="0">
                <a:hlinkClick r:id="rId10"/>
              </a:rPr>
              <a:t>https://datasetsearch.research.google.com</a:t>
            </a:r>
            <a:r>
              <a:rPr lang="tr-TR" dirty="0" smtClean="0">
                <a:hlinkClick r:id="rId10"/>
              </a:rPr>
              <a:t>/</a:t>
            </a:r>
            <a:r>
              <a:rPr lang="tr-TR" dirty="0" smtClean="0"/>
              <a:t> </a:t>
            </a:r>
            <a:endParaRPr lang="tr-TR" dirty="0"/>
          </a:p>
        </p:txBody>
      </p:sp>
    </p:spTree>
    <p:extLst>
      <p:ext uri="{BB962C8B-B14F-4D97-AF65-F5344CB8AC3E}">
        <p14:creationId xmlns:p14="http://schemas.microsoft.com/office/powerpoint/2010/main" val="1888367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30587" y="1009526"/>
            <a:ext cx="8761413" cy="706964"/>
          </a:xfrm>
        </p:spPr>
        <p:txBody>
          <a:bodyPr>
            <a:normAutofit fontScale="90000"/>
          </a:bodyPr>
          <a:lstStyle/>
          <a:p>
            <a:r>
              <a:rPr lang="en-US" dirty="0"/>
              <a:t>Claudia Goldin</a:t>
            </a:r>
          </a:p>
        </p:txBody>
      </p:sp>
      <p:pic>
        <p:nvPicPr>
          <p:cNvPr id="3" name="Resim 2"/>
          <p:cNvPicPr>
            <a:picLocks noChangeAspect="1"/>
          </p:cNvPicPr>
          <p:nvPr/>
        </p:nvPicPr>
        <p:blipFill>
          <a:blip r:embed="rId3"/>
          <a:stretch>
            <a:fillRect/>
          </a:stretch>
        </p:blipFill>
        <p:spPr>
          <a:xfrm>
            <a:off x="2662177" y="2002547"/>
            <a:ext cx="6142419" cy="4072835"/>
          </a:xfrm>
          <a:prstGeom prst="rect">
            <a:avLst/>
          </a:prstGeom>
        </p:spPr>
      </p:pic>
    </p:spTree>
    <p:extLst>
      <p:ext uri="{BB962C8B-B14F-4D97-AF65-F5344CB8AC3E}">
        <p14:creationId xmlns:p14="http://schemas.microsoft.com/office/powerpoint/2010/main" val="1890472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3"/>
          <a:stretch>
            <a:fillRect/>
          </a:stretch>
        </p:blipFill>
        <p:spPr>
          <a:xfrm>
            <a:off x="503362" y="2847372"/>
            <a:ext cx="10649410" cy="978664"/>
          </a:xfrm>
          <a:prstGeom prst="rect">
            <a:avLst/>
          </a:prstGeom>
        </p:spPr>
      </p:pic>
    </p:spTree>
    <p:extLst>
      <p:ext uri="{BB962C8B-B14F-4D97-AF65-F5344CB8AC3E}">
        <p14:creationId xmlns:p14="http://schemas.microsoft.com/office/powerpoint/2010/main" val="274719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533" y="2772642"/>
            <a:ext cx="4035915" cy="208141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608" y="1940977"/>
            <a:ext cx="5982535" cy="4143953"/>
          </a:xfrm>
          <a:prstGeom prst="rect">
            <a:avLst/>
          </a:prstGeom>
        </p:spPr>
      </p:pic>
    </p:spTree>
    <p:extLst>
      <p:ext uri="{BB962C8B-B14F-4D97-AF65-F5344CB8AC3E}">
        <p14:creationId xmlns:p14="http://schemas.microsoft.com/office/powerpoint/2010/main" val="425068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8179" y="780420"/>
            <a:ext cx="8950837" cy="1292454"/>
          </a:xfrm>
        </p:spPr>
        <p:txBody>
          <a:bodyPr/>
          <a:lstStyle/>
          <a:p>
            <a:r>
              <a:rPr lang="tr-TR" sz="2400" b="1" dirty="0"/>
              <a:t>Elbette konu seçerken dikkat edilmesi gereken bazı noktalar var.</a:t>
            </a:r>
            <a:r>
              <a:rPr lang="tr-TR" sz="2400" dirty="0"/>
              <a:t/>
            </a:r>
            <a:br>
              <a:rPr lang="tr-TR" sz="2400" dirty="0"/>
            </a:br>
            <a:endParaRPr lang="tr-TR" sz="2400" dirty="0"/>
          </a:p>
        </p:txBody>
      </p:sp>
      <p:sp>
        <p:nvSpPr>
          <p:cNvPr id="3" name="İçerik Yer Tutucusu 2"/>
          <p:cNvSpPr>
            <a:spLocks noGrp="1"/>
          </p:cNvSpPr>
          <p:nvPr>
            <p:ph idx="1"/>
          </p:nvPr>
        </p:nvSpPr>
        <p:spPr>
          <a:xfrm>
            <a:off x="578277" y="2385391"/>
            <a:ext cx="10824210" cy="4134679"/>
          </a:xfrm>
        </p:spPr>
        <p:txBody>
          <a:bodyPr>
            <a:normAutofit/>
          </a:bodyPr>
          <a:lstStyle/>
          <a:p>
            <a:pPr algn="just"/>
            <a:r>
              <a:rPr lang="tr-TR" sz="2400" dirty="0" smtClean="0"/>
              <a:t>Uygulamalı </a:t>
            </a:r>
            <a:r>
              <a:rPr lang="tr-TR" sz="2400" dirty="0" err="1" smtClean="0"/>
              <a:t>ekonometrik</a:t>
            </a:r>
            <a:r>
              <a:rPr lang="tr-TR" sz="2400" dirty="0" smtClean="0"/>
              <a:t> bir çalışma yaparken mevcut </a:t>
            </a:r>
            <a:r>
              <a:rPr lang="tr-TR" sz="2400" dirty="0"/>
              <a:t>kuramsal ve ampirik bilgileriniz </a:t>
            </a:r>
            <a:r>
              <a:rPr lang="tr-TR" sz="2400" dirty="0" smtClean="0"/>
              <a:t>itibariyle altından </a:t>
            </a:r>
            <a:r>
              <a:rPr lang="tr-TR" sz="2400" dirty="0"/>
              <a:t>kalkamayacağınız </a:t>
            </a:r>
            <a:r>
              <a:rPr lang="tr-TR" sz="2400" dirty="0" smtClean="0"/>
              <a:t>bir konudan </a:t>
            </a:r>
            <a:r>
              <a:rPr lang="tr-TR" sz="2400" dirty="0"/>
              <a:t>kaçınmanız gerektiği</a:t>
            </a:r>
            <a:r>
              <a:rPr lang="tr-TR" sz="2400" dirty="0" smtClean="0"/>
              <a:t>.</a:t>
            </a:r>
          </a:p>
          <a:p>
            <a:pPr algn="just"/>
            <a:r>
              <a:rPr lang="tr-TR" sz="2400" dirty="0" smtClean="0"/>
              <a:t>Konunun sınırlarının belirlemeniz gerektiği.(Örneğin enflasyon konusu)</a:t>
            </a:r>
          </a:p>
          <a:p>
            <a:pPr algn="just"/>
            <a:r>
              <a:rPr lang="tr-TR" sz="2400" dirty="0" smtClean="0"/>
              <a:t>Konuyu çok fazla sınırlandırmayın, çünkü bu durumda kaynak bulma sıkıntısı çekebilirsiniz</a:t>
            </a:r>
          </a:p>
          <a:p>
            <a:pPr algn="just"/>
            <a:r>
              <a:rPr lang="tr-TR" sz="2400" dirty="0" smtClean="0"/>
              <a:t>İlgilendiğiniz konunun literatürü </a:t>
            </a:r>
            <a:r>
              <a:rPr lang="tr-TR" sz="2400" dirty="0"/>
              <a:t>okuyup anlayacak bilgi düzeyine sahip misiniz? </a:t>
            </a:r>
          </a:p>
        </p:txBody>
      </p:sp>
    </p:spTree>
    <p:extLst>
      <p:ext uri="{BB962C8B-B14F-4D97-AF65-F5344CB8AC3E}">
        <p14:creationId xmlns:p14="http://schemas.microsoft.com/office/powerpoint/2010/main" val="3036115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4479" y="2363096"/>
            <a:ext cx="5215296" cy="3459480"/>
          </a:xfrm>
        </p:spPr>
      </p:pic>
    </p:spTree>
    <p:extLst>
      <p:ext uri="{BB962C8B-B14F-4D97-AF65-F5344CB8AC3E}">
        <p14:creationId xmlns:p14="http://schemas.microsoft.com/office/powerpoint/2010/main" val="2985584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4" name="İçerik Yer Tutucusu 3"/>
          <p:cNvPicPr>
            <a:picLocks noGrp="1" noChangeAspect="1"/>
          </p:cNvPicPr>
          <p:nvPr>
            <p:ph idx="1"/>
          </p:nvPr>
        </p:nvPicPr>
        <p:blipFill>
          <a:blip r:embed="rId2"/>
          <a:stretch>
            <a:fillRect/>
          </a:stretch>
        </p:blipFill>
        <p:spPr>
          <a:xfrm>
            <a:off x="3298786" y="2020081"/>
            <a:ext cx="4733342" cy="3461256"/>
          </a:xfrm>
          <a:prstGeom prst="rect">
            <a:avLst/>
          </a:prstGeom>
        </p:spPr>
      </p:pic>
    </p:spTree>
    <p:extLst>
      <p:ext uri="{BB962C8B-B14F-4D97-AF65-F5344CB8AC3E}">
        <p14:creationId xmlns:p14="http://schemas.microsoft.com/office/powerpoint/2010/main" val="241061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2400" dirty="0" smtClean="0"/>
              <a:t>En </a:t>
            </a:r>
            <a:r>
              <a:rPr lang="tr-TR" sz="2400" dirty="0"/>
              <a:t>önemlisi </a:t>
            </a:r>
            <a:r>
              <a:rPr lang="tr-TR" sz="2400" dirty="0" err="1" smtClean="0"/>
              <a:t>ekonometrik</a:t>
            </a:r>
            <a:r>
              <a:rPr lang="tr-TR" sz="2400" dirty="0" smtClean="0"/>
              <a:t> </a:t>
            </a:r>
            <a:r>
              <a:rPr lang="tr-TR" sz="2400" dirty="0"/>
              <a:t>bir çalışma yapacaksanız hangi modeli temel alacağınızı ve bu model için veri bulup bulamayacağınızı daha en başta konuyu seçerken düşünmelisiniz. Seçtiğiniz konu hakkında bir model kurmak istiyorsanız, ne türden varsayımlara ve matematiksel aletlere ihtiyaç duyacağınızı önceden düşünmenizde fayda var.</a:t>
            </a:r>
          </a:p>
        </p:txBody>
      </p:sp>
    </p:spTree>
    <p:extLst>
      <p:ext uri="{BB962C8B-B14F-4D97-AF65-F5344CB8AC3E}">
        <p14:creationId xmlns:p14="http://schemas.microsoft.com/office/powerpoint/2010/main" val="2204935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363</TotalTime>
  <Words>1410</Words>
  <Application>Microsoft Office PowerPoint</Application>
  <PresentationFormat>Geniş ekran</PresentationFormat>
  <Paragraphs>114</Paragraphs>
  <Slides>43</Slides>
  <Notes>4</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43</vt:i4>
      </vt:variant>
    </vt:vector>
  </HeadingPairs>
  <TitlesOfParts>
    <vt:vector size="46" baseType="lpstr">
      <vt:lpstr>Calibri</vt:lpstr>
      <vt:lpstr>Calibri Light</vt:lpstr>
      <vt:lpstr>Geçmişe bakış</vt:lpstr>
      <vt:lpstr>Ekonometri</vt:lpstr>
      <vt:lpstr>Ekonometrik Araştırmanın Aşamaları </vt:lpstr>
      <vt:lpstr>PowerPoint Sunusu</vt:lpstr>
      <vt:lpstr>Hangi konuyu çalışmalıyım??</vt:lpstr>
      <vt:lpstr>PowerPoint Sunusu</vt:lpstr>
      <vt:lpstr>Elbette konu seçerken dikkat edilmesi gereken bazı noktalar var. </vt:lpstr>
      <vt:lpstr>PowerPoint Sunusu</vt:lpstr>
      <vt:lpstr>PowerPoint Sunusu</vt:lpstr>
      <vt:lpstr>PowerPoint Sunusu</vt:lpstr>
      <vt:lpstr>PowerPoint Sunusu</vt:lpstr>
      <vt:lpstr>Literatür Taraması ve Kaynak Seçimi </vt:lpstr>
      <vt:lpstr>PowerPoint Sunusu</vt:lpstr>
      <vt:lpstr>PowerPoint Sunusu</vt:lpstr>
      <vt:lpstr>PowerPoint Sunusu</vt:lpstr>
      <vt:lpstr>PowerPoint Sunusu</vt:lpstr>
      <vt:lpstr>PowerPoint Sunusu</vt:lpstr>
      <vt:lpstr>https://www.connectedpapers.com/ </vt:lpstr>
      <vt:lpstr>Nasıl çalışacaksınız?</vt:lpstr>
      <vt:lpstr>PowerPoint Sunusu</vt:lpstr>
      <vt:lpstr>PowerPoint Sunusu</vt:lpstr>
      <vt:lpstr>PowerPoint Sunusu</vt:lpstr>
      <vt:lpstr>PowerPoint Sunusu</vt:lpstr>
      <vt:lpstr>Nasıl Yazacaksınız </vt:lpstr>
      <vt:lpstr>Çalışmanızın içinde şu sorulara cevap bulunabilmelidir</vt:lpstr>
      <vt:lpstr>PowerPoint Sunusu</vt:lpstr>
      <vt:lpstr>PowerPoint Sunusu</vt:lpstr>
      <vt:lpstr>Nasıl Gönderme Yapılır? </vt:lpstr>
      <vt:lpstr>Örnek </vt:lpstr>
      <vt:lpstr>PowerPoint Sunusu</vt:lpstr>
      <vt:lpstr>PowerPoint Sunusu</vt:lpstr>
      <vt:lpstr>PowerPoint Sunusu</vt:lpstr>
      <vt:lpstr>PowerPoint Sunusu</vt:lpstr>
      <vt:lpstr>Kaynakça Nasıl Hazırlanır? </vt:lpstr>
      <vt:lpstr>PowerPoint Sunusu</vt:lpstr>
      <vt:lpstr>PowerPoint Sunusu</vt:lpstr>
      <vt:lpstr>PowerPoint Sunusu</vt:lpstr>
      <vt:lpstr>Örnek Kaynakça </vt:lpstr>
      <vt:lpstr>İnternet Kaynakları</vt:lpstr>
      <vt:lpstr>PowerPoint Sunusu</vt:lpstr>
      <vt:lpstr>PowerPoint Sunusu</vt:lpstr>
      <vt:lpstr>Veri Kaynakları</vt:lpstr>
      <vt:lpstr>Claudia Goldin</vt:lpstr>
      <vt:lpstr>PowerPoint Sunusu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TEZ YAZIM KILAVUZU</dc:title>
  <dc:creator>Hüseyin İçen</dc:creator>
  <cp:lastModifiedBy>iktisat</cp:lastModifiedBy>
  <cp:revision>28</cp:revision>
  <dcterms:created xsi:type="dcterms:W3CDTF">2017-11-01T19:01:32Z</dcterms:created>
  <dcterms:modified xsi:type="dcterms:W3CDTF">2023-12-29T10:32:57Z</dcterms:modified>
</cp:coreProperties>
</file>