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2B7532-AC63-419D-817D-19C3716BB0B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07F2B1-9AB5-4ADA-A50C-A03E04B0D7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adiology.uchc.edu/eAtlas/CV/932b.htm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KALP TÜMÖRLERİ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508500"/>
            <a:ext cx="6400800" cy="1752600"/>
          </a:xfrm>
        </p:spPr>
        <p:txBody>
          <a:bodyPr/>
          <a:lstStyle/>
          <a:p>
            <a:r>
              <a:rPr lang="tr-TR" sz="2000"/>
              <a:t>Prof. Dr. Ufuk ALPAGUT</a:t>
            </a:r>
          </a:p>
        </p:txBody>
      </p:sp>
      <p:pic>
        <p:nvPicPr>
          <p:cNvPr id="58372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  <p:pic>
        <p:nvPicPr>
          <p:cNvPr id="58373" name="Picture 5" descr="120px-Cardiac_tumo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4813"/>
            <a:ext cx="2376487" cy="158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77887"/>
          </a:xfrm>
        </p:spPr>
        <p:txBody>
          <a:bodyPr/>
          <a:lstStyle/>
          <a:p>
            <a:r>
              <a:rPr lang="tr-TR"/>
              <a:t>Miksoma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5876925"/>
            <a:ext cx="8077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Genellikle 4-8 cm boyutlarında intrakaviter yerleşim (&gt;%50)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20040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83973" name="Picture 5" descr="MIKS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44675"/>
            <a:ext cx="6896100" cy="3830638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83974" name="Picture 6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Miksoma</a:t>
            </a:r>
          </a:p>
        </p:txBody>
      </p:sp>
      <p:pic>
        <p:nvPicPr>
          <p:cNvPr id="89091" name="Picture 3" descr="myxoma-movi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4310063" cy="4572000"/>
          </a:xfrm>
          <a:prstGeom prst="rect">
            <a:avLst/>
          </a:prstGeom>
          <a:noFill/>
        </p:spPr>
      </p:pic>
      <p:pic>
        <p:nvPicPr>
          <p:cNvPr id="89092" name="Picture 4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SEMPTOM VE BULGULAR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000"/>
              <a:t>Dispne                           %75</a:t>
            </a:r>
          </a:p>
          <a:p>
            <a:pPr>
              <a:lnSpc>
                <a:spcPct val="80000"/>
              </a:lnSpc>
            </a:pPr>
            <a:r>
              <a:rPr lang="tr-TR" sz="2000"/>
              <a:t>Üfürüm                          %75</a:t>
            </a:r>
          </a:p>
          <a:p>
            <a:pPr>
              <a:lnSpc>
                <a:spcPct val="80000"/>
              </a:lnSpc>
            </a:pPr>
            <a:r>
              <a:rPr lang="tr-TR" sz="2000"/>
              <a:t>Pulmoner hipertansiyon    %70</a:t>
            </a:r>
          </a:p>
          <a:p>
            <a:pPr>
              <a:lnSpc>
                <a:spcPct val="80000"/>
              </a:lnSpc>
            </a:pPr>
            <a:r>
              <a:rPr lang="tr-TR" sz="2000"/>
              <a:t>Ateş                               %50</a:t>
            </a:r>
          </a:p>
          <a:p>
            <a:pPr>
              <a:lnSpc>
                <a:spcPct val="80000"/>
              </a:lnSpc>
            </a:pPr>
            <a:r>
              <a:rPr lang="tr-TR" sz="2000"/>
              <a:t>Anemi                            %33</a:t>
            </a:r>
          </a:p>
          <a:p>
            <a:pPr>
              <a:lnSpc>
                <a:spcPct val="80000"/>
              </a:lnSpc>
            </a:pPr>
            <a:r>
              <a:rPr lang="tr-TR" sz="2000"/>
              <a:t>Sedimantasyon hızı </a:t>
            </a:r>
            <a:r>
              <a:rPr lang="en-US" sz="2000">
                <a:cs typeface="Tahoma" pitchFamily="34" charset="0"/>
              </a:rPr>
              <a:t>^</a:t>
            </a:r>
            <a:r>
              <a:rPr lang="tr-TR" sz="2000">
                <a:cs typeface="Tahoma" pitchFamily="34" charset="0"/>
              </a:rPr>
              <a:t>       %33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Üçüncü kalp sesi              %30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Hemoptizi                        %15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Atriyal fibrilasyon              %15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Ani ölüm                          %15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Çomak parmak                 %5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Pulmoner emboli               %5</a:t>
            </a:r>
          </a:p>
          <a:p>
            <a:pPr>
              <a:lnSpc>
                <a:spcPct val="80000"/>
              </a:lnSpc>
            </a:pPr>
            <a:r>
              <a:rPr lang="tr-TR" sz="2000">
                <a:cs typeface="Tahoma" pitchFamily="34" charset="0"/>
              </a:rPr>
              <a:t>Sağ kalp yetmezliği            %5</a:t>
            </a:r>
          </a:p>
          <a:p>
            <a:pPr>
              <a:lnSpc>
                <a:spcPct val="80000"/>
              </a:lnSpc>
            </a:pPr>
            <a:endParaRPr lang="en-US" sz="2000">
              <a:cs typeface="Tahoma" pitchFamily="34" charset="0"/>
            </a:endParaRPr>
          </a:p>
        </p:txBody>
      </p:sp>
      <p:pic>
        <p:nvPicPr>
          <p:cNvPr id="64516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Hemodinamik Bozulma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Atriyal miksomalar, lokalizasyonu ve mobilitesine bağlı olarak pulmoner veya sistemik venöz dönüşü yada  atrioventriküler kapaklardaki kan akımını engelleyebilir.</a:t>
            </a:r>
          </a:p>
          <a:p>
            <a:pPr>
              <a:lnSpc>
                <a:spcPct val="80000"/>
              </a:lnSpc>
            </a:pPr>
            <a:r>
              <a:rPr lang="tr-TR" sz="2400"/>
              <a:t>Diyastol sırasında kapaklardan ventrikül içine prolabe olup bir top gibi kapak içine oturarak kan  akımını geçici olarak durdurabilir.</a:t>
            </a:r>
          </a:p>
          <a:p>
            <a:pPr>
              <a:lnSpc>
                <a:spcPct val="80000"/>
              </a:lnSpc>
            </a:pPr>
            <a:r>
              <a:rPr lang="tr-TR" sz="2400"/>
              <a:t>Bu durumda baş dönmesi, senkop hatta ani ölüm görülebilir.</a:t>
            </a:r>
          </a:p>
          <a:p>
            <a:pPr>
              <a:lnSpc>
                <a:spcPct val="80000"/>
              </a:lnSpc>
            </a:pPr>
            <a:r>
              <a:rPr lang="tr-TR" sz="2400"/>
              <a:t>Kapakların kapanmasını engelleyerek kapak yetmezliği yaratabilir.</a:t>
            </a:r>
          </a:p>
          <a:p>
            <a:pPr>
              <a:lnSpc>
                <a:spcPct val="80000"/>
              </a:lnSpc>
            </a:pPr>
            <a:r>
              <a:rPr lang="tr-TR" sz="2400"/>
              <a:t>Venöz dönüşü engelleyerek konjestif kalp yetmezliği bulgularına neden olabilir (hepatomegali,periferik ödem..)</a:t>
            </a:r>
          </a:p>
        </p:txBody>
      </p:sp>
      <p:pic>
        <p:nvPicPr>
          <p:cNvPr id="65540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Embolik Komplikasyonlar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Tümöral kitledeki bir parçalanma veya kitle yüzeyindeki trombüs nedeniyle ortaya çıkar.</a:t>
            </a:r>
          </a:p>
          <a:p>
            <a:pPr>
              <a:lnSpc>
                <a:spcPct val="90000"/>
              </a:lnSpc>
            </a:pPr>
            <a:r>
              <a:rPr lang="tr-TR" sz="2400"/>
              <a:t>Sol atriyal miksomaların %25-50 sinde görülebilir.</a:t>
            </a:r>
          </a:p>
          <a:p>
            <a:pPr>
              <a:lnSpc>
                <a:spcPct val="90000"/>
              </a:lnSpc>
            </a:pPr>
            <a:r>
              <a:rPr lang="tr-TR" sz="2400"/>
              <a:t>Sol ventriküler miksomalarda daha sıktır (%64).</a:t>
            </a:r>
          </a:p>
          <a:p>
            <a:pPr>
              <a:lnSpc>
                <a:spcPct val="90000"/>
              </a:lnSpc>
            </a:pPr>
            <a:r>
              <a:rPr lang="tr-TR" sz="2400"/>
              <a:t>Embolilerin yaklaşık yarısı serebrovasküler sahaya olur.Kalıcı nörolojik defisitlere yol açar.</a:t>
            </a:r>
          </a:p>
          <a:p>
            <a:pPr>
              <a:lnSpc>
                <a:spcPct val="90000"/>
              </a:lnSpc>
            </a:pPr>
            <a:r>
              <a:rPr lang="tr-TR" sz="2400"/>
              <a:t>Sağ kalpteki miksomalarda pulmoner emboli sıklığı düşüktür (%10), ancak ölümcüldür.</a:t>
            </a:r>
          </a:p>
          <a:p>
            <a:pPr>
              <a:lnSpc>
                <a:spcPct val="90000"/>
              </a:lnSpc>
            </a:pPr>
            <a:r>
              <a:rPr lang="tr-TR" sz="2400"/>
              <a:t>Kronik, tekraralayan emboliler nedeniyle pulmoner hipertansiyon gelişebilir.</a:t>
            </a:r>
          </a:p>
        </p:txBody>
      </p:sp>
      <p:pic>
        <p:nvPicPr>
          <p:cNvPr id="66564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Cerrahi Tedavi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İntrakaviter neoplazmalarda cerrahi girişimdeki amaç, tümörün kardiyopulmoner bypass ve kardiyak arrest ile tam olarak çıkarılmasıdır.</a:t>
            </a:r>
          </a:p>
          <a:p>
            <a:pPr>
              <a:lnSpc>
                <a:spcPct val="80000"/>
              </a:lnSpc>
            </a:pPr>
            <a:r>
              <a:rPr lang="tr-TR" sz="2800"/>
              <a:t>Tanı konulduktan sonra ameliyat acilen yapılmalıdır.</a:t>
            </a:r>
          </a:p>
          <a:p>
            <a:pPr>
              <a:lnSpc>
                <a:spcPct val="80000"/>
              </a:lnSpc>
            </a:pPr>
            <a:r>
              <a:rPr lang="tr-TR" sz="2800"/>
              <a:t>Emboli riskini  en aza indirmek için tümör fazla manüple edilmeden ve parçalanmadan çıkarılmalı ve kavite yıkanmalıdır.</a:t>
            </a:r>
          </a:p>
          <a:p>
            <a:pPr>
              <a:lnSpc>
                <a:spcPct val="80000"/>
              </a:lnSpc>
            </a:pPr>
            <a:r>
              <a:rPr lang="tr-TR" sz="2800"/>
              <a:t>Operatif	 mortalite %5 in altındadır.</a:t>
            </a:r>
          </a:p>
        </p:txBody>
      </p:sp>
      <p:pic>
        <p:nvPicPr>
          <p:cNvPr id="67588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74725"/>
          </a:xfrm>
        </p:spPr>
        <p:txBody>
          <a:bodyPr/>
          <a:lstStyle/>
          <a:p>
            <a:r>
              <a:rPr lang="tr-TR"/>
              <a:t>Papiller Fibroelastoma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5257800"/>
            <a:ext cx="8001000" cy="95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İntrakaviter yerleşimli (%15)</a:t>
            </a:r>
          </a:p>
          <a:p>
            <a:pPr>
              <a:lnSpc>
                <a:spcPct val="90000"/>
              </a:lnSpc>
            </a:pPr>
            <a:r>
              <a:rPr lang="tr-TR" sz="2800"/>
              <a:t>Kalp kapakları / endokard kaynaklı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148013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91141" name="Picture 5" descr="MIKSOM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24013"/>
            <a:ext cx="7010400" cy="3305175"/>
          </a:xfrm>
          <a:prstGeom prst="rect">
            <a:avLst/>
          </a:prstGeom>
          <a:noFill/>
        </p:spPr>
      </p:pic>
      <p:pic>
        <p:nvPicPr>
          <p:cNvPr id="91142" name="Picture 6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6613"/>
            <a:ext cx="8153400" cy="762000"/>
          </a:xfrm>
        </p:spPr>
        <p:txBody>
          <a:bodyPr/>
          <a:lstStyle/>
          <a:p>
            <a:r>
              <a:rPr lang="tr-TR"/>
              <a:t>Rabdomyoma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133600"/>
            <a:ext cx="2895600" cy="4114800"/>
          </a:xfrm>
        </p:spPr>
        <p:txBody>
          <a:bodyPr/>
          <a:lstStyle/>
          <a:p>
            <a:r>
              <a:rPr lang="tr-TR" sz="2400"/>
              <a:t>Pediatride (%55)</a:t>
            </a:r>
          </a:p>
          <a:p>
            <a:r>
              <a:rPr lang="tr-TR" sz="2400"/>
              <a:t>Kardiyak miyosit orjinli hamartomlar</a:t>
            </a:r>
          </a:p>
          <a:p>
            <a:r>
              <a:rPr lang="tr-TR" sz="2400"/>
              <a:t>Ventriküler yerleşim</a:t>
            </a:r>
          </a:p>
          <a:p>
            <a:r>
              <a:rPr lang="tr-TR" sz="2400"/>
              <a:t>Tanı preterm veya &lt;1 yaşta</a:t>
            </a:r>
          </a:p>
          <a:p>
            <a:endParaRPr lang="tr-TR" sz="2400"/>
          </a:p>
        </p:txBody>
      </p:sp>
      <p:pic>
        <p:nvPicPr>
          <p:cNvPr id="92164" name="Picture 4" descr="rabdomy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133600"/>
            <a:ext cx="5327650" cy="4395788"/>
          </a:xfrm>
          <a:prstGeom prst="rect">
            <a:avLst/>
          </a:prstGeom>
          <a:noFill/>
        </p:spPr>
      </p:pic>
      <p:pic>
        <p:nvPicPr>
          <p:cNvPr id="92165" name="Picture 5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PRİMER MALİGN KALP TÜMÖRLERİ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Anjiosarkom (%33)</a:t>
            </a:r>
          </a:p>
          <a:p>
            <a:pPr>
              <a:lnSpc>
                <a:spcPct val="90000"/>
              </a:lnSpc>
            </a:pPr>
            <a:r>
              <a:rPr lang="tr-TR" sz="2400"/>
              <a:t>Rabdomiyosarkom (%23)</a:t>
            </a:r>
          </a:p>
          <a:p>
            <a:pPr>
              <a:lnSpc>
                <a:spcPct val="90000"/>
              </a:lnSpc>
            </a:pPr>
            <a:r>
              <a:rPr lang="tr-TR" sz="2400"/>
              <a:t>Fibrosarkom (%10)</a:t>
            </a:r>
          </a:p>
          <a:p>
            <a:pPr>
              <a:lnSpc>
                <a:spcPct val="90000"/>
              </a:lnSpc>
            </a:pPr>
            <a:r>
              <a:rPr lang="tr-TR" sz="2400"/>
              <a:t>Leanfoma (%5)</a:t>
            </a:r>
          </a:p>
          <a:p>
            <a:pPr>
              <a:lnSpc>
                <a:spcPct val="90000"/>
              </a:lnSpc>
            </a:pPr>
            <a:r>
              <a:rPr lang="tr-TR" sz="2400"/>
              <a:t>Osteosarkom (%4)</a:t>
            </a:r>
          </a:p>
          <a:p>
            <a:pPr>
              <a:lnSpc>
                <a:spcPct val="90000"/>
              </a:lnSpc>
            </a:pPr>
            <a:r>
              <a:rPr lang="tr-TR" sz="2400"/>
              <a:t>Timoma (%3)</a:t>
            </a:r>
          </a:p>
          <a:p>
            <a:pPr>
              <a:lnSpc>
                <a:spcPct val="90000"/>
              </a:lnSpc>
            </a:pPr>
            <a:r>
              <a:rPr lang="tr-TR" sz="2400"/>
              <a:t>Nörojenik sarkom (%2)</a:t>
            </a:r>
          </a:p>
          <a:p>
            <a:pPr>
              <a:lnSpc>
                <a:spcPct val="90000"/>
              </a:lnSpc>
            </a:pPr>
            <a:r>
              <a:rPr lang="tr-TR" sz="2400"/>
              <a:t>Leiyomiyosarkom (%1)</a:t>
            </a:r>
          </a:p>
          <a:p>
            <a:pPr>
              <a:lnSpc>
                <a:spcPct val="90000"/>
              </a:lnSpc>
            </a:pPr>
            <a:r>
              <a:rPr lang="tr-TR" sz="2400"/>
              <a:t>Liposarkom (%1)</a:t>
            </a:r>
          </a:p>
          <a:p>
            <a:pPr>
              <a:lnSpc>
                <a:spcPct val="90000"/>
              </a:lnSpc>
            </a:pPr>
            <a:r>
              <a:rPr lang="tr-TR" sz="2400"/>
              <a:t>Sinovyal sarkom (%1)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106500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37160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93187" name="Picture 3" descr="TÜMÖ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486400" cy="4278313"/>
          </a:xfrm>
          <a:prstGeom prst="rect">
            <a:avLst/>
          </a:prstGeom>
          <a:noFill/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Sağ atrium’da malign melanom</a:t>
            </a:r>
          </a:p>
        </p:txBody>
      </p:sp>
      <p:pic>
        <p:nvPicPr>
          <p:cNvPr id="93189" name="Picture 5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GENEL BİLGİLER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Primer kalp tümörleri nadirdir (%0.02)</a:t>
            </a:r>
          </a:p>
          <a:p>
            <a:r>
              <a:rPr lang="tr-TR"/>
              <a:t>Sekonder kalp tümörleri 20-40 kez daha fazladır</a:t>
            </a:r>
          </a:p>
          <a:p>
            <a:r>
              <a:rPr lang="tr-TR"/>
              <a:t>Yaygın kanser nedeniyle ölenlerin %10-20 sinde perikard veya epikardı tutan metastaz görülmektedir</a:t>
            </a:r>
          </a:p>
        </p:txBody>
      </p:sp>
      <p:pic>
        <p:nvPicPr>
          <p:cNvPr id="59396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71562"/>
          </a:xfrm>
        </p:spPr>
        <p:txBody>
          <a:bodyPr/>
          <a:lstStyle/>
          <a:p>
            <a:r>
              <a:rPr lang="tr-TR"/>
              <a:t>Malign tümörler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5334000"/>
            <a:ext cx="7543800" cy="1066800"/>
          </a:xfrm>
        </p:spPr>
        <p:txBody>
          <a:bodyPr/>
          <a:lstStyle/>
          <a:p>
            <a:r>
              <a:rPr lang="tr-TR" sz="2800"/>
              <a:t>%15-20</a:t>
            </a:r>
          </a:p>
          <a:p>
            <a:r>
              <a:rPr lang="tr-TR" sz="2800"/>
              <a:t>En sık anjiosarkom</a:t>
            </a:r>
          </a:p>
        </p:txBody>
      </p:sp>
      <p:pic>
        <p:nvPicPr>
          <p:cNvPr id="94212" name="Picture 4" descr="anjiosark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5181600" cy="3644900"/>
          </a:xfrm>
          <a:prstGeom prst="rect">
            <a:avLst/>
          </a:prstGeom>
          <a:noFill/>
        </p:spPr>
      </p:pic>
      <p:pic>
        <p:nvPicPr>
          <p:cNvPr id="94213" name="Picture 5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71562"/>
          </a:xfrm>
        </p:spPr>
        <p:txBody>
          <a:bodyPr/>
          <a:lstStyle/>
          <a:p>
            <a:r>
              <a:rPr lang="tr-TR"/>
              <a:t>Malign tümörler</a:t>
            </a:r>
          </a:p>
        </p:txBody>
      </p:sp>
      <p:pic>
        <p:nvPicPr>
          <p:cNvPr id="95235" name="Picture 3" descr="tee anjiosarkom sağ atriumda ve perikardiyal e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5410200" cy="4425950"/>
          </a:xfrm>
          <a:prstGeom prst="rect">
            <a:avLst/>
          </a:prstGeom>
          <a:noFill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295400" y="6172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tr-TR" sz="2400">
                <a:latin typeface="Times New Roman" pitchFamily="18" charset="0"/>
              </a:rPr>
              <a:t>TEE görüntüsünde anjiosarkom</a:t>
            </a:r>
          </a:p>
        </p:txBody>
      </p:sp>
      <p:pic>
        <p:nvPicPr>
          <p:cNvPr id="95237" name="Picture 5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Malign tümörler: Lenfoma</a:t>
            </a:r>
          </a:p>
        </p:txBody>
      </p:sp>
      <p:pic>
        <p:nvPicPr>
          <p:cNvPr id="96259" name="Picture 3" descr="kardiyak lenf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477000" cy="4546600"/>
          </a:xfrm>
          <a:prstGeom prst="rect">
            <a:avLst/>
          </a:prstGeom>
          <a:noFill/>
        </p:spPr>
      </p:pic>
      <p:pic>
        <p:nvPicPr>
          <p:cNvPr id="96260" name="Picture 4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Visseral perikardı invaze eden lenfoma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2700" y="2170113"/>
            <a:ext cx="4038600" cy="2463800"/>
            <a:chOff x="-3" y="-3"/>
            <a:chExt cx="2544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2538" cy="1546"/>
              <a:chOff x="0" y="0"/>
              <a:chExt cx="2538" cy="1546"/>
            </a:xfrm>
          </p:grpSpPr>
          <p:sp>
            <p:nvSpPr>
              <p:cNvPr id="12800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8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tr-TR" sz="2400">
                    <a:latin typeface="Times New Roman" pitchFamily="18" charset="0"/>
                    <a:hlinkClick r:id="rId2"/>
                  </a:rPr>
                  <a:t>  </a:t>
                </a:r>
                <a:r>
                  <a:rPr lang="tr-TR" sz="15500">
                    <a:latin typeface="Times New Roman" pitchFamily="18" charset="0"/>
                  </a:rPr>
                  <a:t> </a:t>
                </a:r>
                <a:r>
                  <a:rPr lang="tr-TR" sz="2400">
                    <a:latin typeface="Times New Roman" pitchFamily="18" charset="0"/>
                  </a:rPr>
                  <a:t>                                          </a:t>
                </a:r>
              </a:p>
            </p:txBody>
          </p:sp>
          <p:sp>
            <p:nvSpPr>
              <p:cNvPr id="12800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8" cy="154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44" cy="155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28008" name="Picture 8" descr="6602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114550"/>
            <a:ext cx="5699125" cy="427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74725"/>
          </a:xfrm>
        </p:spPr>
        <p:txBody>
          <a:bodyPr/>
          <a:lstStyle/>
          <a:p>
            <a:r>
              <a:rPr lang="tr-TR"/>
              <a:t>Malign tümörler: Teratom</a:t>
            </a:r>
          </a:p>
        </p:txBody>
      </p:sp>
      <p:pic>
        <p:nvPicPr>
          <p:cNvPr id="97283" name="Picture 3" descr="ter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600200"/>
            <a:ext cx="6324600" cy="4757738"/>
          </a:xfrm>
          <a:prstGeom prst="rect">
            <a:avLst/>
          </a:prstGeom>
          <a:noFill/>
        </p:spPr>
      </p:pic>
      <p:pic>
        <p:nvPicPr>
          <p:cNvPr id="97284" name="Picture 4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Fizik muayene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Sessiz</a:t>
            </a:r>
          </a:p>
          <a:p>
            <a:r>
              <a:rPr lang="tr-TR"/>
              <a:t>Kapak patolojileri</a:t>
            </a:r>
          </a:p>
          <a:p>
            <a:r>
              <a:rPr lang="tr-TR"/>
              <a:t>LV fonksiyon bozuklukları</a:t>
            </a:r>
          </a:p>
        </p:txBody>
      </p:sp>
      <p:pic>
        <p:nvPicPr>
          <p:cNvPr id="99332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Klinik bulgular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Genel</a:t>
            </a:r>
          </a:p>
          <a:p>
            <a:r>
              <a:rPr lang="tr-TR"/>
              <a:t>Tromboemboli</a:t>
            </a:r>
          </a:p>
          <a:p>
            <a:r>
              <a:rPr lang="tr-TR"/>
              <a:t>Kapak patolojileri</a:t>
            </a:r>
          </a:p>
          <a:p>
            <a:r>
              <a:rPr lang="tr-TR"/>
              <a:t>Metastazlar</a:t>
            </a:r>
          </a:p>
        </p:txBody>
      </p:sp>
      <p:pic>
        <p:nvPicPr>
          <p:cNvPr id="100356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Noninvazif tanı yöntemleri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EKG</a:t>
            </a:r>
          </a:p>
          <a:p>
            <a:r>
              <a:rPr lang="tr-TR"/>
              <a:t>Telekardiyografi</a:t>
            </a:r>
          </a:p>
          <a:p>
            <a:r>
              <a:rPr lang="tr-TR"/>
              <a:t>Ekokardiyografi (%90-100)</a:t>
            </a:r>
          </a:p>
          <a:p>
            <a:r>
              <a:rPr lang="tr-TR"/>
              <a:t>Radyonükleid</a:t>
            </a:r>
          </a:p>
          <a:p>
            <a:r>
              <a:rPr lang="tr-TR"/>
              <a:t>BT</a:t>
            </a:r>
          </a:p>
          <a:p>
            <a:r>
              <a:rPr lang="tr-TR"/>
              <a:t>MR </a:t>
            </a:r>
          </a:p>
        </p:txBody>
      </p:sp>
      <p:pic>
        <p:nvPicPr>
          <p:cNvPr id="101380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İnvazif tanı yöntemleri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Biyopsi</a:t>
            </a:r>
          </a:p>
        </p:txBody>
      </p:sp>
      <p:pic>
        <p:nvPicPr>
          <p:cNvPr id="102404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SEKONDER KALP TÜMÖRLERİ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Metastatik kalp tümörleri</a:t>
            </a:r>
          </a:p>
          <a:p>
            <a:r>
              <a:rPr lang="tr-TR"/>
              <a:t>İnfradiafragmatik tümörlerin direkt yayılımı</a:t>
            </a:r>
          </a:p>
        </p:txBody>
      </p:sp>
      <p:pic>
        <p:nvPicPr>
          <p:cNvPr id="107524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Kalp tümörleri: İnsidans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716213" y="3048000"/>
            <a:ext cx="3709987" cy="83185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tr-TR" sz="2400">
                <a:latin typeface="Times New Roman" pitchFamily="18" charset="0"/>
              </a:rPr>
              <a:t>Primer kardiyolojik tümörler</a:t>
            </a:r>
          </a:p>
          <a:p>
            <a:pPr algn="ctr"/>
            <a:r>
              <a:rPr kumimoji="1" lang="tr-TR" sz="2400">
                <a:latin typeface="Times New Roman" pitchFamily="18" charset="0"/>
              </a:rPr>
              <a:t>(%0.002 - %0.1)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 flipH="1">
            <a:off x="2667000" y="4000500"/>
            <a:ext cx="1600200" cy="495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4876800" y="40005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295400" y="4724400"/>
            <a:ext cx="2590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kumimoji="1" lang="tr-TR" sz="2400" b="1">
                <a:latin typeface="Times New Roman" pitchFamily="18" charset="0"/>
              </a:rPr>
              <a:t>%80 Belign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953000" y="4724400"/>
            <a:ext cx="2917825" cy="466725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kumimoji="1" lang="tr-TR" sz="2400" b="1">
                <a:latin typeface="Times New Roman" pitchFamily="18" charset="0"/>
              </a:rPr>
              <a:t>%20 Malign</a:t>
            </a:r>
          </a:p>
        </p:txBody>
      </p:sp>
      <p:pic>
        <p:nvPicPr>
          <p:cNvPr id="109576" name="Picture 8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793037" cy="779463"/>
          </a:xfrm>
        </p:spPr>
        <p:txBody>
          <a:bodyPr/>
          <a:lstStyle/>
          <a:p>
            <a:r>
              <a:rPr lang="tr-TR"/>
              <a:t>Malign tümörler: Metastatik tm.</a:t>
            </a:r>
          </a:p>
        </p:txBody>
      </p:sp>
      <p:pic>
        <p:nvPicPr>
          <p:cNvPr id="108547" name="Picture 3" descr="metastatik 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1447800"/>
            <a:ext cx="3549650" cy="5257800"/>
          </a:xfrm>
          <a:prstGeom prst="rect">
            <a:avLst/>
          </a:prstGeom>
          <a:noFill/>
        </p:spPr>
      </p:pic>
      <p:pic>
        <p:nvPicPr>
          <p:cNvPr id="108548" name="Picture 4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b="35022"/>
          <a:stretch>
            <a:fillRect/>
          </a:stretch>
        </p:blipFill>
        <p:spPr bwMode="auto">
          <a:xfrm>
            <a:off x="4356100" y="3632200"/>
            <a:ext cx="47879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 b="22650"/>
          <a:stretch>
            <a:fillRect/>
          </a:stretch>
        </p:blipFill>
        <p:spPr bwMode="auto">
          <a:xfrm>
            <a:off x="0" y="0"/>
            <a:ext cx="401002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 cstate="print"/>
          <a:srcRect t="74577"/>
          <a:stretch>
            <a:fillRect/>
          </a:stretch>
        </p:blipFill>
        <p:spPr bwMode="auto">
          <a:xfrm>
            <a:off x="0" y="5422900"/>
            <a:ext cx="41767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Sekonder kalp tümörleri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37160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182688" y="2200275"/>
          <a:ext cx="7772400" cy="3748088"/>
        </p:xfrm>
        <a:graphic>
          <a:graphicData uri="http://schemas.openxmlformats.org/presentationml/2006/ole">
            <p:oleObj spid="_x0000_s3074" name="Grafik" r:id="rId3" imgW="6401039" imgH="3086378" progId="MSGraph.Chart.8">
              <p:embed/>
            </p:oleObj>
          </a:graphicData>
        </a:graphic>
      </p:graphicFrame>
      <p:pic>
        <p:nvPicPr>
          <p:cNvPr id="103429" name="Picture 5" descr="İ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breg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914400"/>
            <a:ext cx="7086600" cy="5702300"/>
          </a:xfrm>
          <a:prstGeom prst="rect">
            <a:avLst/>
          </a:prstGeom>
          <a:noFill/>
        </p:spPr>
      </p:pic>
      <p:pic>
        <p:nvPicPr>
          <p:cNvPr id="104451" name="Picture 3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breg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14400"/>
            <a:ext cx="8001000" cy="5554663"/>
          </a:xfrm>
          <a:prstGeom prst="rect">
            <a:avLst/>
          </a:prstGeom>
          <a:noFill/>
        </p:spPr>
      </p:pic>
      <p:pic>
        <p:nvPicPr>
          <p:cNvPr id="105475" name="Picture 3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Kalp tümörleri: Erişkinde insidans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182688" y="2017713"/>
          <a:ext cx="7772400" cy="4114800"/>
        </p:xfrm>
        <a:graphic>
          <a:graphicData uri="http://schemas.openxmlformats.org/presentationml/2006/ole">
            <p:oleObj spid="_x0000_s1026" name="Grafik" r:id="rId3" imgW="7772446" imgH="4114800" progId="MSGraph.Chart.8">
              <p:embed followColorScheme="full"/>
            </p:oleObj>
          </a:graphicData>
        </a:graphic>
      </p:graphicFrame>
      <p:pic>
        <p:nvPicPr>
          <p:cNvPr id="81924" name="Picture 4" descr="İ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Kalp tümörleri: Çocuklarda insidans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182688" y="2017713"/>
          <a:ext cx="7772400" cy="4114800"/>
        </p:xfrm>
        <a:graphic>
          <a:graphicData uri="http://schemas.openxmlformats.org/presentationml/2006/ole">
            <p:oleObj spid="_x0000_s2050" name="Grafik" r:id="rId3" imgW="7772446" imgH="4114800" progId="MSGraph.Chart.8">
              <p:embed followColorScheme="full"/>
            </p:oleObj>
          </a:graphicData>
        </a:graphic>
      </p:graphicFrame>
      <p:pic>
        <p:nvPicPr>
          <p:cNvPr id="82948" name="Picture 4" descr="İ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PRİMER BENİNG KALP TÜMÖRLERİ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Miksoma (%50)</a:t>
            </a:r>
          </a:p>
          <a:p>
            <a:pPr>
              <a:lnSpc>
                <a:spcPct val="90000"/>
              </a:lnSpc>
            </a:pPr>
            <a:r>
              <a:rPr lang="tr-TR" sz="2400"/>
              <a:t>Lipoma (%20.8)</a:t>
            </a:r>
          </a:p>
          <a:p>
            <a:pPr>
              <a:lnSpc>
                <a:spcPct val="90000"/>
              </a:lnSpc>
            </a:pPr>
            <a:r>
              <a:rPr lang="tr-TR" sz="2400"/>
              <a:t>Papiller Fibroelastom (%15)</a:t>
            </a:r>
          </a:p>
          <a:p>
            <a:pPr>
              <a:lnSpc>
                <a:spcPct val="90000"/>
              </a:lnSpc>
            </a:pPr>
            <a:r>
              <a:rPr lang="tr-TR" sz="2400"/>
              <a:t>Hemanjiom (%5)</a:t>
            </a:r>
          </a:p>
          <a:p>
            <a:pPr>
              <a:lnSpc>
                <a:spcPct val="90000"/>
              </a:lnSpc>
            </a:pPr>
            <a:r>
              <a:rPr lang="tr-TR" sz="2400"/>
              <a:t>Mezotelioma (%4)</a:t>
            </a:r>
          </a:p>
          <a:p>
            <a:pPr>
              <a:lnSpc>
                <a:spcPct val="90000"/>
              </a:lnSpc>
            </a:pPr>
            <a:r>
              <a:rPr lang="tr-TR" sz="2400"/>
              <a:t>Fibroma (%3) [çocuklarda %15.5]</a:t>
            </a:r>
          </a:p>
          <a:p>
            <a:pPr>
              <a:lnSpc>
                <a:spcPct val="90000"/>
              </a:lnSpc>
            </a:pPr>
            <a:r>
              <a:rPr lang="tr-TR" sz="2400"/>
              <a:t>Teratoma (%1) [çocuklarda %14]</a:t>
            </a:r>
          </a:p>
          <a:p>
            <a:pPr>
              <a:lnSpc>
                <a:spcPct val="90000"/>
              </a:lnSpc>
            </a:pPr>
            <a:r>
              <a:rPr lang="tr-TR" sz="2400"/>
              <a:t>Rabdomiyoma (%1) [çocuklarda %45]</a:t>
            </a:r>
          </a:p>
          <a:p>
            <a:pPr>
              <a:lnSpc>
                <a:spcPct val="90000"/>
              </a:lnSpc>
            </a:pPr>
            <a:r>
              <a:rPr lang="tr-TR" sz="2400"/>
              <a:t>Paraganglioma (%1)</a:t>
            </a:r>
          </a:p>
          <a:p>
            <a:pPr>
              <a:lnSpc>
                <a:spcPct val="90000"/>
              </a:lnSpc>
            </a:pPr>
            <a:r>
              <a:rPr lang="tr-TR" sz="2400"/>
              <a:t>Lenfanjioma (</a:t>
            </a:r>
            <a:r>
              <a:rPr lang="tr-TR" sz="2400">
                <a:cs typeface="Tahoma" pitchFamily="34" charset="0"/>
              </a:rPr>
              <a:t>≤%1)</a:t>
            </a:r>
          </a:p>
        </p:txBody>
      </p:sp>
      <p:pic>
        <p:nvPicPr>
          <p:cNvPr id="60420" name="Picture 4" descr="İ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MİKSOMA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543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tr-TR" sz="2400"/>
              <a:t>Genellikle subendokardiyal tabakanın multipotansiyel mezenkimal hücrelerinden kaynaklanan yumuşak, jelatinimsi, polipoid pediküllü ve frajil bir yapıya sahiptirler.</a:t>
            </a:r>
          </a:p>
          <a:p>
            <a:pPr>
              <a:lnSpc>
                <a:spcPct val="80000"/>
              </a:lnSpc>
            </a:pPr>
            <a:r>
              <a:rPr lang="tr-TR" sz="2400"/>
              <a:t>Ortalama çapları 5-6 cm (0.5-15) dir. Ağırlıkları 50-60 gramdır.</a:t>
            </a:r>
          </a:p>
          <a:p>
            <a:pPr>
              <a:lnSpc>
                <a:spcPct val="80000"/>
              </a:lnSpc>
            </a:pPr>
            <a:r>
              <a:rPr lang="tr-TR" sz="2400"/>
              <a:t>Gri-beyaz renkte, mukoid yapıdadır.</a:t>
            </a:r>
          </a:p>
          <a:p>
            <a:pPr>
              <a:lnSpc>
                <a:spcPct val="80000"/>
              </a:lnSpc>
            </a:pPr>
            <a:r>
              <a:rPr lang="tr-TR" sz="2400"/>
              <a:t>Çoğu atriumdan tek olarak çıkar.</a:t>
            </a:r>
          </a:p>
          <a:p>
            <a:pPr>
              <a:lnSpc>
                <a:spcPct val="80000"/>
              </a:lnSpc>
            </a:pPr>
            <a:r>
              <a:rPr lang="tr-TR" sz="2400"/>
              <a:t>%75 sol atrium, %18 sağ atrium, %4 sağ ventrikül, %4 sol ventrikülde yerleşir.</a:t>
            </a:r>
          </a:p>
          <a:p>
            <a:pPr>
              <a:lnSpc>
                <a:spcPct val="80000"/>
              </a:lnSpc>
            </a:pPr>
            <a:r>
              <a:rPr lang="tr-TR" sz="2400"/>
              <a:t>Atrial miksomalar sıklıkla fossa ovalisten kaynaklanır.</a:t>
            </a:r>
          </a:p>
          <a:p>
            <a:pPr>
              <a:lnSpc>
                <a:spcPct val="80000"/>
              </a:lnSpc>
            </a:pPr>
            <a:r>
              <a:rPr lang="tr-TR" sz="2400"/>
              <a:t>Ventriküler miksomaların çoğu interventriküler septumdan çıkar.</a:t>
            </a:r>
          </a:p>
        </p:txBody>
      </p:sp>
      <p:pic>
        <p:nvPicPr>
          <p:cNvPr id="63493" name="Picture 5" descr="miks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04813"/>
            <a:ext cx="1689100" cy="1800225"/>
          </a:xfrm>
          <a:prstGeom prst="rect">
            <a:avLst/>
          </a:prstGeom>
          <a:noFill/>
        </p:spPr>
      </p:pic>
      <p:pic>
        <p:nvPicPr>
          <p:cNvPr id="63494" name="Picture 6" descr="İ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425"/>
            <a:ext cx="917575" cy="9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 b="31818"/>
          <a:stretch>
            <a:fillRect/>
          </a:stretch>
        </p:blipFill>
        <p:spPr bwMode="auto">
          <a:xfrm>
            <a:off x="755650" y="0"/>
            <a:ext cx="404336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 b="26712"/>
          <a:stretch>
            <a:fillRect/>
          </a:stretch>
        </p:blipFill>
        <p:spPr bwMode="auto">
          <a:xfrm>
            <a:off x="5651500" y="2205038"/>
            <a:ext cx="308292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 t="81239"/>
          <a:stretch>
            <a:fillRect/>
          </a:stretch>
        </p:blipFill>
        <p:spPr bwMode="auto">
          <a:xfrm>
            <a:off x="684213" y="4654550"/>
            <a:ext cx="4103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b="24146"/>
          <a:stretch>
            <a:fillRect/>
          </a:stretch>
        </p:blipFill>
        <p:spPr bwMode="auto">
          <a:xfrm>
            <a:off x="0" y="73025"/>
            <a:ext cx="32559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 b="43817"/>
          <a:stretch>
            <a:fillRect/>
          </a:stretch>
        </p:blipFill>
        <p:spPr bwMode="auto">
          <a:xfrm>
            <a:off x="3924300" y="3357563"/>
            <a:ext cx="52197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 cstate="print"/>
          <a:srcRect t="68582"/>
          <a:stretch>
            <a:fillRect/>
          </a:stretch>
        </p:blipFill>
        <p:spPr bwMode="auto">
          <a:xfrm>
            <a:off x="34925" y="5373688"/>
            <a:ext cx="39481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Ekran Gösterisi (4:3)</PresentationFormat>
  <Paragraphs>119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6" baseType="lpstr">
      <vt:lpstr>Ofis Teması</vt:lpstr>
      <vt:lpstr>Microsoft Graph 2000 Grafik</vt:lpstr>
      <vt:lpstr>KALP TÜMÖRLERİ</vt:lpstr>
      <vt:lpstr>GENEL BİLGİLER</vt:lpstr>
      <vt:lpstr>Kalp tümörleri: İnsidans</vt:lpstr>
      <vt:lpstr>Kalp tümörleri: Erişkinde insidans</vt:lpstr>
      <vt:lpstr>Kalp tümörleri: Çocuklarda insidans</vt:lpstr>
      <vt:lpstr>PRİMER BENİNG KALP TÜMÖRLERİ</vt:lpstr>
      <vt:lpstr>MİKSOMA</vt:lpstr>
      <vt:lpstr>Slayt 8</vt:lpstr>
      <vt:lpstr>Slayt 9</vt:lpstr>
      <vt:lpstr>Miksoma</vt:lpstr>
      <vt:lpstr>Miksoma</vt:lpstr>
      <vt:lpstr>SEMPTOM VE BULGULAR</vt:lpstr>
      <vt:lpstr>Hemodinamik Bozulma</vt:lpstr>
      <vt:lpstr>Embolik Komplikasyonlar</vt:lpstr>
      <vt:lpstr>Cerrahi Tedavi</vt:lpstr>
      <vt:lpstr>Papiller Fibroelastoma</vt:lpstr>
      <vt:lpstr>Rabdomyoma</vt:lpstr>
      <vt:lpstr>PRİMER MALİGN KALP TÜMÖRLERİ</vt:lpstr>
      <vt:lpstr>Sağ atrium’da malign melanom</vt:lpstr>
      <vt:lpstr>Malign tümörler</vt:lpstr>
      <vt:lpstr>Malign tümörler</vt:lpstr>
      <vt:lpstr>Malign tümörler: Lenfoma</vt:lpstr>
      <vt:lpstr>Visseral perikardı invaze eden lenfoma</vt:lpstr>
      <vt:lpstr>Malign tümörler: Teratom</vt:lpstr>
      <vt:lpstr>Fizik muayene</vt:lpstr>
      <vt:lpstr>Klinik bulgular</vt:lpstr>
      <vt:lpstr>Noninvazif tanı yöntemleri</vt:lpstr>
      <vt:lpstr>İnvazif tanı yöntemleri</vt:lpstr>
      <vt:lpstr>SEKONDER KALP TÜMÖRLERİ</vt:lpstr>
      <vt:lpstr>Malign tümörler: Metastatik tm.</vt:lpstr>
      <vt:lpstr>Slayt 31</vt:lpstr>
      <vt:lpstr>Sekonder kalp tümörleri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KALP TÜMÖRLERİ</dc:title>
  <cp:lastModifiedBy>xp</cp:lastModifiedBy>
  <cp:revision>1</cp:revision>
  <dcterms:modified xsi:type="dcterms:W3CDTF">2016-11-24T09:22:59Z</dcterms:modified>
</cp:coreProperties>
</file>