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0" r:id="rId3"/>
    <p:sldId id="281" r:id="rId4"/>
    <p:sldId id="279" r:id="rId5"/>
    <p:sldId id="258" r:id="rId6"/>
    <p:sldId id="259" r:id="rId7"/>
    <p:sldId id="260" r:id="rId8"/>
    <p:sldId id="261" r:id="rId9"/>
    <p:sldId id="263" r:id="rId10"/>
    <p:sldId id="264" r:id="rId11"/>
    <p:sldId id="282" r:id="rId12"/>
    <p:sldId id="265" r:id="rId13"/>
    <p:sldId id="286" r:id="rId14"/>
    <p:sldId id="266" r:id="rId15"/>
    <p:sldId id="267" r:id="rId16"/>
    <p:sldId id="284" r:id="rId17"/>
    <p:sldId id="268" r:id="rId18"/>
    <p:sldId id="269" r:id="rId19"/>
    <p:sldId id="285" r:id="rId20"/>
    <p:sldId id="270" r:id="rId21"/>
    <p:sldId id="271" r:id="rId22"/>
    <p:sldId id="272" r:id="rId23"/>
    <p:sldId id="290" r:id="rId24"/>
    <p:sldId id="289" r:id="rId25"/>
    <p:sldId id="291" r:id="rId26"/>
    <p:sldId id="288" r:id="rId27"/>
    <p:sldId id="273" r:id="rId28"/>
    <p:sldId id="274" r:id="rId29"/>
    <p:sldId id="287" r:id="rId30"/>
    <p:sldId id="275" r:id="rId31"/>
    <p:sldId id="276" r:id="rId32"/>
    <p:sldId id="277" r:id="rId33"/>
    <p:sldId id="278"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109" d="100"/>
          <a:sy n="109" d="100"/>
        </p:scale>
        <p:origin x="1674" y="108"/>
      </p:cViewPr>
      <p:guideLst>
        <p:guide orient="horz" pos="2160"/>
        <p:guide pos="2880"/>
      </p:guideLst>
    </p:cSldViewPr>
  </p:slideViewPr>
  <p:outlineViewPr>
    <p:cViewPr>
      <p:scale>
        <a:sx n="33" d="100"/>
        <a:sy n="33" d="100"/>
      </p:scale>
      <p:origin x="0" y="129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DB8F9C0-2E40-4CD6-AC5C-5E1CAD4D78A0}" type="datetimeFigureOut">
              <a:rPr lang="tr-TR" smtClean="0"/>
              <a:pPr/>
              <a:t>7 Ara 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D235AE8-D2AE-4711-B79C-70E2D601267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DB8F9C0-2E40-4CD6-AC5C-5E1CAD4D78A0}" type="datetimeFigureOut">
              <a:rPr lang="tr-TR" smtClean="0"/>
              <a:pPr/>
              <a:t>7 Ara 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D235AE8-D2AE-4711-B79C-70E2D601267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DB8F9C0-2E40-4CD6-AC5C-5E1CAD4D78A0}" type="datetimeFigureOut">
              <a:rPr lang="tr-TR" smtClean="0"/>
              <a:pPr/>
              <a:t>7 Ara 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D235AE8-D2AE-4711-B79C-70E2D601267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DB8F9C0-2E40-4CD6-AC5C-5E1CAD4D78A0}" type="datetimeFigureOut">
              <a:rPr lang="tr-TR" smtClean="0"/>
              <a:pPr/>
              <a:t>7 Ara 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D235AE8-D2AE-4711-B79C-70E2D601267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DB8F9C0-2E40-4CD6-AC5C-5E1CAD4D78A0}" type="datetimeFigureOut">
              <a:rPr lang="tr-TR" smtClean="0"/>
              <a:pPr/>
              <a:t>7 Ara 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D235AE8-D2AE-4711-B79C-70E2D601267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DB8F9C0-2E40-4CD6-AC5C-5E1CAD4D78A0}" type="datetimeFigureOut">
              <a:rPr lang="tr-TR" smtClean="0"/>
              <a:pPr/>
              <a:t>7 Ara 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D235AE8-D2AE-4711-B79C-70E2D601267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DB8F9C0-2E40-4CD6-AC5C-5E1CAD4D78A0}" type="datetimeFigureOut">
              <a:rPr lang="tr-TR" smtClean="0"/>
              <a:pPr/>
              <a:t>7 Ara 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D235AE8-D2AE-4711-B79C-70E2D601267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DB8F9C0-2E40-4CD6-AC5C-5E1CAD4D78A0}" type="datetimeFigureOut">
              <a:rPr lang="tr-TR" smtClean="0"/>
              <a:pPr/>
              <a:t>7 Ara 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D235AE8-D2AE-4711-B79C-70E2D601267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DB8F9C0-2E40-4CD6-AC5C-5E1CAD4D78A0}" type="datetimeFigureOut">
              <a:rPr lang="tr-TR" smtClean="0"/>
              <a:pPr/>
              <a:t>7 Ara 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D235AE8-D2AE-4711-B79C-70E2D601267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DB8F9C0-2E40-4CD6-AC5C-5E1CAD4D78A0}" type="datetimeFigureOut">
              <a:rPr lang="tr-TR" smtClean="0"/>
              <a:pPr/>
              <a:t>7 Ara 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D235AE8-D2AE-4711-B79C-70E2D601267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DB8F9C0-2E40-4CD6-AC5C-5E1CAD4D78A0}" type="datetimeFigureOut">
              <a:rPr lang="tr-TR" smtClean="0"/>
              <a:pPr/>
              <a:t>7 Ara 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D235AE8-D2AE-4711-B79C-70E2D601267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alpha val="26000"/>
              </a:schemeClr>
            </a:gs>
            <a:gs pos="50000">
              <a:schemeClr val="accent1">
                <a:tint val="44500"/>
                <a:satMod val="160000"/>
              </a:schemeClr>
            </a:gs>
            <a:gs pos="100000">
              <a:schemeClr val="accent1">
                <a:tint val="23500"/>
                <a:satMod val="160000"/>
              </a:schemeClr>
            </a:gs>
          </a:gsLst>
          <a:lin ang="13500000" scaled="1"/>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8F9C0-2E40-4CD6-AC5C-5E1CAD4D78A0}" type="datetimeFigureOut">
              <a:rPr lang="tr-TR" smtClean="0"/>
              <a:pPr/>
              <a:t>7 Ara 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35AE8-D2AE-4711-B79C-70E2D601267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a:xfrm>
            <a:off x="613792" y="476672"/>
            <a:ext cx="7772400" cy="3888432"/>
          </a:xfrm>
        </p:spPr>
        <p:style>
          <a:lnRef idx="0">
            <a:scrgbClr r="0" g="0" b="0"/>
          </a:lnRef>
          <a:fillRef idx="1002">
            <a:schemeClr val="dk2"/>
          </a:fillRef>
          <a:effectRef idx="0">
            <a:scrgbClr r="0" g="0" b="0"/>
          </a:effectRef>
          <a:fontRef idx="major"/>
        </p:style>
        <p:txBody>
          <a:bodyPr>
            <a:noAutofit/>
          </a:bodyPr>
          <a:lstStyle/>
          <a:p>
            <a:r>
              <a:rPr lang="tr-TR" sz="4800" b="1" dirty="0" smtClean="0"/>
              <a:t>Sağlık Mesleği Mensuplarının Suçu Bildirme ve Sır Saklama Yükümlülüğü</a:t>
            </a:r>
            <a:endParaRPr lang="tr-TR" sz="4800" b="1" dirty="0"/>
          </a:p>
        </p:txBody>
      </p:sp>
      <p:sp>
        <p:nvSpPr>
          <p:cNvPr id="5" name="4 Alt Başlık"/>
          <p:cNvSpPr>
            <a:spLocks noGrp="1"/>
          </p:cNvSpPr>
          <p:nvPr>
            <p:ph type="subTitle" idx="1"/>
          </p:nvPr>
        </p:nvSpPr>
        <p:spPr>
          <a:xfrm>
            <a:off x="539552" y="188640"/>
            <a:ext cx="7920880" cy="2736304"/>
          </a:xfrm>
        </p:spPr>
        <p:txBody>
          <a:bodyPr>
            <a:normAutofit/>
          </a:bodyPr>
          <a:lstStyle/>
          <a:p>
            <a:endParaRPr lang="tr-TR" b="1" dirty="0" smtClean="0">
              <a:solidFill>
                <a:schemeClr val="tx1"/>
              </a:solidFill>
            </a:endParaRPr>
          </a:p>
          <a:p>
            <a:endParaRPr lang="tr-TR" b="1" dirty="0" smtClean="0">
              <a:solidFill>
                <a:schemeClr val="tx1"/>
              </a:solidFill>
            </a:endParaRPr>
          </a:p>
        </p:txBody>
      </p:sp>
      <p:sp>
        <p:nvSpPr>
          <p:cNvPr id="2" name="Dikdörtgen 1"/>
          <p:cNvSpPr/>
          <p:nvPr/>
        </p:nvSpPr>
        <p:spPr>
          <a:xfrm>
            <a:off x="1403648" y="4725144"/>
            <a:ext cx="6408712" cy="936104"/>
          </a:xfrm>
          <a:prstGeom prst="rect">
            <a:avLst/>
          </a:prstGeom>
          <a:ln>
            <a:solidFill>
              <a:schemeClr val="accent1"/>
            </a:solid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r>
              <a:rPr lang="tr-TR" sz="3200" b="1" dirty="0" err="1" smtClean="0"/>
              <a:t>Araş</a:t>
            </a:r>
            <a:r>
              <a:rPr lang="tr-TR" sz="3200" b="1" dirty="0" smtClean="0"/>
              <a:t>. Gör. Rahime ERBAŞ</a:t>
            </a:r>
            <a:endParaRPr lang="tr-TR"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1228998"/>
          </a:xfrm>
        </p:spPr>
        <p:style>
          <a:lnRef idx="0">
            <a:scrgbClr r="0" g="0" b="0"/>
          </a:lnRef>
          <a:fillRef idx="1002">
            <a:schemeClr val="dk2"/>
          </a:fillRef>
          <a:effectRef idx="0">
            <a:scrgbClr r="0" g="0" b="0"/>
          </a:effectRef>
          <a:fontRef idx="major"/>
        </p:style>
        <p:txBody>
          <a:bodyPr>
            <a:normAutofit fontScale="90000"/>
          </a:bodyPr>
          <a:lstStyle/>
          <a:p>
            <a:pPr lvl="0"/>
            <a:r>
              <a:rPr lang="tr-TR" b="1" dirty="0" smtClean="0"/>
              <a:t/>
            </a:r>
            <a:br>
              <a:rPr lang="tr-TR" b="1" dirty="0" smtClean="0"/>
            </a:br>
            <a:r>
              <a:rPr lang="tr-TR" b="1" dirty="0" smtClean="0"/>
              <a:t>Meslek </a:t>
            </a:r>
            <a:r>
              <a:rPr lang="tr-TR" b="1" dirty="0"/>
              <a:t>Sırrının Korunması</a:t>
            </a:r>
            <a:r>
              <a:rPr lang="tr-TR" dirty="0"/>
              <a:t/>
            </a:r>
            <a:br>
              <a:rPr lang="tr-TR" dirty="0"/>
            </a:br>
            <a:endParaRPr lang="tr-TR" dirty="0"/>
          </a:p>
        </p:txBody>
      </p:sp>
      <p:sp>
        <p:nvSpPr>
          <p:cNvPr id="3" name="2 İçerik Yer Tutucusu"/>
          <p:cNvSpPr>
            <a:spLocks noGrp="1"/>
          </p:cNvSpPr>
          <p:nvPr>
            <p:ph idx="1"/>
          </p:nvPr>
        </p:nvSpPr>
        <p:spPr/>
        <p:txBody>
          <a:bodyPr/>
          <a:lstStyle/>
          <a:p>
            <a:pPr lvl="0"/>
            <a:r>
              <a:rPr lang="tr-TR" b="1" dirty="0"/>
              <a:t>Anayasa Hukuku Yönünden Korunması</a:t>
            </a:r>
            <a:endParaRPr lang="tr-TR" dirty="0"/>
          </a:p>
          <a:p>
            <a:pPr lvl="0"/>
            <a:r>
              <a:rPr lang="tr-TR" b="1" dirty="0" smtClean="0"/>
              <a:t>Ceza </a:t>
            </a:r>
            <a:r>
              <a:rPr lang="tr-TR" b="1" dirty="0"/>
              <a:t>Hukuku Yönünden </a:t>
            </a:r>
            <a:r>
              <a:rPr lang="tr-TR" b="1" dirty="0" smtClean="0"/>
              <a:t>Korunması</a:t>
            </a:r>
          </a:p>
          <a:p>
            <a:r>
              <a:rPr lang="tr-TR" b="1" dirty="0" smtClean="0"/>
              <a:t>İdare Hukuku </a:t>
            </a:r>
            <a:r>
              <a:rPr lang="tr-TR" b="1" dirty="0"/>
              <a:t>Yönünden </a:t>
            </a:r>
            <a:r>
              <a:rPr lang="tr-TR" b="1" dirty="0" smtClean="0"/>
              <a:t>Korunması</a:t>
            </a:r>
          </a:p>
          <a:p>
            <a:pPr lvl="0"/>
            <a:r>
              <a:rPr lang="tr-TR" b="1" dirty="0" smtClean="0"/>
              <a:t>Özel Hukuk </a:t>
            </a:r>
            <a:r>
              <a:rPr lang="tr-TR" b="1" dirty="0"/>
              <a:t>Yönünden Korunması</a:t>
            </a:r>
            <a:endParaRPr lang="tr-TR" dirty="0"/>
          </a:p>
          <a:p>
            <a:endParaRPr lang="tr-TR" dirty="0"/>
          </a:p>
          <a:p>
            <a:pPr lvl="0"/>
            <a:endParaRPr lang="tr-TR" dirty="0"/>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p:style>
          <a:lnRef idx="0">
            <a:scrgbClr r="0" g="0" b="0"/>
          </a:lnRef>
          <a:fillRef idx="1002">
            <a:schemeClr val="dk2"/>
          </a:fillRef>
          <a:effectRef idx="0">
            <a:scrgbClr r="0" g="0" b="0"/>
          </a:effectRef>
          <a:fontRef idx="major"/>
        </p:style>
        <p:txBody>
          <a:bodyPr>
            <a:normAutofit/>
          </a:bodyPr>
          <a:lstStyle/>
          <a:p>
            <a:r>
              <a:rPr lang="tr-TR" sz="5400" b="1" dirty="0" smtClean="0"/>
              <a:t>Meslek Sırrı Mutlak mıdır?</a:t>
            </a:r>
            <a:endParaRPr lang="tr-TR" sz="5400" b="1" dirty="0"/>
          </a:p>
        </p:txBody>
      </p:sp>
      <p:sp>
        <p:nvSpPr>
          <p:cNvPr id="5" name="4 Alt Başlık"/>
          <p:cNvSpPr>
            <a:spLocks noGrp="1"/>
          </p:cNvSpPr>
          <p:nvPr>
            <p:ph type="subTitle" idx="1"/>
          </p:nvPr>
        </p:nvSpPr>
        <p:spPr/>
        <p:txBody>
          <a:bodyPr/>
          <a:lstStyle/>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6632"/>
            <a:ext cx="8229600" cy="1301006"/>
          </a:xfrm>
        </p:spPr>
        <p:txBody>
          <a:bodyPr>
            <a:normAutofit fontScale="90000"/>
          </a:bodyPr>
          <a:lstStyle/>
          <a:p>
            <a:r>
              <a:rPr lang="tr-TR" sz="2200" b="1" dirty="0" smtClean="0"/>
              <a:t/>
            </a:r>
            <a:br>
              <a:rPr lang="tr-TR" sz="2200" b="1" dirty="0" smtClean="0"/>
            </a:br>
            <a:r>
              <a:rPr lang="tr-TR" sz="2200" b="1" dirty="0"/>
              <a:t/>
            </a:r>
            <a:br>
              <a:rPr lang="tr-TR" sz="2200" b="1" dirty="0"/>
            </a:br>
            <a:endParaRPr lang="tr-TR" dirty="0"/>
          </a:p>
        </p:txBody>
      </p:sp>
      <p:sp>
        <p:nvSpPr>
          <p:cNvPr id="3" name="2 İçerik Yer Tutucusu"/>
          <p:cNvSpPr>
            <a:spLocks noGrp="1"/>
          </p:cNvSpPr>
          <p:nvPr>
            <p:ph idx="1"/>
          </p:nvPr>
        </p:nvSpPr>
        <p:spPr>
          <a:xfrm>
            <a:off x="251520" y="980728"/>
            <a:ext cx="8229600" cy="3024335"/>
          </a:xfrm>
        </p:spPr>
        <p:style>
          <a:lnRef idx="0">
            <a:scrgbClr r="0" g="0" b="0"/>
          </a:lnRef>
          <a:fillRef idx="1002">
            <a:schemeClr val="dk2"/>
          </a:fillRef>
          <a:effectRef idx="0">
            <a:scrgbClr r="0" g="0" b="0"/>
          </a:effectRef>
          <a:fontRef idx="major"/>
        </p:style>
        <p:txBody>
          <a:bodyPr/>
          <a:lstStyle/>
          <a:p>
            <a:pPr lvl="0" algn="ctr">
              <a:buNone/>
            </a:pPr>
            <a:endParaRPr lang="tr-TR" sz="3600" b="1" dirty="0" smtClean="0"/>
          </a:p>
          <a:p>
            <a:pPr lvl="0" algn="ctr">
              <a:buNone/>
            </a:pPr>
            <a:r>
              <a:rPr lang="tr-TR" sz="3600" b="1" dirty="0" smtClean="0"/>
              <a:t>SAĞLIK </a:t>
            </a:r>
            <a:r>
              <a:rPr lang="tr-TR" sz="3600" b="1" dirty="0"/>
              <a:t>MESLEĞİ MENSUBUNUN </a:t>
            </a:r>
            <a:r>
              <a:rPr lang="tr-TR" sz="3600" b="1" dirty="0" smtClean="0"/>
              <a:t>SUÇU</a:t>
            </a:r>
          </a:p>
          <a:p>
            <a:pPr lvl="0" algn="ctr">
              <a:buNone/>
            </a:pPr>
            <a:r>
              <a:rPr lang="tr-TR" sz="3600" b="1" dirty="0" smtClean="0"/>
              <a:t>BİLDİRMEMESİ SUÇU</a:t>
            </a:r>
          </a:p>
          <a:p>
            <a:pPr lvl="0" algn="ctr">
              <a:buNone/>
            </a:pPr>
            <a:r>
              <a:rPr lang="tr-TR" sz="3600" b="1" dirty="0" smtClean="0"/>
              <a:t>(TCK 280)</a:t>
            </a:r>
            <a:endParaRPr lang="tr-TR" sz="3600" dirty="0"/>
          </a:p>
          <a:p>
            <a:pPr>
              <a:buNone/>
            </a:pP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1080120"/>
          </a:xfrm>
        </p:spPr>
        <p:style>
          <a:lnRef idx="0">
            <a:scrgbClr r="0" g="0" b="0"/>
          </a:lnRef>
          <a:fillRef idx="1002">
            <a:schemeClr val="dk2"/>
          </a:fillRef>
          <a:effectRef idx="0">
            <a:scrgbClr r="0" g="0" b="0"/>
          </a:effectRef>
          <a:fontRef idx="major"/>
        </p:style>
        <p:txBody>
          <a:bodyPr>
            <a:normAutofit fontScale="90000"/>
          </a:bodyPr>
          <a:lstStyle/>
          <a:p>
            <a:r>
              <a:rPr lang="tr-TR" b="1" dirty="0" smtClean="0"/>
              <a:t/>
            </a:r>
            <a:br>
              <a:rPr lang="tr-TR" b="1" dirty="0" smtClean="0"/>
            </a:br>
            <a:r>
              <a:rPr lang="tr-TR" b="1" dirty="0" smtClean="0"/>
              <a:t>Sağlık mesleği mensuplarının suçu bildirmemesi </a:t>
            </a:r>
            <a:br>
              <a:rPr lang="tr-TR" b="1" dirty="0" smtClean="0"/>
            </a:br>
            <a:endParaRPr lang="tr-TR" dirty="0"/>
          </a:p>
        </p:txBody>
      </p:sp>
      <p:sp>
        <p:nvSpPr>
          <p:cNvPr id="3" name="2 İçerik Yer Tutucusu"/>
          <p:cNvSpPr>
            <a:spLocks noGrp="1"/>
          </p:cNvSpPr>
          <p:nvPr>
            <p:ph idx="1"/>
          </p:nvPr>
        </p:nvSpPr>
        <p:spPr>
          <a:xfrm>
            <a:off x="0" y="1340768"/>
            <a:ext cx="8892480" cy="5256584"/>
          </a:xfrm>
        </p:spPr>
        <p:txBody>
          <a:bodyPr>
            <a:normAutofit/>
          </a:bodyPr>
          <a:lstStyle/>
          <a:p>
            <a:r>
              <a:rPr lang="tr-TR" b="1" dirty="0" smtClean="0"/>
              <a:t>MADDE 280 </a:t>
            </a:r>
            <a:endParaRPr lang="tr-TR" dirty="0" smtClean="0"/>
          </a:p>
          <a:p>
            <a:pPr algn="just">
              <a:buNone/>
            </a:pPr>
            <a:r>
              <a:rPr lang="tr-TR" dirty="0" smtClean="0"/>
              <a:t>	(1) Görevini yaptığı sırada bir suçun işlendiği yönünde bir belirti ile karşılaşmasına rağmen, durumu yetkili makamlara bildirmeyen veya bu hususta gecikme gösteren sağlık mesleği mensubu, bir yıla kadar hapis cezası ile cezalandırılır.</a:t>
            </a:r>
          </a:p>
          <a:p>
            <a:pPr algn="just">
              <a:buNone/>
            </a:pPr>
            <a:r>
              <a:rPr lang="tr-TR" dirty="0" smtClean="0"/>
              <a:t>	(2) Sağlık mesleği mensubu deyiminden tabip, diş tabibi, eczacı, ebe, hemşire ve sağlık hizmeti veren diğer kişiler anlaşılır.</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0">
            <a:scrgbClr r="0" g="0" b="0"/>
          </a:lnRef>
          <a:fillRef idx="1002">
            <a:schemeClr val="dk2"/>
          </a:fillRef>
          <a:effectRef idx="0">
            <a:scrgbClr r="0" g="0" b="0"/>
          </a:effectRef>
          <a:fontRef idx="major"/>
        </p:style>
        <p:txBody>
          <a:bodyPr>
            <a:normAutofit fontScale="90000"/>
          </a:bodyPr>
          <a:lstStyle/>
          <a:p>
            <a:pPr lvl="0"/>
            <a:r>
              <a:rPr lang="tr-TR" b="1" dirty="0" smtClean="0"/>
              <a:t/>
            </a:r>
            <a:br>
              <a:rPr lang="tr-TR" b="1" dirty="0" smtClean="0"/>
            </a:br>
            <a:r>
              <a:rPr lang="tr-TR" b="1" dirty="0" smtClean="0"/>
              <a:t>Korunan </a:t>
            </a:r>
            <a:r>
              <a:rPr lang="tr-TR" b="1" dirty="0"/>
              <a:t>Hukuki Değer</a:t>
            </a:r>
            <a:r>
              <a:rPr lang="tr-TR" dirty="0"/>
              <a:t/>
            </a:r>
            <a:br>
              <a:rPr lang="tr-TR" dirty="0"/>
            </a:br>
            <a:endParaRPr lang="tr-TR" dirty="0"/>
          </a:p>
        </p:txBody>
      </p:sp>
      <p:sp>
        <p:nvSpPr>
          <p:cNvPr id="3" name="2 İçerik Yer Tutucusu"/>
          <p:cNvSpPr>
            <a:spLocks noGrp="1"/>
          </p:cNvSpPr>
          <p:nvPr>
            <p:ph idx="1"/>
          </p:nvPr>
        </p:nvSpPr>
        <p:spPr/>
        <p:txBody>
          <a:bodyPr>
            <a:normAutofit fontScale="77500" lnSpcReduction="20000"/>
          </a:bodyPr>
          <a:lstStyle/>
          <a:p>
            <a:r>
              <a:rPr lang="tr-TR" dirty="0"/>
              <a:t>S</a:t>
            </a:r>
            <a:r>
              <a:rPr lang="tr-TR" dirty="0" smtClean="0"/>
              <a:t>ağlık </a:t>
            </a:r>
            <a:r>
              <a:rPr lang="tr-TR" dirty="0"/>
              <a:t>mesleği mensubunun suçu bildirmemesi suçu, kanunumuzun ikinci kitabında </a:t>
            </a:r>
            <a:r>
              <a:rPr lang="tr-TR" b="1" dirty="0"/>
              <a:t>“</a:t>
            </a:r>
            <a:r>
              <a:rPr lang="tr-TR" b="1" i="1" dirty="0"/>
              <a:t>millete ve devlete karşı suçlar ve son hükümler”</a:t>
            </a:r>
            <a:r>
              <a:rPr lang="tr-TR" b="1" dirty="0"/>
              <a:t> </a:t>
            </a:r>
            <a:r>
              <a:rPr lang="tr-TR" dirty="0"/>
              <a:t>başlıklı dördüncü kısmın ikinci bölümünde “</a:t>
            </a:r>
            <a:r>
              <a:rPr lang="tr-TR" b="1" i="1" dirty="0"/>
              <a:t>adliyeye karşı suçlar”</a:t>
            </a:r>
            <a:r>
              <a:rPr lang="tr-TR" i="1" dirty="0"/>
              <a:t> </a:t>
            </a:r>
            <a:r>
              <a:rPr lang="tr-TR" dirty="0"/>
              <a:t> başlığı altında </a:t>
            </a:r>
            <a:r>
              <a:rPr lang="tr-TR" dirty="0" smtClean="0"/>
              <a:t>düzenlenmiştir</a:t>
            </a:r>
          </a:p>
          <a:p>
            <a:endParaRPr lang="tr-TR" b="1" dirty="0" smtClean="0"/>
          </a:p>
          <a:p>
            <a:r>
              <a:rPr lang="tr-TR" b="1" dirty="0" smtClean="0"/>
              <a:t>Bireyin Adil Yargılanma Hakkı</a:t>
            </a:r>
          </a:p>
          <a:p>
            <a:r>
              <a:rPr lang="tr-TR" b="1" dirty="0" smtClean="0"/>
              <a:t>Adliyenin Saygınlığının Korunması</a:t>
            </a:r>
          </a:p>
          <a:p>
            <a:r>
              <a:rPr lang="tr-TR" b="1" dirty="0" smtClean="0"/>
              <a:t>Adliyenin  Faaliyetinin ve fonksiyonun korunması</a:t>
            </a:r>
          </a:p>
          <a:p>
            <a:pPr>
              <a:buNone/>
            </a:pPr>
            <a:endParaRPr lang="tr-TR" b="1" dirty="0" smtClean="0"/>
          </a:p>
          <a:p>
            <a:r>
              <a:rPr lang="tr-TR" dirty="0" smtClean="0"/>
              <a:t>Devletin </a:t>
            </a:r>
            <a:r>
              <a:rPr lang="tr-TR" dirty="0"/>
              <a:t>adli çıkarları veya otoritesi olmayıp, bireyin </a:t>
            </a:r>
            <a:r>
              <a:rPr lang="tr-TR" u="sng" dirty="0"/>
              <a:t>yargı güvencesine işlerlik kazandırma amacıyla adli faaliyetin saptırılmasını önlemektir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0">
            <a:scrgbClr r="0" g="0" b="0"/>
          </a:lnRef>
          <a:fillRef idx="1002">
            <a:schemeClr val="dk2"/>
          </a:fillRef>
          <a:effectRef idx="0">
            <a:scrgbClr r="0" g="0" b="0"/>
          </a:effectRef>
          <a:fontRef idx="major"/>
        </p:style>
        <p:txBody>
          <a:bodyPr>
            <a:normAutofit fontScale="90000"/>
          </a:bodyPr>
          <a:lstStyle/>
          <a:p>
            <a:pPr lvl="0"/>
            <a:r>
              <a:rPr lang="tr-TR" b="1" dirty="0" smtClean="0"/>
              <a:t/>
            </a:r>
            <a:br>
              <a:rPr lang="tr-TR" b="1" dirty="0" smtClean="0"/>
            </a:br>
            <a:r>
              <a:rPr lang="tr-TR" b="1" dirty="0" smtClean="0"/>
              <a:t>Suçun </a:t>
            </a:r>
            <a:r>
              <a:rPr lang="tr-TR" b="1" dirty="0"/>
              <a:t>Maddi </a:t>
            </a:r>
            <a:r>
              <a:rPr lang="tr-TR" b="1" dirty="0" smtClean="0"/>
              <a:t>Unsurları</a:t>
            </a:r>
            <a:r>
              <a:rPr lang="tr-TR" dirty="0"/>
              <a:t/>
            </a:r>
            <a:br>
              <a:rPr lang="tr-TR" dirty="0"/>
            </a:br>
            <a:endParaRPr lang="tr-TR" dirty="0"/>
          </a:p>
        </p:txBody>
      </p:sp>
      <p:sp>
        <p:nvSpPr>
          <p:cNvPr id="3" name="2 İçerik Yer Tutucusu"/>
          <p:cNvSpPr>
            <a:spLocks noGrp="1"/>
          </p:cNvSpPr>
          <p:nvPr>
            <p:ph idx="1"/>
          </p:nvPr>
        </p:nvSpPr>
        <p:spPr/>
        <p:txBody>
          <a:bodyPr/>
          <a:lstStyle/>
          <a:p>
            <a:pPr lvl="0"/>
            <a:r>
              <a:rPr lang="tr-TR" b="1" dirty="0"/>
              <a:t>Tipik </a:t>
            </a:r>
            <a:r>
              <a:rPr lang="tr-TR" b="1" dirty="0" smtClean="0"/>
              <a:t>Fiil</a:t>
            </a:r>
            <a:endParaRPr lang="tr-TR" dirty="0" smtClean="0"/>
          </a:p>
          <a:p>
            <a:pPr lvl="0">
              <a:buNone/>
            </a:pPr>
            <a:r>
              <a:rPr lang="tr-TR" dirty="0" smtClean="0"/>
              <a:t>	Görevini </a:t>
            </a:r>
            <a:r>
              <a:rPr lang="tr-TR" dirty="0"/>
              <a:t>yaptığı sırada bir suçun işlendiği yönünde bir belirti ile karşılaşılmasına rağmen durumu yetkili makamlara bildirmemek veya bu hususta gecikme göstermektir</a:t>
            </a:r>
            <a:r>
              <a:rPr lang="tr-TR" dirty="0" smtClean="0"/>
              <a:t>.</a:t>
            </a:r>
          </a:p>
          <a:p>
            <a:pPr lvl="0">
              <a:buNone/>
            </a:pP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90066"/>
          </a:xfrm>
        </p:spPr>
        <p:txBody>
          <a:bodyPr>
            <a:normAutofit fontScale="90000"/>
          </a:bodyPr>
          <a:lstStyle/>
          <a:p>
            <a:endParaRPr lang="tr-TR" dirty="0"/>
          </a:p>
        </p:txBody>
      </p:sp>
      <p:sp>
        <p:nvSpPr>
          <p:cNvPr id="3" name="2 İçerik Yer Tutucusu"/>
          <p:cNvSpPr>
            <a:spLocks noGrp="1"/>
          </p:cNvSpPr>
          <p:nvPr>
            <p:ph idx="1"/>
          </p:nvPr>
        </p:nvSpPr>
        <p:spPr>
          <a:xfrm>
            <a:off x="457200" y="764704"/>
            <a:ext cx="8229600" cy="5361459"/>
          </a:xfrm>
        </p:spPr>
        <p:txBody>
          <a:bodyPr>
            <a:normAutofit lnSpcReduction="10000"/>
          </a:bodyPr>
          <a:lstStyle/>
          <a:p>
            <a:r>
              <a:rPr lang="tr-TR" sz="4400" dirty="0" smtClean="0"/>
              <a:t>Bu suç, </a:t>
            </a:r>
          </a:p>
          <a:p>
            <a:pPr>
              <a:buNone/>
            </a:pPr>
            <a:r>
              <a:rPr lang="tr-TR" sz="4400" dirty="0" smtClean="0"/>
              <a:t>		</a:t>
            </a:r>
            <a:r>
              <a:rPr lang="tr-TR" sz="4000" dirty="0" smtClean="0"/>
              <a:t>Bir </a:t>
            </a:r>
            <a:r>
              <a:rPr lang="tr-TR" sz="4000" b="1" dirty="0" smtClean="0"/>
              <a:t>soyut tehlike </a:t>
            </a:r>
            <a:r>
              <a:rPr lang="tr-TR" sz="4000" dirty="0" smtClean="0"/>
              <a:t>suçudur!</a:t>
            </a:r>
            <a:endParaRPr lang="tr-TR" sz="4400" dirty="0" smtClean="0"/>
          </a:p>
          <a:p>
            <a:pPr>
              <a:buNone/>
            </a:pPr>
            <a:r>
              <a:rPr lang="tr-TR" sz="2400" dirty="0" smtClean="0"/>
              <a:t>		(Sağlık mesleği mensuplarının suçu bildirmemesi veya geç 	bildirmesi nedeniyle bir tehlikenin meydana gelip 	gelmediği araştırılmaz.)</a:t>
            </a:r>
            <a:endParaRPr lang="tr-TR" sz="4400" dirty="0" smtClean="0"/>
          </a:p>
          <a:p>
            <a:pPr>
              <a:buNone/>
            </a:pPr>
            <a:r>
              <a:rPr lang="tr-TR" sz="4400" dirty="0" smtClean="0"/>
              <a:t>		</a:t>
            </a:r>
          </a:p>
          <a:p>
            <a:pPr>
              <a:buNone/>
            </a:pPr>
            <a:r>
              <a:rPr lang="tr-TR" sz="4400" dirty="0" smtClean="0"/>
              <a:t>		Bir </a:t>
            </a:r>
            <a:r>
              <a:rPr lang="tr-TR" sz="4400" b="1" dirty="0" smtClean="0"/>
              <a:t>gerçek ihmali </a:t>
            </a:r>
            <a:r>
              <a:rPr lang="tr-TR" sz="4400" dirty="0" smtClean="0"/>
              <a:t>suçtur!</a:t>
            </a:r>
          </a:p>
          <a:p>
            <a:pPr>
              <a:buNone/>
            </a:pPr>
            <a:r>
              <a:rPr lang="tr-TR" sz="4400" dirty="0" smtClean="0"/>
              <a:t>		</a:t>
            </a:r>
            <a:r>
              <a:rPr lang="tr-TR" sz="2800" dirty="0" smtClean="0"/>
              <a:t>(İhmali hareketin bizzat suç tipinde tarif edildiği 	suçlardır.)</a:t>
            </a:r>
          </a:p>
          <a:p>
            <a:endParaRPr lang="tr-TR" dirty="0"/>
          </a:p>
        </p:txBody>
      </p:sp>
      <p:sp>
        <p:nvSpPr>
          <p:cNvPr id="4" name="3 Sağ Ok"/>
          <p:cNvSpPr/>
          <p:nvPr/>
        </p:nvSpPr>
        <p:spPr>
          <a:xfrm>
            <a:off x="467544" y="16288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Sağ Ok"/>
          <p:cNvSpPr/>
          <p:nvPr/>
        </p:nvSpPr>
        <p:spPr>
          <a:xfrm>
            <a:off x="467544" y="407707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1228998"/>
          </a:xfrm>
        </p:spPr>
        <p:style>
          <a:lnRef idx="0">
            <a:scrgbClr r="0" g="0" b="0"/>
          </a:lnRef>
          <a:fillRef idx="1002">
            <a:schemeClr val="dk2"/>
          </a:fillRef>
          <a:effectRef idx="0">
            <a:scrgbClr r="0" g="0" b="0"/>
          </a:effectRef>
          <a:fontRef idx="major"/>
        </p:style>
        <p:txBody>
          <a:bodyPr>
            <a:normAutofit fontScale="90000"/>
          </a:bodyPr>
          <a:lstStyle/>
          <a:p>
            <a:pPr lvl="0"/>
            <a:r>
              <a:rPr lang="tr-TR" sz="2200" b="1" dirty="0" smtClean="0"/>
              <a:t/>
            </a:r>
            <a:br>
              <a:rPr lang="tr-TR" sz="2200" b="1" dirty="0" smtClean="0"/>
            </a:br>
            <a:r>
              <a:rPr lang="tr-TR" sz="2200" b="1" dirty="0" smtClean="0"/>
              <a:t/>
            </a:r>
            <a:br>
              <a:rPr lang="tr-TR" sz="2200" b="1" dirty="0" smtClean="0"/>
            </a:br>
            <a:r>
              <a:rPr lang="tr-TR" sz="3600" b="1" dirty="0" smtClean="0"/>
              <a:t>Görevini </a:t>
            </a:r>
            <a:r>
              <a:rPr lang="tr-TR" sz="3600" b="1" dirty="0"/>
              <a:t>Yaptığı Sırada Bir Suçun İşlendiği Yönünde Bir Belirti İle Karşılaşmak</a:t>
            </a:r>
            <a:r>
              <a:rPr lang="tr-TR" sz="6000" dirty="0"/>
              <a:t/>
            </a:r>
            <a:br>
              <a:rPr lang="tr-TR" sz="6000" dirty="0"/>
            </a:br>
            <a:endParaRPr lang="tr-TR" dirty="0"/>
          </a:p>
        </p:txBody>
      </p:sp>
      <p:sp>
        <p:nvSpPr>
          <p:cNvPr id="3" name="2 İçerik Yer Tutucusu"/>
          <p:cNvSpPr>
            <a:spLocks noGrp="1"/>
          </p:cNvSpPr>
          <p:nvPr>
            <p:ph idx="1"/>
          </p:nvPr>
        </p:nvSpPr>
        <p:spPr/>
        <p:txBody>
          <a:bodyPr/>
          <a:lstStyle/>
          <a:p>
            <a:pPr lvl="0">
              <a:buNone/>
            </a:pPr>
            <a:r>
              <a:rPr lang="tr-TR" sz="4400" dirty="0" smtClean="0"/>
              <a:t>		Görevini </a:t>
            </a:r>
            <a:r>
              <a:rPr lang="tr-TR" sz="4400" dirty="0"/>
              <a:t>Yaptığı Sırada </a:t>
            </a:r>
            <a:r>
              <a:rPr lang="tr-TR" sz="4400" dirty="0" smtClean="0"/>
              <a:t>Olma</a:t>
            </a:r>
          </a:p>
          <a:p>
            <a:pPr lvl="0">
              <a:buNone/>
            </a:pPr>
            <a:endParaRPr lang="tr-TR" sz="4400" dirty="0"/>
          </a:p>
          <a:p>
            <a:pPr lvl="0">
              <a:buNone/>
            </a:pPr>
            <a:r>
              <a:rPr lang="tr-TR" sz="4400" dirty="0" smtClean="0"/>
              <a:t>		Bildirilmesi </a:t>
            </a:r>
            <a:r>
              <a:rPr lang="tr-TR" sz="4400" dirty="0"/>
              <a:t>Gereken </a:t>
            </a:r>
            <a:r>
              <a:rPr lang="tr-TR" sz="4400" dirty="0" smtClean="0"/>
              <a:t>Suç</a:t>
            </a:r>
          </a:p>
          <a:p>
            <a:pPr lvl="0">
              <a:buNone/>
            </a:pPr>
            <a:endParaRPr lang="tr-TR" sz="4400" dirty="0"/>
          </a:p>
          <a:p>
            <a:pPr lvl="0">
              <a:buNone/>
            </a:pPr>
            <a:r>
              <a:rPr lang="tr-TR" sz="4400" dirty="0" smtClean="0"/>
              <a:t>		Belirti </a:t>
            </a:r>
            <a:r>
              <a:rPr lang="tr-TR" sz="4400" dirty="0"/>
              <a:t>Kavramı</a:t>
            </a:r>
          </a:p>
          <a:p>
            <a:endParaRPr lang="tr-TR" dirty="0"/>
          </a:p>
        </p:txBody>
      </p:sp>
      <p:sp>
        <p:nvSpPr>
          <p:cNvPr id="4" name="3 Sağ Ok"/>
          <p:cNvSpPr/>
          <p:nvPr/>
        </p:nvSpPr>
        <p:spPr>
          <a:xfrm>
            <a:off x="467544" y="177281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Sağ Ok"/>
          <p:cNvSpPr/>
          <p:nvPr/>
        </p:nvSpPr>
        <p:spPr>
          <a:xfrm>
            <a:off x="467544" y="335699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Sağ Ok"/>
          <p:cNvSpPr/>
          <p:nvPr/>
        </p:nvSpPr>
        <p:spPr>
          <a:xfrm>
            <a:off x="467544" y="49411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417638"/>
          </a:xfrm>
        </p:spPr>
        <p:style>
          <a:lnRef idx="0">
            <a:scrgbClr r="0" g="0" b="0"/>
          </a:lnRef>
          <a:fillRef idx="1002">
            <a:schemeClr val="dk2"/>
          </a:fillRef>
          <a:effectRef idx="0">
            <a:scrgbClr r="0" g="0" b="0"/>
          </a:effectRef>
          <a:fontRef idx="major"/>
        </p:style>
        <p:txBody>
          <a:bodyPr>
            <a:normAutofit fontScale="90000"/>
          </a:bodyPr>
          <a:lstStyle/>
          <a:p>
            <a:pPr lvl="0"/>
            <a:r>
              <a:rPr lang="tr-TR" sz="2000" b="1" dirty="0" smtClean="0"/>
              <a:t/>
            </a:r>
            <a:br>
              <a:rPr lang="tr-TR" sz="2000" b="1" dirty="0" smtClean="0"/>
            </a:br>
            <a:r>
              <a:rPr lang="tr-TR" sz="2000" b="1" dirty="0"/>
              <a:t/>
            </a:r>
            <a:br>
              <a:rPr lang="tr-TR" sz="2000" b="1" dirty="0"/>
            </a:br>
            <a:r>
              <a:rPr lang="tr-TR" sz="2000" b="1" dirty="0" smtClean="0"/>
              <a:t/>
            </a:r>
            <a:br>
              <a:rPr lang="tr-TR" sz="2000" b="1" dirty="0" smtClean="0"/>
            </a:br>
            <a:r>
              <a:rPr lang="tr-TR" sz="2200" b="1" dirty="0" smtClean="0"/>
              <a:t>Görevini </a:t>
            </a:r>
            <a:r>
              <a:rPr lang="tr-TR" sz="2200" b="1" dirty="0"/>
              <a:t>Yaptığı Sırada Bir Suçun İşlendiği Yönünde Bir Belirti İle Karşılaşmasına Rağmen, Durumu Yetkili Makamlara Bildirmemek veya Bu Hususta Gecikme Göstermek</a:t>
            </a:r>
            <a:r>
              <a:rPr lang="tr-TR" dirty="0"/>
              <a:t/>
            </a:r>
            <a:br>
              <a:rPr lang="tr-TR" dirty="0"/>
            </a:br>
            <a:endParaRPr lang="tr-TR" dirty="0"/>
          </a:p>
        </p:txBody>
      </p:sp>
      <p:sp>
        <p:nvSpPr>
          <p:cNvPr id="3" name="2 İçerik Yer Tutucusu"/>
          <p:cNvSpPr>
            <a:spLocks noGrp="1"/>
          </p:cNvSpPr>
          <p:nvPr>
            <p:ph idx="1"/>
          </p:nvPr>
        </p:nvSpPr>
        <p:spPr>
          <a:xfrm>
            <a:off x="457200" y="1600200"/>
            <a:ext cx="8229600" cy="4925144"/>
          </a:xfrm>
        </p:spPr>
        <p:txBody>
          <a:bodyPr>
            <a:normAutofit/>
          </a:bodyPr>
          <a:lstStyle/>
          <a:p>
            <a:pPr>
              <a:buNone/>
            </a:pPr>
            <a:r>
              <a:rPr lang="tr-TR" i="1" dirty="0" smtClean="0"/>
              <a:t>		  </a:t>
            </a:r>
            <a:r>
              <a:rPr lang="tr-TR" sz="4000" i="1" dirty="0" smtClean="0"/>
              <a:t> </a:t>
            </a:r>
            <a:r>
              <a:rPr lang="tr-TR" sz="4000" dirty="0" smtClean="0"/>
              <a:t>Bildirmeme</a:t>
            </a:r>
            <a:endParaRPr lang="tr-TR" dirty="0" smtClean="0"/>
          </a:p>
          <a:p>
            <a:pPr>
              <a:buNone/>
            </a:pPr>
            <a:endParaRPr lang="tr-TR" dirty="0" smtClean="0"/>
          </a:p>
          <a:p>
            <a:pPr>
              <a:buNone/>
            </a:pPr>
            <a:endParaRPr lang="tr-TR" dirty="0" smtClean="0"/>
          </a:p>
          <a:p>
            <a:pPr>
              <a:buNone/>
            </a:pPr>
            <a:r>
              <a:rPr lang="tr-TR" dirty="0" smtClean="0"/>
              <a:t>		</a:t>
            </a:r>
            <a:r>
              <a:rPr lang="tr-TR" sz="4000" dirty="0" smtClean="0"/>
              <a:t>  Geç Bildirme</a:t>
            </a:r>
            <a:endParaRPr lang="tr-TR" dirty="0" smtClean="0"/>
          </a:p>
          <a:p>
            <a:endParaRPr lang="tr-TR" dirty="0"/>
          </a:p>
        </p:txBody>
      </p:sp>
      <p:sp>
        <p:nvSpPr>
          <p:cNvPr id="4" name="3 Sağ Ok"/>
          <p:cNvSpPr/>
          <p:nvPr/>
        </p:nvSpPr>
        <p:spPr>
          <a:xfrm>
            <a:off x="683568" y="1628800"/>
            <a:ext cx="97840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Sağ Ok"/>
          <p:cNvSpPr/>
          <p:nvPr/>
        </p:nvSpPr>
        <p:spPr>
          <a:xfrm>
            <a:off x="683568" y="3501008"/>
            <a:ext cx="97840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6632"/>
            <a:ext cx="8229600" cy="1224136"/>
          </a:xfrm>
        </p:spPr>
        <p:style>
          <a:lnRef idx="0">
            <a:scrgbClr r="0" g="0" b="0"/>
          </a:lnRef>
          <a:fillRef idx="1002">
            <a:schemeClr val="dk2"/>
          </a:fillRef>
          <a:effectRef idx="0">
            <a:scrgbClr r="0" g="0" b="0"/>
          </a:effectRef>
          <a:fontRef idx="major"/>
        </p:style>
        <p:txBody>
          <a:bodyPr>
            <a:normAutofit fontScale="90000"/>
          </a:bodyPr>
          <a:lstStyle/>
          <a:p>
            <a:r>
              <a:rPr lang="tr-TR" sz="2000" b="1" dirty="0" smtClean="0"/>
              <a:t/>
            </a:r>
            <a:br>
              <a:rPr lang="tr-TR" sz="2000" b="1" dirty="0" smtClean="0"/>
            </a:br>
            <a:r>
              <a:rPr lang="tr-TR" sz="2000" b="1" dirty="0"/>
              <a:t/>
            </a:r>
            <a:br>
              <a:rPr lang="tr-TR" sz="2000" b="1" dirty="0"/>
            </a:br>
            <a:r>
              <a:rPr lang="tr-TR" sz="2000" b="1" dirty="0" smtClean="0"/>
              <a:t/>
            </a:r>
            <a:br>
              <a:rPr lang="tr-TR" sz="2000" b="1" dirty="0" smtClean="0"/>
            </a:br>
            <a:r>
              <a:rPr lang="tr-TR" sz="2000" b="1" dirty="0" smtClean="0"/>
              <a:t/>
            </a:r>
            <a:br>
              <a:rPr lang="tr-TR" sz="2000" b="1" dirty="0" smtClean="0"/>
            </a:br>
            <a:r>
              <a:rPr lang="tr-TR" b="1" dirty="0" smtClean="0"/>
              <a:t>Yetkili Makam</a:t>
            </a:r>
            <a:r>
              <a:rPr lang="tr-TR" sz="2000" dirty="0" smtClean="0"/>
              <a:t/>
            </a:r>
            <a:br>
              <a:rPr lang="tr-TR" sz="2000" dirty="0" smtClean="0"/>
            </a:br>
            <a:r>
              <a:rPr lang="tr-TR" dirty="0"/>
              <a:t/>
            </a:r>
            <a:br>
              <a:rPr lang="tr-TR" dirty="0"/>
            </a:br>
            <a:endParaRPr lang="tr-TR" dirty="0"/>
          </a:p>
        </p:txBody>
      </p:sp>
      <p:sp>
        <p:nvSpPr>
          <p:cNvPr id="3" name="2 İçerik Yer Tutucusu"/>
          <p:cNvSpPr>
            <a:spLocks noGrp="1"/>
          </p:cNvSpPr>
          <p:nvPr>
            <p:ph idx="1"/>
          </p:nvPr>
        </p:nvSpPr>
        <p:spPr>
          <a:xfrm>
            <a:off x="457200" y="1600200"/>
            <a:ext cx="8229600" cy="4925144"/>
          </a:xfrm>
        </p:spPr>
        <p:txBody>
          <a:bodyPr>
            <a:normAutofit/>
          </a:bodyPr>
          <a:lstStyle/>
          <a:p>
            <a:pPr>
              <a:buNone/>
            </a:pPr>
            <a:r>
              <a:rPr lang="tr-TR" dirty="0" smtClean="0"/>
              <a:t>	Ceza </a:t>
            </a:r>
            <a:r>
              <a:rPr lang="tr-TR" dirty="0"/>
              <a:t>Muhakemesi Kanunumuzun 158. Maddesine göre belirlenir. Bir Suça ilişkin ihbar veya şikâyetin yapılabileceği makamlar;</a:t>
            </a:r>
            <a:endParaRPr lang="tr-TR" sz="2800" dirty="0"/>
          </a:p>
          <a:p>
            <a:pPr lvl="1"/>
            <a:r>
              <a:rPr lang="tr-TR" dirty="0"/>
              <a:t>Cumhuriyet Başsavcılığı,</a:t>
            </a:r>
          </a:p>
          <a:p>
            <a:pPr lvl="1"/>
            <a:r>
              <a:rPr lang="tr-TR" dirty="0"/>
              <a:t>Kolluk makamları,</a:t>
            </a:r>
          </a:p>
          <a:p>
            <a:pPr lvl="1"/>
            <a:r>
              <a:rPr lang="tr-TR" dirty="0"/>
              <a:t>Valilik veya kaymakamlık ya da mahkemeler ve</a:t>
            </a:r>
          </a:p>
          <a:p>
            <a:pPr lvl="1"/>
            <a:r>
              <a:rPr lang="tr-TR" dirty="0"/>
              <a:t> Türkiye'nin elçilik ve </a:t>
            </a:r>
            <a:r>
              <a:rPr lang="tr-TR" dirty="0" smtClean="0"/>
              <a:t>konsolosluklar</a:t>
            </a:r>
            <a:endParaRPr lang="tr-TR" dirty="0"/>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style>
          <a:lnRef idx="0">
            <a:scrgbClr r="0" g="0" b="0"/>
          </a:lnRef>
          <a:fillRef idx="1002">
            <a:schemeClr val="dk2"/>
          </a:fillRef>
          <a:effectRef idx="0">
            <a:scrgbClr r="0" g="0" b="0"/>
          </a:effectRef>
          <a:fontRef idx="major"/>
        </p:style>
        <p:txBody>
          <a:bodyPr>
            <a:noAutofit/>
          </a:bodyPr>
          <a:lstStyle/>
          <a:p>
            <a:r>
              <a:rPr lang="tr-TR" sz="4800" dirty="0" smtClean="0"/>
              <a:t>SIR</a:t>
            </a:r>
            <a:endParaRPr lang="tr-TR" sz="4800" dirty="0"/>
          </a:p>
        </p:txBody>
      </p:sp>
      <p:sp>
        <p:nvSpPr>
          <p:cNvPr id="5" name="4 Alt Başlık"/>
          <p:cNvSpPr>
            <a:spLocks noGrp="1"/>
          </p:cNvSpPr>
          <p:nvPr>
            <p:ph idx="1"/>
          </p:nvPr>
        </p:nvSpPr>
        <p:spPr/>
        <p:txBody>
          <a:bodyPr/>
          <a:lstStyle/>
          <a:p>
            <a:r>
              <a:rPr lang="tr-TR" dirty="0" smtClean="0"/>
              <a:t>Sözlük anlamı, varlığı veya bazı yönleri açığa vurulmak istenmeyen, gizli kalan, gizli tutulan şeydir.</a:t>
            </a:r>
          </a:p>
          <a:p>
            <a:endParaRPr lang="tr-TR" dirty="0" smtClean="0"/>
          </a:p>
          <a:p>
            <a:endParaRPr lang="tr-TR" dirty="0" smtClean="0"/>
          </a:p>
          <a:p>
            <a:pPr>
              <a:buNone/>
            </a:pPr>
            <a:r>
              <a:rPr lang="tr-TR" dirty="0" smtClean="0"/>
              <a:t>		        </a:t>
            </a:r>
            <a:r>
              <a:rPr lang="tr-TR" sz="3600" b="1" dirty="0" smtClean="0"/>
              <a:t>Sübjektif    	   Objektif</a:t>
            </a:r>
            <a:endParaRPr lang="tr-TR" b="1" dirty="0"/>
          </a:p>
        </p:txBody>
      </p:sp>
      <p:cxnSp>
        <p:nvCxnSpPr>
          <p:cNvPr id="17" name="16 Düz Ok Bağlayıcısı"/>
          <p:cNvCxnSpPr/>
          <p:nvPr/>
        </p:nvCxnSpPr>
        <p:spPr>
          <a:xfrm flipH="1">
            <a:off x="2915816" y="2780928"/>
            <a:ext cx="1512168" cy="165618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2" name="21 Düz Ok Bağlayıcısı"/>
          <p:cNvCxnSpPr/>
          <p:nvPr/>
        </p:nvCxnSpPr>
        <p:spPr>
          <a:xfrm>
            <a:off x="4427984" y="2780928"/>
            <a:ext cx="1728192" cy="165618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lgn="l">
              <a:buFont typeface="Arial" pitchFamily="34" charset="0"/>
              <a:buChar char="•"/>
            </a:pPr>
            <a:r>
              <a:rPr lang="tr-TR" b="1" dirty="0" smtClean="0"/>
              <a:t>Fail</a:t>
            </a:r>
            <a:r>
              <a:rPr lang="tr-TR" dirty="0"/>
              <a:t/>
            </a:r>
            <a:br>
              <a:rPr lang="tr-TR" dirty="0"/>
            </a:br>
            <a:endParaRPr lang="tr-TR" dirty="0"/>
          </a:p>
        </p:txBody>
      </p:sp>
      <p:sp>
        <p:nvSpPr>
          <p:cNvPr id="3" name="2 İçerik Yer Tutucusu"/>
          <p:cNvSpPr>
            <a:spLocks noGrp="1"/>
          </p:cNvSpPr>
          <p:nvPr>
            <p:ph idx="1"/>
          </p:nvPr>
        </p:nvSpPr>
        <p:spPr>
          <a:xfrm>
            <a:off x="457200" y="980728"/>
            <a:ext cx="8229600" cy="5145435"/>
          </a:xfrm>
        </p:spPr>
        <p:txBody>
          <a:bodyPr/>
          <a:lstStyle/>
          <a:p>
            <a:r>
              <a:rPr lang="tr-TR" dirty="0"/>
              <a:t>Sağlık mesleği mensuplarının suçu bildirmemesi suçunun faili herkes </a:t>
            </a:r>
            <a:r>
              <a:rPr lang="tr-TR" dirty="0" smtClean="0"/>
              <a:t>olamaz</a:t>
            </a:r>
          </a:p>
          <a:p>
            <a:r>
              <a:rPr lang="tr-TR" dirty="0" smtClean="0"/>
              <a:t>Bu </a:t>
            </a:r>
            <a:r>
              <a:rPr lang="tr-TR" dirty="0"/>
              <a:t>suç, bir </a:t>
            </a:r>
            <a:r>
              <a:rPr lang="tr-TR" b="1" dirty="0"/>
              <a:t>özgü </a:t>
            </a:r>
            <a:r>
              <a:rPr lang="tr-TR" b="1" dirty="0" smtClean="0"/>
              <a:t>suçtur.</a:t>
            </a:r>
          </a:p>
          <a:p>
            <a:r>
              <a:rPr lang="tr-TR" dirty="0" smtClean="0"/>
              <a:t>Sağlık </a:t>
            </a:r>
            <a:r>
              <a:rPr lang="tr-TR" dirty="0"/>
              <a:t>mesleği mensubu deyiminden tabip, diş tabibi, eczacı, ebe, hemşire ve sağlık hizmeti veren diğer </a:t>
            </a:r>
            <a:r>
              <a:rPr lang="tr-TR" dirty="0" smtClean="0"/>
              <a:t>kişiler.</a:t>
            </a:r>
          </a:p>
          <a:p>
            <a:r>
              <a:rPr lang="tr-TR" b="1" dirty="0" smtClean="0"/>
              <a:t>Mağdur</a:t>
            </a:r>
          </a:p>
          <a:p>
            <a:pPr>
              <a:buNone/>
            </a:pPr>
            <a:r>
              <a:rPr lang="tr-TR" dirty="0" smtClean="0"/>
              <a:t>	Herkes (barış esasına dayalı toplum düzenin parçası olan bireyler)</a:t>
            </a:r>
          </a:p>
          <a:p>
            <a:pPr>
              <a:buNone/>
            </a:pPr>
            <a:endParaRPr lang="tr-TR"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style>
          <a:lnRef idx="0">
            <a:scrgbClr r="0" g="0" b="0"/>
          </a:lnRef>
          <a:fillRef idx="1002">
            <a:schemeClr val="dk2"/>
          </a:fillRef>
          <a:effectRef idx="0">
            <a:scrgbClr r="0" g="0" b="0"/>
          </a:effectRef>
          <a:fontRef idx="major"/>
        </p:style>
        <p:txBody>
          <a:bodyPr>
            <a:normAutofit fontScale="90000"/>
          </a:bodyPr>
          <a:lstStyle/>
          <a:p>
            <a:pPr lvl="0"/>
            <a:r>
              <a:rPr lang="tr-TR" b="1" dirty="0" smtClean="0"/>
              <a:t/>
            </a:r>
            <a:br>
              <a:rPr lang="tr-TR" b="1" dirty="0" smtClean="0"/>
            </a:br>
            <a:r>
              <a:rPr lang="tr-TR" b="1" dirty="0" smtClean="0"/>
              <a:t>Suçun </a:t>
            </a:r>
            <a:r>
              <a:rPr lang="tr-TR" b="1" dirty="0"/>
              <a:t>Manevi </a:t>
            </a:r>
            <a:r>
              <a:rPr lang="tr-TR" b="1" dirty="0" smtClean="0"/>
              <a:t>Unsurları</a:t>
            </a:r>
            <a:r>
              <a:rPr lang="tr-TR" dirty="0"/>
              <a:t/>
            </a:r>
            <a:br>
              <a:rPr lang="tr-TR" dirty="0"/>
            </a:br>
            <a:endParaRPr lang="tr-TR" dirty="0"/>
          </a:p>
        </p:txBody>
      </p:sp>
      <p:sp>
        <p:nvSpPr>
          <p:cNvPr id="3" name="2 İçerik Yer Tutucusu"/>
          <p:cNvSpPr>
            <a:spLocks noGrp="1"/>
          </p:cNvSpPr>
          <p:nvPr>
            <p:ph idx="1"/>
          </p:nvPr>
        </p:nvSpPr>
        <p:spPr>
          <a:xfrm>
            <a:off x="251520" y="1052736"/>
            <a:ext cx="8229600" cy="4525963"/>
          </a:xfrm>
        </p:spPr>
        <p:txBody>
          <a:bodyPr/>
          <a:lstStyle/>
          <a:p>
            <a:r>
              <a:rPr lang="tr-TR" b="1" dirty="0" smtClean="0"/>
              <a:t>Kast </a:t>
            </a:r>
          </a:p>
          <a:p>
            <a:pPr>
              <a:buNone/>
            </a:pPr>
            <a:r>
              <a:rPr lang="tr-TR" dirty="0" smtClean="0"/>
              <a:t>	Sağlık </a:t>
            </a:r>
            <a:r>
              <a:rPr lang="tr-TR" dirty="0"/>
              <a:t>mesleği mensubunun suçu bildirmemesi suçunun failin görevini yaptığı sırada suç işlendiği yönünde bir belirtiyle karşılaştığını ve bildirim yükümlülüğüne sahip olduğunu bilmeli ve yetkili makamlara zamanında bildirmemeyi istemelidir.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0">
            <a:scrgbClr r="0" g="0" b="0"/>
          </a:lnRef>
          <a:fillRef idx="1002">
            <a:schemeClr val="dk2"/>
          </a:fillRef>
          <a:effectRef idx="0">
            <a:scrgbClr r="0" g="0" b="0"/>
          </a:effectRef>
          <a:fontRef idx="major"/>
        </p:style>
        <p:txBody>
          <a:bodyPr>
            <a:normAutofit fontScale="90000"/>
          </a:bodyPr>
          <a:lstStyle/>
          <a:p>
            <a:pPr lvl="0"/>
            <a:r>
              <a:rPr lang="tr-TR" b="1" dirty="0" smtClean="0"/>
              <a:t/>
            </a:r>
            <a:br>
              <a:rPr lang="tr-TR" b="1" dirty="0" smtClean="0"/>
            </a:br>
            <a:r>
              <a:rPr lang="tr-TR" b="1" dirty="0" smtClean="0"/>
              <a:t>Suçun </a:t>
            </a:r>
            <a:r>
              <a:rPr lang="tr-TR" b="1" dirty="0"/>
              <a:t>Hukuka Aykırılık Unsuru</a:t>
            </a:r>
            <a:r>
              <a:rPr lang="tr-TR" dirty="0"/>
              <a:t/>
            </a:r>
            <a:br>
              <a:rPr lang="tr-TR" dirty="0"/>
            </a:br>
            <a:endParaRPr lang="tr-TR" dirty="0"/>
          </a:p>
        </p:txBody>
      </p:sp>
      <p:sp>
        <p:nvSpPr>
          <p:cNvPr id="3" name="2 İçerik Yer Tutucusu"/>
          <p:cNvSpPr>
            <a:spLocks noGrp="1"/>
          </p:cNvSpPr>
          <p:nvPr>
            <p:ph idx="1"/>
          </p:nvPr>
        </p:nvSpPr>
        <p:spPr/>
        <p:txBody>
          <a:bodyPr/>
          <a:lstStyle/>
          <a:p>
            <a:pPr lvl="0"/>
            <a:r>
              <a:rPr lang="tr-TR" b="1" dirty="0" err="1"/>
              <a:t>Nemo</a:t>
            </a:r>
            <a:r>
              <a:rPr lang="tr-TR" b="1" dirty="0"/>
              <a:t> </a:t>
            </a:r>
            <a:r>
              <a:rPr lang="tr-TR" b="1" dirty="0" err="1"/>
              <a:t>Tenetur</a:t>
            </a:r>
            <a:r>
              <a:rPr lang="tr-TR" b="1" dirty="0"/>
              <a:t> </a:t>
            </a:r>
            <a:r>
              <a:rPr lang="tr-TR" b="1" dirty="0" smtClean="0"/>
              <a:t>İlkesi</a:t>
            </a:r>
          </a:p>
          <a:p>
            <a:pPr lvl="0">
              <a:buNone/>
            </a:pPr>
            <a:r>
              <a:rPr lang="tr-TR" dirty="0" smtClean="0"/>
              <a:t>	Anayasanın 38. maddesinin 5. fıkrası: </a:t>
            </a:r>
          </a:p>
          <a:p>
            <a:pPr lvl="0">
              <a:buNone/>
            </a:pPr>
            <a:r>
              <a:rPr lang="tr-TR" dirty="0" smtClean="0"/>
              <a:t>	“…</a:t>
            </a:r>
            <a:r>
              <a:rPr lang="tr-TR" i="1" dirty="0" smtClean="0"/>
              <a:t>hiç kimse kendisini ve kanunda gösterilen yakınlarını suçlayan bir beyanda bulunmaya veya bu yolda delil göstermeye zorlanamaz “.</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0">
            <a:scrgbClr r="0" g="0" b="0"/>
          </a:lnRef>
          <a:fillRef idx="1002">
            <a:schemeClr val="dk2"/>
          </a:fillRef>
          <a:effectRef idx="0">
            <a:scrgbClr r="0" g="0" b="0"/>
          </a:effectRef>
          <a:fontRef idx="major"/>
        </p:style>
        <p:txBody>
          <a:bodyPr>
            <a:normAutofit fontScale="90000"/>
          </a:bodyPr>
          <a:lstStyle/>
          <a:p>
            <a:r>
              <a:rPr lang="tr-TR" dirty="0" smtClean="0"/>
              <a:t>Herkes Bakımından Suçu Bildirmeme Suçu</a:t>
            </a:r>
            <a:endParaRPr lang="tr-TR" dirty="0"/>
          </a:p>
        </p:txBody>
      </p:sp>
      <p:sp>
        <p:nvSpPr>
          <p:cNvPr id="3" name="2 İçerik Yer Tutucusu"/>
          <p:cNvSpPr>
            <a:spLocks noGrp="1"/>
          </p:cNvSpPr>
          <p:nvPr>
            <p:ph idx="1"/>
          </p:nvPr>
        </p:nvSpPr>
        <p:spPr/>
        <p:txBody>
          <a:bodyPr>
            <a:normAutofit fontScale="77500" lnSpcReduction="20000"/>
          </a:bodyPr>
          <a:lstStyle/>
          <a:p>
            <a:r>
              <a:rPr lang="tr-TR" b="1" dirty="0" smtClean="0"/>
              <a:t>Suçu bildirmeme</a:t>
            </a:r>
            <a:endParaRPr lang="tr-TR" dirty="0" smtClean="0"/>
          </a:p>
          <a:p>
            <a:r>
              <a:rPr lang="tr-TR" b="1" dirty="0" smtClean="0"/>
              <a:t>MADDE 278. -</a:t>
            </a:r>
            <a:r>
              <a:rPr lang="tr-TR" dirty="0" smtClean="0"/>
              <a:t> (1) İşlenmekte olan bir suçu yetkili makamlara bildirmeyen kişi, bir yıla kadar hapis cezası ile cezalandırılır.</a:t>
            </a:r>
          </a:p>
          <a:p>
            <a:r>
              <a:rPr lang="tr-TR" dirty="0" smtClean="0"/>
              <a:t>(2) İşlenmiş olmakla birlikte, sebebiyet verdiği neticelerin sınırlandırılması hâlen mümkün bulunan bir suçu yetkili makamlara bildirmeyen kişi, yukarıdaki fıkra hükmüne göre cezalandırılır.</a:t>
            </a:r>
          </a:p>
          <a:p>
            <a:r>
              <a:rPr lang="tr-TR" dirty="0" smtClean="0"/>
              <a:t>(3) Mağdurun </a:t>
            </a:r>
            <a:r>
              <a:rPr lang="tr-TR" dirty="0" err="1" smtClean="0"/>
              <a:t>onbeş</a:t>
            </a:r>
            <a:r>
              <a:rPr lang="tr-TR" dirty="0" smtClean="0"/>
              <a:t> yaşını bitirmemiş bir çocuk, bedensel veya ruhsal bakımdan özürlü olan ya da hamileliği nedeniyle kendisini savunamayacak durumda bulunan kimse olması hâlinde, yukarıdaki fıkralara göre verilecek ceza, yarı oranında artırılır.</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Anayasa Mahkemesi Kararı</a:t>
            </a:r>
            <a:br>
              <a:rPr lang="tr-TR" b="1" dirty="0" smtClean="0"/>
            </a:br>
            <a:r>
              <a:rPr lang="tr-TR" b="1" dirty="0" smtClean="0"/>
              <a:t>30.6.2011 Tarih  2010/52 Es.</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Hukuk devletinde yasa koyucu, ceza siyasetinin gereği olarak Anayasa’nın ve ceza hukukunun temel ilkelerine bağlı kalmak koşuluyla, cezalandırmada güdülen amacı da gözeterek hangi eylemlerin suç sayılacağına, bunlara verilecek cezanın türü, miktarı, artırım ve indirim nedenleri ve oranları ile suçun takibine ve yargılama usulüne ilişkin koşullar öngörebilir.</a:t>
            </a:r>
          </a:p>
          <a:p>
            <a:endParaRPr lang="tr-TR" dirty="0" smtClean="0"/>
          </a:p>
          <a:p>
            <a:r>
              <a:rPr lang="tr-TR" dirty="0" smtClean="0"/>
              <a:t>Anayasanın 38. maddesinde suç ve cezalara ilişkin temel ilkelere yer verilmiştir. Bunlardan biri de maddenin beşinci fıkrasında</a:t>
            </a:r>
            <a:r>
              <a:rPr lang="tr-TR" i="1" dirty="0" smtClean="0"/>
              <a:t> “Hiç kimse kendisini ve kanunda gösterilen yakınlarını suçlayan bir beyanda bulunmaya veya bu yolda delil göstermeye zorlanamaz.”</a:t>
            </a:r>
            <a:r>
              <a:rPr lang="tr-TR" dirty="0" smtClean="0"/>
              <a:t> biçiminde ifade edilmiştir. Aynı zamanda evrensel bir ceza hukuku ilkesi olan bu anayasal hüküm karşısında yasa koyucu, kişinin kendisini ve yasada gösterilecek belli derecedeki yakınlarını suçlayıcı bir beyanda bulunmaya zorlayan bir düzenleme yapamaz.</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90066"/>
          </a:xfrm>
        </p:spPr>
        <p:txBody>
          <a:bodyPr>
            <a:normAutofit fontScale="90000"/>
          </a:bodyPr>
          <a:lstStyle/>
          <a:p>
            <a:endParaRPr lang="tr-TR" dirty="0"/>
          </a:p>
        </p:txBody>
      </p:sp>
      <p:sp>
        <p:nvSpPr>
          <p:cNvPr id="3" name="2 İçerik Yer Tutucusu"/>
          <p:cNvSpPr>
            <a:spLocks noGrp="1"/>
          </p:cNvSpPr>
          <p:nvPr>
            <p:ph idx="1"/>
          </p:nvPr>
        </p:nvSpPr>
        <p:spPr>
          <a:xfrm>
            <a:off x="457200" y="908720"/>
            <a:ext cx="8229600" cy="5217443"/>
          </a:xfrm>
        </p:spPr>
        <p:txBody>
          <a:bodyPr>
            <a:normAutofit fontScale="92500" lnSpcReduction="10000"/>
          </a:bodyPr>
          <a:lstStyle/>
          <a:p>
            <a:r>
              <a:rPr lang="tr-TR" dirty="0" smtClean="0"/>
              <a:t>İtiraz konusu kuralda, işlenmekte olan veya işlenmiş olmakla birlikte sebebiyet verdiği neticelerin sınırlandırılması halen mümkün bulunan bir suçu yetkililere bildirmeyenlerin maddede öngörüldüğü biçimde cezalandırılacakları belirtilirken, gerek maddede, gerekse bu maddeye atıf yapacak biçimde başka bir yerde, bu suçun fail veya failleriyle anılan suçu bildirmeyen kişi arasındaki yakın akrabalık durumu cezasızlık açısından ayrık tutulmamıştır.</a:t>
            </a:r>
          </a:p>
          <a:p>
            <a:r>
              <a:rPr lang="tr-TR" dirty="0" smtClean="0"/>
              <a:t>Açıklanan bu nedenle kural </a:t>
            </a:r>
            <a:r>
              <a:rPr lang="tr-TR" u="sng" dirty="0" smtClean="0"/>
              <a:t>Anayasa’nın 38. maddesine aykırıdır. İptali gerekir.</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pPr lvl="0" algn="l">
              <a:buFont typeface="Arial" pitchFamily="34" charset="0"/>
              <a:buChar char="•"/>
            </a:pPr>
            <a:r>
              <a:rPr lang="tr-TR" sz="2700" b="1" dirty="0" smtClean="0"/>
              <a:t>   </a:t>
            </a:r>
            <a:r>
              <a:rPr lang="tr-TR" sz="3200" b="1" dirty="0" smtClean="0"/>
              <a:t>Yükümlülüklerin Çatışması</a:t>
            </a:r>
            <a:endParaRPr lang="tr-TR" dirty="0"/>
          </a:p>
        </p:txBody>
      </p:sp>
      <p:sp>
        <p:nvSpPr>
          <p:cNvPr id="3" name="2 İçerik Yer Tutucusu"/>
          <p:cNvSpPr>
            <a:spLocks noGrp="1"/>
          </p:cNvSpPr>
          <p:nvPr>
            <p:ph idx="1"/>
          </p:nvPr>
        </p:nvSpPr>
        <p:spPr>
          <a:xfrm>
            <a:off x="457200" y="1052736"/>
            <a:ext cx="8229600" cy="5073427"/>
          </a:xfrm>
        </p:spPr>
        <p:txBody>
          <a:bodyPr>
            <a:normAutofit fontScale="92500" lnSpcReduction="20000"/>
          </a:bodyPr>
          <a:lstStyle/>
          <a:p>
            <a:pPr lvl="0"/>
            <a:r>
              <a:rPr lang="tr-TR" sz="3500" b="1" dirty="0" smtClean="0"/>
              <a:t>Tanıklıktan Çekinme Hakkı</a:t>
            </a:r>
          </a:p>
          <a:p>
            <a:pPr lvl="0">
              <a:buNone/>
            </a:pPr>
            <a:endParaRPr lang="tr-TR" sz="3500" b="1" dirty="0" smtClean="0"/>
          </a:p>
          <a:p>
            <a:pPr>
              <a:buNone/>
            </a:pPr>
            <a:r>
              <a:rPr lang="tr-TR" b="1" dirty="0" smtClean="0"/>
              <a:t>Meslek ve Sürekli Uğraşıları Sebebiyle Tanıklıktan</a:t>
            </a:r>
          </a:p>
          <a:p>
            <a:pPr>
              <a:buNone/>
            </a:pPr>
            <a:r>
              <a:rPr lang="tr-TR" b="1" dirty="0" smtClean="0"/>
              <a:t>Çekinme</a:t>
            </a:r>
          </a:p>
          <a:p>
            <a:r>
              <a:rPr lang="tr-TR" b="1" dirty="0" smtClean="0"/>
              <a:t>CMK Madde 46 - </a:t>
            </a:r>
            <a:r>
              <a:rPr lang="tr-TR" dirty="0" smtClean="0"/>
              <a:t>(1) Meslekleri ve sürekli uğraşıları sebebiyle tanıklıktan çekinebilecekler ile çekinme konu ve koşulları şunlardır:</a:t>
            </a:r>
          </a:p>
          <a:p>
            <a:r>
              <a:rPr lang="tr-TR" b="1" dirty="0" smtClean="0"/>
              <a:t>b) Hekimler, diş hekimleri, eczacılar, ebeler ve bunların yardımcıları ve diğer bütün tıp meslek veya sanatları mensuplarının, bu sıfatları dolayısıyla hastaları ve bunların yakınları hakkında öğrendikleri bilgiler.</a:t>
            </a:r>
          </a:p>
          <a:p>
            <a:pPr lvl="0"/>
            <a:endParaRPr lang="tr-TR" dirty="0" smtClean="0"/>
          </a:p>
          <a:p>
            <a:pPr>
              <a:buNone/>
            </a:pP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0">
            <a:scrgbClr r="0" g="0" b="0"/>
          </a:lnRef>
          <a:fillRef idx="1002">
            <a:schemeClr val="dk2"/>
          </a:fillRef>
          <a:effectRef idx="0">
            <a:scrgbClr r="0" g="0" b="0"/>
          </a:effectRef>
          <a:fontRef idx="major"/>
        </p:style>
        <p:txBody>
          <a:bodyPr>
            <a:normAutofit fontScale="90000"/>
          </a:bodyPr>
          <a:lstStyle/>
          <a:p>
            <a:pPr lvl="0"/>
            <a:r>
              <a:rPr lang="tr-TR" b="1" dirty="0"/>
              <a:t>Kusurluluk</a:t>
            </a:r>
            <a:r>
              <a:rPr lang="tr-TR" dirty="0"/>
              <a:t/>
            </a:r>
            <a:br>
              <a:rPr lang="tr-TR" dirty="0"/>
            </a:br>
            <a:endParaRPr lang="tr-TR" dirty="0"/>
          </a:p>
        </p:txBody>
      </p:sp>
      <p:sp>
        <p:nvSpPr>
          <p:cNvPr id="3" name="2 İçerik Yer Tutucusu"/>
          <p:cNvSpPr>
            <a:spLocks noGrp="1"/>
          </p:cNvSpPr>
          <p:nvPr>
            <p:ph idx="1"/>
          </p:nvPr>
        </p:nvSpPr>
        <p:spPr/>
        <p:txBody>
          <a:bodyPr/>
          <a:lstStyle/>
          <a:p>
            <a:r>
              <a:rPr lang="tr-TR" b="1" i="1" dirty="0" smtClean="0"/>
              <a:t>Algılama Yeteneği</a:t>
            </a:r>
          </a:p>
          <a:p>
            <a:r>
              <a:rPr lang="tr-TR" b="1" i="1" dirty="0" smtClean="0"/>
              <a:t>İrade Yeteneği</a:t>
            </a:r>
          </a:p>
          <a:p>
            <a:pPr>
              <a:buNone/>
            </a:pPr>
            <a:r>
              <a:rPr lang="tr-TR" b="1" i="1" dirty="0" smtClean="0"/>
              <a:t>+</a:t>
            </a:r>
          </a:p>
          <a:p>
            <a:r>
              <a:rPr lang="tr-TR" b="1" i="1" dirty="0" smtClean="0"/>
              <a:t>Beklenebilirlik</a:t>
            </a:r>
            <a:endParaRPr lang="tr-TR" dirty="0" smtClean="0"/>
          </a:p>
          <a:p>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0">
            <a:scrgbClr r="0" g="0" b="0"/>
          </a:lnRef>
          <a:fillRef idx="1002">
            <a:schemeClr val="dk2"/>
          </a:fillRef>
          <a:effectRef idx="0">
            <a:scrgbClr r="0" g="0" b="0"/>
          </a:effectRef>
          <a:fontRef idx="major"/>
        </p:style>
        <p:txBody>
          <a:bodyPr/>
          <a:lstStyle/>
          <a:p>
            <a:r>
              <a:rPr lang="tr-TR" dirty="0" smtClean="0"/>
              <a:t>Kusurluluğu etkileyen haller</a:t>
            </a:r>
            <a:endParaRPr lang="tr-TR" dirty="0"/>
          </a:p>
        </p:txBody>
      </p:sp>
      <p:sp>
        <p:nvSpPr>
          <p:cNvPr id="3" name="2 İçerik Yer Tutucusu"/>
          <p:cNvSpPr>
            <a:spLocks noGrp="1"/>
          </p:cNvSpPr>
          <p:nvPr>
            <p:ph idx="1"/>
          </p:nvPr>
        </p:nvSpPr>
        <p:spPr/>
        <p:txBody>
          <a:bodyPr>
            <a:normAutofit fontScale="92500" lnSpcReduction="10000"/>
          </a:bodyPr>
          <a:lstStyle/>
          <a:p>
            <a:pPr lvl="0"/>
            <a:r>
              <a:rPr lang="tr-TR" b="1" dirty="0"/>
              <a:t>Zorunluluk </a:t>
            </a:r>
            <a:r>
              <a:rPr lang="tr-TR" b="1" dirty="0" smtClean="0"/>
              <a:t>hali</a:t>
            </a:r>
          </a:p>
          <a:p>
            <a:pPr lvl="0">
              <a:buNone/>
            </a:pPr>
            <a:r>
              <a:rPr lang="tr-TR" b="1" dirty="0" smtClean="0"/>
              <a:t>Madde 25/2</a:t>
            </a:r>
          </a:p>
          <a:p>
            <a:pPr lvl="0">
              <a:buNone/>
            </a:pPr>
            <a:r>
              <a:rPr lang="tr-TR" dirty="0" smtClean="0"/>
              <a:t>	Gerek kendisine gerek başkasına ait bir hakka yönelik olup, bilerek neden olmadığı ve başka suretle korunmak olanağı bulunmayan ağır ve muhakkak bir tehlikeden kurtulmak veya başkasını kurtarmak zorunluluğu ile ve tehlikenin ağırlığı ile konu ve kullanılan vasıta arasında orantı bulunmak koşulu ile işlenen fiillerden dolayı faile ceza verilmez.</a:t>
            </a:r>
            <a:endParaRPr lang="tr-TR" dirty="0"/>
          </a:p>
          <a:p>
            <a:pPr>
              <a:buNone/>
            </a:pPr>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4042"/>
          </a:xfrm>
        </p:spPr>
        <p:txBody>
          <a:bodyPr>
            <a:normAutofit fontScale="90000"/>
          </a:bodyPr>
          <a:lstStyle/>
          <a:p>
            <a:endParaRPr lang="tr-TR" dirty="0"/>
          </a:p>
        </p:txBody>
      </p:sp>
      <p:sp>
        <p:nvSpPr>
          <p:cNvPr id="3" name="2 İçerik Yer Tutucusu"/>
          <p:cNvSpPr>
            <a:spLocks noGrp="1"/>
          </p:cNvSpPr>
          <p:nvPr>
            <p:ph idx="1"/>
          </p:nvPr>
        </p:nvSpPr>
        <p:spPr>
          <a:xfrm>
            <a:off x="457200" y="548680"/>
            <a:ext cx="8229600" cy="5577483"/>
          </a:xfrm>
        </p:spPr>
        <p:txBody>
          <a:bodyPr/>
          <a:lstStyle/>
          <a:p>
            <a:r>
              <a:rPr lang="tr-TR" b="1" dirty="0" smtClean="0"/>
              <a:t>Cebir ve şiddet, korkutma ve tehdit</a:t>
            </a:r>
            <a:endParaRPr lang="tr-TR" dirty="0" smtClean="0"/>
          </a:p>
          <a:p>
            <a:r>
              <a:rPr lang="tr-TR" b="1" dirty="0" smtClean="0"/>
              <a:t>MADDE 28</a:t>
            </a:r>
          </a:p>
          <a:p>
            <a:pPr>
              <a:buNone/>
            </a:pPr>
            <a:r>
              <a:rPr lang="tr-TR" dirty="0" smtClean="0"/>
              <a:t>	Karşı koyamayacağı veya kurtulamayacağı cebir ve şiddet veya muhakkak ve ağır bir korkutma veya tehdit sonucu suç işleyen kimseye ceza verilmez. Bu gibi hâllerde cebir ve şiddet, korkutma ve tehdidi kullanan kişi suçun faili sayılır.</a:t>
            </a:r>
          </a:p>
          <a:p>
            <a:pPr lvl="0"/>
            <a:endParaRPr lang="tr-TR"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Başlık"/>
          <p:cNvSpPr>
            <a:spLocks noGrp="1"/>
          </p:cNvSpPr>
          <p:nvPr>
            <p:ph type="title"/>
          </p:nvPr>
        </p:nvSpPr>
        <p:spPr>
          <a:xfrm>
            <a:off x="457200" y="548680"/>
            <a:ext cx="8229600" cy="1800200"/>
          </a:xfrm>
        </p:spPr>
        <p:style>
          <a:lnRef idx="0">
            <a:scrgbClr r="0" g="0" b="0"/>
          </a:lnRef>
          <a:fillRef idx="1002">
            <a:schemeClr val="dk2"/>
          </a:fillRef>
          <a:effectRef idx="0">
            <a:scrgbClr r="0" g="0" b="0"/>
          </a:effectRef>
          <a:fontRef idx="major"/>
        </p:style>
        <p:txBody>
          <a:bodyPr>
            <a:normAutofit fontScale="90000"/>
          </a:bodyPr>
          <a:lstStyle/>
          <a:p>
            <a:pPr algn="just"/>
            <a:r>
              <a:rPr lang="tr-TR" b="1" dirty="0" smtClean="0"/>
              <a:t>Sübjektif Unsur: </a:t>
            </a:r>
            <a:r>
              <a:rPr lang="tr-TR" dirty="0" smtClean="0"/>
              <a:t>Sır sahibinin sırrın açıklanmaması yönündeki İradesidir</a:t>
            </a:r>
            <a:endParaRPr lang="tr-TR" dirty="0"/>
          </a:p>
        </p:txBody>
      </p:sp>
      <p:sp>
        <p:nvSpPr>
          <p:cNvPr id="9" name="8 İçerik Yer Tutucusu"/>
          <p:cNvSpPr>
            <a:spLocks noGrp="1"/>
          </p:cNvSpPr>
          <p:nvPr>
            <p:ph idx="1"/>
          </p:nvPr>
        </p:nvSpPr>
        <p:spPr>
          <a:xfrm>
            <a:off x="457200" y="2708921"/>
            <a:ext cx="8229600" cy="1440160"/>
          </a:xfrm>
        </p:spPr>
        <p:style>
          <a:lnRef idx="0">
            <a:scrgbClr r="0" g="0" b="0"/>
          </a:lnRef>
          <a:fillRef idx="1002">
            <a:schemeClr val="dk2"/>
          </a:fillRef>
          <a:effectRef idx="0">
            <a:scrgbClr r="0" g="0" b="0"/>
          </a:effectRef>
          <a:fontRef idx="major"/>
        </p:style>
        <p:txBody>
          <a:bodyPr>
            <a:normAutofit/>
          </a:bodyPr>
          <a:lstStyle/>
          <a:p>
            <a:pPr>
              <a:buNone/>
            </a:pPr>
            <a:r>
              <a:rPr lang="tr-TR" sz="3600" b="1" dirty="0" smtClean="0"/>
              <a:t>Objektif  Unsur:  </a:t>
            </a:r>
            <a:r>
              <a:rPr lang="tr-TR" sz="3600" dirty="0" smtClean="0"/>
              <a:t>Aleni olmamak ( başkaları </a:t>
            </a:r>
          </a:p>
          <a:p>
            <a:pPr>
              <a:buNone/>
            </a:pPr>
            <a:r>
              <a:rPr lang="tr-TR" sz="3600" dirty="0" smtClean="0"/>
              <a:t>tarafından bilinmemek)</a:t>
            </a:r>
            <a:endParaRPr lang="tr-TR"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0">
            <a:scrgbClr r="0" g="0" b="0"/>
          </a:lnRef>
          <a:fillRef idx="1002">
            <a:schemeClr val="dk2"/>
          </a:fillRef>
          <a:effectRef idx="0">
            <a:scrgbClr r="0" g="0" b="0"/>
          </a:effectRef>
          <a:fontRef idx="major"/>
        </p:style>
        <p:txBody>
          <a:bodyPr>
            <a:normAutofit fontScale="90000"/>
          </a:bodyPr>
          <a:lstStyle/>
          <a:p>
            <a:pPr lvl="0"/>
            <a:r>
              <a:rPr lang="tr-TR" b="1" dirty="0"/>
              <a:t>Suçun Özel Görünüş Biçimleri</a:t>
            </a:r>
            <a:r>
              <a:rPr lang="tr-TR" dirty="0"/>
              <a:t/>
            </a:r>
            <a:br>
              <a:rPr lang="tr-TR" dirty="0"/>
            </a:br>
            <a:endParaRPr lang="tr-TR" dirty="0"/>
          </a:p>
        </p:txBody>
      </p:sp>
      <p:sp>
        <p:nvSpPr>
          <p:cNvPr id="3" name="2 İçerik Yer Tutucusu"/>
          <p:cNvSpPr>
            <a:spLocks noGrp="1"/>
          </p:cNvSpPr>
          <p:nvPr>
            <p:ph idx="1"/>
          </p:nvPr>
        </p:nvSpPr>
        <p:spPr/>
        <p:txBody>
          <a:bodyPr/>
          <a:lstStyle/>
          <a:p>
            <a:pPr lvl="0"/>
            <a:r>
              <a:rPr lang="tr-TR" b="1" dirty="0"/>
              <a:t>Teşebbüs</a:t>
            </a:r>
            <a:endParaRPr lang="tr-TR" dirty="0"/>
          </a:p>
          <a:p>
            <a:r>
              <a:rPr lang="tr-TR" b="1" dirty="0" smtClean="0"/>
              <a:t>İştirak</a:t>
            </a:r>
          </a:p>
          <a:p>
            <a:r>
              <a:rPr lang="tr-TR" b="1" dirty="0" smtClean="0"/>
              <a:t>İçtima</a:t>
            </a:r>
            <a:endParaRPr lang="tr-TR"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style>
          <a:lnRef idx="0">
            <a:scrgbClr r="0" g="0" b="0"/>
          </a:lnRef>
          <a:fillRef idx="1002">
            <a:schemeClr val="dk2"/>
          </a:fillRef>
          <a:effectRef idx="0">
            <a:scrgbClr r="0" g="0" b="0"/>
          </a:effectRef>
          <a:fontRef idx="major"/>
        </p:style>
        <p:txBody>
          <a:bodyPr>
            <a:normAutofit fontScale="90000"/>
          </a:bodyPr>
          <a:lstStyle/>
          <a:p>
            <a:r>
              <a:rPr lang="tr-TR" dirty="0" smtClean="0"/>
              <a:t>Hata</a:t>
            </a:r>
            <a:endParaRPr lang="tr-TR" dirty="0"/>
          </a:p>
        </p:txBody>
      </p:sp>
      <p:sp>
        <p:nvSpPr>
          <p:cNvPr id="3" name="2 İçerik Yer Tutucusu"/>
          <p:cNvSpPr>
            <a:spLocks noGrp="1"/>
          </p:cNvSpPr>
          <p:nvPr>
            <p:ph idx="1"/>
          </p:nvPr>
        </p:nvSpPr>
        <p:spPr>
          <a:xfrm>
            <a:off x="457200" y="1196752"/>
            <a:ext cx="8229600" cy="4929411"/>
          </a:xfrm>
        </p:spPr>
        <p:txBody>
          <a:bodyPr>
            <a:normAutofit fontScale="77500" lnSpcReduction="20000"/>
          </a:bodyPr>
          <a:lstStyle/>
          <a:p>
            <a:pPr lvl="0"/>
            <a:r>
              <a:rPr lang="tr-TR" b="1" dirty="0" smtClean="0"/>
              <a:t>Kastı Kaldıran Hata</a:t>
            </a:r>
          </a:p>
          <a:p>
            <a:r>
              <a:rPr lang="tr-TR" b="1" dirty="0" smtClean="0"/>
              <a:t>Kusurluluğu </a:t>
            </a:r>
            <a:r>
              <a:rPr lang="tr-TR" b="1" dirty="0"/>
              <a:t>Kaldıran ve Azaltan Hata</a:t>
            </a:r>
            <a:endParaRPr lang="tr-TR" dirty="0"/>
          </a:p>
          <a:p>
            <a:pPr lvl="0">
              <a:buNone/>
            </a:pPr>
            <a:endParaRPr lang="tr-TR" dirty="0" smtClean="0"/>
          </a:p>
          <a:p>
            <a:r>
              <a:rPr lang="tr-TR" b="1" dirty="0" smtClean="0"/>
              <a:t>Hata</a:t>
            </a:r>
            <a:endParaRPr lang="tr-TR" dirty="0" smtClean="0"/>
          </a:p>
          <a:p>
            <a:pPr>
              <a:buNone/>
            </a:pPr>
            <a:r>
              <a:rPr lang="tr-TR" b="1" dirty="0" smtClean="0"/>
              <a:t>	MADDE 30. -</a:t>
            </a:r>
            <a:r>
              <a:rPr lang="tr-TR" dirty="0" smtClean="0"/>
              <a:t> (1) Fiilin icrası sırasında suçun kanunî tanımındaki maddî unsurları bilmeyen bir kimse, kasten hareket etmiş olmaz. Bu hata dolayısıyla taksirli sorumluluk hâli saklıdır.</a:t>
            </a:r>
          </a:p>
          <a:p>
            <a:pPr>
              <a:buNone/>
            </a:pPr>
            <a:r>
              <a:rPr lang="tr-TR" dirty="0" smtClean="0"/>
              <a:t>	(2) Bir suçun daha ağır veya daha az cezayı gerektiren nitelikli hâllerinin gerçekleştiği hususunda hataya düşen kişi, bu hatasından yararlanır.</a:t>
            </a:r>
          </a:p>
          <a:p>
            <a:pPr>
              <a:buNone/>
            </a:pPr>
            <a:r>
              <a:rPr lang="tr-TR" dirty="0" smtClean="0"/>
              <a:t>	(3) Ceza sorumluluğunu kaldıran veya azaltan nedenlere ait koşulların gerçekleştiği hususunda kaçınılmaz bir hataya düşen kişi, bu hatasından yararlanır.</a:t>
            </a:r>
          </a:p>
          <a:p>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0">
            <a:scrgbClr r="0" g="0" b="0"/>
          </a:lnRef>
          <a:fillRef idx="1002">
            <a:schemeClr val="dk2"/>
          </a:fillRef>
          <a:effectRef idx="0">
            <a:scrgbClr r="0" g="0" b="0"/>
          </a:effectRef>
          <a:fontRef idx="major"/>
        </p:style>
        <p:txBody>
          <a:bodyPr>
            <a:normAutofit fontScale="90000"/>
          </a:bodyPr>
          <a:lstStyle/>
          <a:p>
            <a:pPr lvl="0"/>
            <a:r>
              <a:rPr lang="tr-TR" b="1" dirty="0" smtClean="0"/>
              <a:t/>
            </a:r>
            <a:br>
              <a:rPr lang="tr-TR" b="1" dirty="0" smtClean="0"/>
            </a:br>
            <a:r>
              <a:rPr lang="tr-TR" b="1" dirty="0" smtClean="0"/>
              <a:t>Yaptırım </a:t>
            </a:r>
            <a:r>
              <a:rPr lang="tr-TR" b="1" dirty="0"/>
              <a:t>ve Kovuşturma</a:t>
            </a:r>
            <a:r>
              <a:rPr lang="tr-TR" dirty="0"/>
              <a:t/>
            </a:r>
            <a:br>
              <a:rPr lang="tr-TR" dirty="0"/>
            </a:br>
            <a:endParaRPr lang="tr-TR" dirty="0"/>
          </a:p>
        </p:txBody>
      </p:sp>
      <p:sp>
        <p:nvSpPr>
          <p:cNvPr id="3" name="2 İçerik Yer Tutucusu"/>
          <p:cNvSpPr>
            <a:spLocks noGrp="1"/>
          </p:cNvSpPr>
          <p:nvPr>
            <p:ph idx="1"/>
          </p:nvPr>
        </p:nvSpPr>
        <p:spPr/>
        <p:txBody>
          <a:bodyPr>
            <a:normAutofit lnSpcReduction="10000"/>
          </a:bodyPr>
          <a:lstStyle/>
          <a:p>
            <a:r>
              <a:rPr lang="tr-TR" dirty="0"/>
              <a:t>Yaptırım bakımından kanunumuzun 280. maddesine göre; bu suçu işleyen sağlık mesleği mensubu, bir yıla kadar hapis cezası ile cezalandırılır. Üst sınırı bir yıl olan hapis cezasının, kanunumuzun 49. maddesinin ikinci fıkrasında kısa süreli hapis cezası olarak </a:t>
            </a:r>
            <a:r>
              <a:rPr lang="tr-TR" dirty="0" smtClean="0"/>
              <a:t>öngörülmüştür.</a:t>
            </a:r>
          </a:p>
          <a:p>
            <a:r>
              <a:rPr lang="tr-TR" dirty="0"/>
              <a:t>Kanunumuzun 280. maddesinde düzenlenen bu suç, </a:t>
            </a:r>
            <a:r>
              <a:rPr lang="tr-TR" b="1" dirty="0" err="1"/>
              <a:t>re’sen</a:t>
            </a:r>
            <a:r>
              <a:rPr lang="tr-TR" dirty="0"/>
              <a:t> kavuşturulur</a:t>
            </a:r>
            <a:r>
              <a:rPr lang="tr-TR" i="1" dirty="0"/>
              <a:t>.</a:t>
            </a:r>
            <a:endParaRPr lang="tr-TR" dirty="0"/>
          </a:p>
          <a:p>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980728"/>
          </a:xfrm>
        </p:spPr>
        <p:style>
          <a:lnRef idx="0">
            <a:scrgbClr r="0" g="0" b="0"/>
          </a:lnRef>
          <a:fillRef idx="1002">
            <a:schemeClr val="dk2"/>
          </a:fillRef>
          <a:effectRef idx="0">
            <a:scrgbClr r="0" g="0" b="0"/>
          </a:effectRef>
          <a:fontRef idx="major"/>
        </p:style>
        <p:txBody>
          <a:bodyPr/>
          <a:lstStyle/>
          <a:p>
            <a:r>
              <a:rPr lang="tr-TR" dirty="0" smtClean="0"/>
              <a:t>Seçenek Yaptırımlar</a:t>
            </a:r>
            <a:endParaRPr lang="tr-TR" dirty="0"/>
          </a:p>
        </p:txBody>
      </p:sp>
      <p:sp useBgFill="1">
        <p:nvSpPr>
          <p:cNvPr id="3" name="2 İçerik Yer Tutucusu"/>
          <p:cNvSpPr>
            <a:spLocks noGrp="1"/>
          </p:cNvSpPr>
          <p:nvPr>
            <p:ph idx="1"/>
          </p:nvPr>
        </p:nvSpPr>
        <p:spPr>
          <a:xfrm>
            <a:off x="457200" y="764704"/>
            <a:ext cx="8229600" cy="5361459"/>
          </a:xfr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txBody>
          <a:bodyPr>
            <a:noAutofit/>
          </a:bodyPr>
          <a:lstStyle/>
          <a:p>
            <a:r>
              <a:rPr lang="tr-TR" sz="2000" dirty="0" smtClean="0"/>
              <a:t>Seçenek </a:t>
            </a:r>
            <a:r>
              <a:rPr lang="tr-TR" sz="2000" dirty="0"/>
              <a:t>yaptırımlar kanunumuzun 50. maddesinde;</a:t>
            </a:r>
          </a:p>
          <a:p>
            <a:pPr lvl="1"/>
            <a:r>
              <a:rPr lang="tr-TR" sz="2000" dirty="0"/>
              <a:t>Adlî para cezası,</a:t>
            </a:r>
          </a:p>
          <a:p>
            <a:pPr lvl="1"/>
            <a:r>
              <a:rPr lang="tr-TR" sz="2000" dirty="0"/>
              <a:t>Mağdurun veya kamunun uğradığı zararın aynen iade, suçtan önceki hâle getirme veya tazmin suretiyle, tamamen giderilmesi,</a:t>
            </a:r>
          </a:p>
          <a:p>
            <a:pPr lvl="1"/>
            <a:r>
              <a:rPr lang="tr-TR" sz="2000" dirty="0"/>
              <a:t>En az iki yıl süreyle, bir meslek veya sanat edinmeyi sağlamak amacıyla, gerektiğinde barınma imkânı da bulunan bir eğitim kurumuna devam etme,</a:t>
            </a:r>
          </a:p>
          <a:p>
            <a:pPr lvl="1"/>
            <a:r>
              <a:rPr lang="tr-TR" sz="2000" dirty="0"/>
              <a:t>Mahkûm olunan cezanın yarısından bir katına kadar süreyle, belirli yerlere gitmekten veya belirli etkinlikleri yapmaktan yasaklanma,</a:t>
            </a:r>
          </a:p>
          <a:p>
            <a:pPr lvl="1"/>
            <a:r>
              <a:rPr lang="tr-TR" sz="2000" dirty="0"/>
              <a:t>Sağladığı hak ve yetkiler kötüye kullanılmak suretiyle veya gerektirdiği dikkat ve özen yükümlülüğüne aykırı davranılarak suç işlenmiş olması durumunda; mahkûm olunan cezanın yarısından bir katına kadar süreyle, ilgili ehliyet ve ruhsat belgelerinin geri alınmasına, belli bir meslek ve sanatı yapmaktan </a:t>
            </a:r>
            <a:r>
              <a:rPr lang="tr-TR" sz="2000" dirty="0" smtClean="0"/>
              <a:t>yasaklanma,</a:t>
            </a:r>
          </a:p>
          <a:p>
            <a:pPr lvl="1"/>
            <a:r>
              <a:rPr lang="tr-TR" sz="2000" dirty="0" smtClean="0"/>
              <a:t>Mahkûm </a:t>
            </a:r>
            <a:r>
              <a:rPr lang="tr-TR" sz="2000" dirty="0"/>
              <a:t>olunan cezanın yarısından bir katına kadar süreyle ve gönüllü olmak koşuluyla kamuya yararlı bir işte çalıştırılma olarak sıralanmıştır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0">
            <a:scrgbClr r="0" g="0" b="0"/>
          </a:lnRef>
          <a:fillRef idx="1002">
            <a:schemeClr val="dk2"/>
          </a:fillRef>
          <a:effectRef idx="0">
            <a:scrgbClr r="0" g="0" b="0"/>
          </a:effectRef>
          <a:fontRef idx="major"/>
        </p:style>
        <p:txBody>
          <a:bodyPr>
            <a:normAutofit/>
          </a:bodyPr>
          <a:lstStyle/>
          <a:p>
            <a:r>
              <a:rPr lang="tr-TR" sz="4800" dirty="0" smtClean="0"/>
              <a:t>Meslek Sırrı</a:t>
            </a:r>
            <a:endParaRPr lang="tr-TR" sz="4800" dirty="0"/>
          </a:p>
        </p:txBody>
      </p:sp>
      <p:sp>
        <p:nvSpPr>
          <p:cNvPr id="3" name="2 İçerik Yer Tutucusu"/>
          <p:cNvSpPr>
            <a:spLocks noGrp="1"/>
          </p:cNvSpPr>
          <p:nvPr>
            <p:ph idx="1"/>
          </p:nvPr>
        </p:nvSpPr>
        <p:spPr/>
        <p:txBody>
          <a:bodyPr>
            <a:normAutofit/>
          </a:bodyPr>
          <a:lstStyle/>
          <a:p>
            <a:pPr algn="just"/>
            <a:r>
              <a:rPr lang="tr-TR" sz="3600" b="1" dirty="0"/>
              <a:t>Meslek sırrı</a:t>
            </a:r>
            <a:r>
              <a:rPr lang="tr-TR" sz="3600" dirty="0"/>
              <a:t>, </a:t>
            </a:r>
            <a:r>
              <a:rPr lang="tr-TR" sz="3600" u="sng" dirty="0"/>
              <a:t>bir meslek faaliyetinin yerine getirilmesi sırasında öğrenilen</a:t>
            </a:r>
            <a:r>
              <a:rPr lang="tr-TR" sz="3600" dirty="0"/>
              <a:t>, sır sahibinin iradesinin açıklanmaması yönünde olduğu </a:t>
            </a:r>
            <a:r>
              <a:rPr lang="tr-TR" sz="3600" dirty="0" smtClean="0"/>
              <a:t>ve </a:t>
            </a:r>
            <a:r>
              <a:rPr lang="tr-TR" sz="3600" dirty="0"/>
              <a:t>objektif olarak başkaları tarafından bilinmeyen </a:t>
            </a:r>
            <a:r>
              <a:rPr lang="tr-TR" sz="3600" u="sng" dirty="0"/>
              <a:t>bireyin özel yaşamına ilişkin bilgileri ve olayları </a:t>
            </a:r>
            <a:r>
              <a:rPr lang="tr-TR" sz="3600" dirty="0"/>
              <a:t>ifade </a:t>
            </a:r>
            <a:r>
              <a:rPr lang="tr-TR" sz="3600" dirty="0" smtClean="0"/>
              <a:t>eder.</a:t>
            </a:r>
            <a:endParaRPr lang="tr-TR"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0">
            <a:scrgbClr r="0" g="0" b="0"/>
          </a:lnRef>
          <a:fillRef idx="1002">
            <a:schemeClr val="dk2"/>
          </a:fillRef>
          <a:effectRef idx="0">
            <a:scrgbClr r="0" g="0" b="0"/>
          </a:effectRef>
          <a:fontRef idx="major"/>
        </p:style>
        <p:txBody>
          <a:bodyPr/>
          <a:lstStyle/>
          <a:p>
            <a:r>
              <a:rPr lang="tr-TR" dirty="0" smtClean="0"/>
              <a:t>Kapsamı</a:t>
            </a:r>
            <a:endParaRPr lang="tr-TR" dirty="0"/>
          </a:p>
        </p:txBody>
      </p:sp>
      <p:sp>
        <p:nvSpPr>
          <p:cNvPr id="3" name="2 İçerik Yer Tutucusu"/>
          <p:cNvSpPr>
            <a:spLocks noGrp="1"/>
          </p:cNvSpPr>
          <p:nvPr>
            <p:ph idx="1"/>
          </p:nvPr>
        </p:nvSpPr>
        <p:spPr/>
        <p:txBody>
          <a:bodyPr/>
          <a:lstStyle/>
          <a:p>
            <a:r>
              <a:rPr lang="tr-TR" dirty="0" smtClean="0"/>
              <a:t>Hekime </a:t>
            </a:r>
            <a:r>
              <a:rPr lang="tr-TR" dirty="0"/>
              <a:t>güvenilerek tevdi edilen bilgiler, </a:t>
            </a:r>
            <a:endParaRPr lang="tr-TR" dirty="0" smtClean="0"/>
          </a:p>
          <a:p>
            <a:pPr>
              <a:buNone/>
            </a:pPr>
            <a:endParaRPr lang="tr-TR" dirty="0" smtClean="0"/>
          </a:p>
          <a:p>
            <a:r>
              <a:rPr lang="tr-TR" dirty="0" smtClean="0"/>
              <a:t>Hekimin </a:t>
            </a:r>
            <a:r>
              <a:rPr lang="tr-TR" dirty="0"/>
              <a:t>hasta dolayısıyla öğrendiği hususlar</a:t>
            </a:r>
            <a:r>
              <a:rPr lang="tr-TR" dirty="0" smtClean="0"/>
              <a:t>,</a:t>
            </a:r>
          </a:p>
          <a:p>
            <a:endParaRPr lang="tr-TR" dirty="0" smtClean="0"/>
          </a:p>
          <a:p>
            <a:r>
              <a:rPr lang="tr-TR" dirty="0" smtClean="0"/>
              <a:t>Hekimin </a:t>
            </a:r>
            <a:r>
              <a:rPr lang="tr-TR" dirty="0"/>
              <a:t>hastanın muayene, tedavi edilmesi </a:t>
            </a:r>
            <a:r>
              <a:rPr lang="tr-TR" dirty="0" smtClean="0"/>
              <a:t>ve</a:t>
            </a:r>
          </a:p>
          <a:p>
            <a:pPr>
              <a:buNone/>
            </a:pPr>
            <a:r>
              <a:rPr lang="tr-TR" dirty="0" smtClean="0"/>
              <a:t>    bakımı </a:t>
            </a:r>
            <a:r>
              <a:rPr lang="tr-TR" dirty="0"/>
              <a:t>dolayısıyla </a:t>
            </a:r>
            <a:r>
              <a:rPr lang="tr-TR" dirty="0" smtClean="0"/>
              <a:t>öğrendikleri,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0">
            <a:scrgbClr r="0" g="0" b="0"/>
          </a:lnRef>
          <a:fillRef idx="1002">
            <a:schemeClr val="dk2"/>
          </a:fillRef>
          <a:effectRef idx="0">
            <a:scrgbClr r="0" g="0" b="0"/>
          </a:effectRef>
          <a:fontRef idx="major"/>
        </p:style>
        <p:txBody>
          <a:bodyPr/>
          <a:lstStyle/>
          <a:p>
            <a:r>
              <a:rPr lang="tr-TR" dirty="0" smtClean="0"/>
              <a:t>Meslek Sırrının Saklanması</a:t>
            </a:r>
            <a:endParaRPr lang="tr-TR" dirty="0"/>
          </a:p>
        </p:txBody>
      </p:sp>
      <p:sp>
        <p:nvSpPr>
          <p:cNvPr id="3" name="2 İçerik Yer Tutucusu"/>
          <p:cNvSpPr>
            <a:spLocks noGrp="1"/>
          </p:cNvSpPr>
          <p:nvPr>
            <p:ph idx="1"/>
          </p:nvPr>
        </p:nvSpPr>
        <p:spPr/>
        <p:txBody>
          <a:bodyPr>
            <a:normAutofit lnSpcReduction="10000"/>
          </a:bodyPr>
          <a:lstStyle/>
          <a:p>
            <a:r>
              <a:rPr lang="tr-TR" sz="3600" dirty="0"/>
              <a:t>Sağlık mesleği mensupları bakımından meslek sırrının saklanması, </a:t>
            </a:r>
            <a:r>
              <a:rPr lang="tr-TR" sz="3600" u="sng" dirty="0"/>
              <a:t>etik bir talep </a:t>
            </a:r>
            <a:r>
              <a:rPr lang="tr-TR" sz="3600" dirty="0"/>
              <a:t>olarak eski çağlardan buyana var olmuştur</a:t>
            </a:r>
            <a:r>
              <a:rPr lang="tr-TR" sz="3600" dirty="0" smtClean="0"/>
              <a:t>.</a:t>
            </a:r>
          </a:p>
          <a:p>
            <a:r>
              <a:rPr lang="tr-TR" sz="3600" dirty="0"/>
              <a:t>M</a:t>
            </a:r>
            <a:r>
              <a:rPr lang="tr-TR" sz="3600" dirty="0" smtClean="0"/>
              <a:t>eslek </a:t>
            </a:r>
            <a:r>
              <a:rPr lang="tr-TR" sz="3600" dirty="0"/>
              <a:t>sırrının saklanmasına yönelik bu etik talebe, çeşitli </a:t>
            </a:r>
            <a:r>
              <a:rPr lang="tr-TR" sz="3600" u="sng" dirty="0"/>
              <a:t>hekim yeminlerinde </a:t>
            </a:r>
            <a:r>
              <a:rPr lang="tr-TR" sz="3600" dirty="0"/>
              <a:t>hekimin </a:t>
            </a:r>
            <a:r>
              <a:rPr lang="tr-TR" sz="3600" u="sng" dirty="0"/>
              <a:t>etik bir görevi </a:t>
            </a:r>
            <a:r>
              <a:rPr lang="tr-TR" sz="3600" dirty="0"/>
              <a:t>olarak yer verildiği </a:t>
            </a:r>
            <a:r>
              <a:rPr lang="tr-TR" sz="3600" dirty="0" smtClean="0"/>
              <a:t>görülmektedir</a:t>
            </a:r>
            <a:endParaRPr lang="tr-TR" sz="3600" dirty="0"/>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0">
            <a:scrgbClr r="0" g="0" b="0"/>
          </a:lnRef>
          <a:fillRef idx="1002">
            <a:schemeClr val="dk2"/>
          </a:fillRef>
          <a:effectRef idx="0">
            <a:scrgbClr r="0" g="0" b="0"/>
          </a:effectRef>
          <a:fontRef idx="major"/>
        </p:style>
        <p:txBody>
          <a:bodyPr>
            <a:normAutofit fontScale="90000"/>
          </a:bodyPr>
          <a:lstStyle/>
          <a:p>
            <a:r>
              <a:rPr lang="tr-TR" dirty="0" smtClean="0"/>
              <a:t/>
            </a:r>
            <a:br>
              <a:rPr lang="tr-TR" dirty="0" smtClean="0"/>
            </a:br>
            <a:r>
              <a:rPr lang="tr-TR" sz="6000" b="1" dirty="0" smtClean="0"/>
              <a:t>Hipokrat yemini</a:t>
            </a:r>
            <a:r>
              <a:rPr lang="tr-TR" dirty="0" smtClean="0"/>
              <a:t/>
            </a:r>
            <a:br>
              <a:rPr lang="tr-TR" dirty="0" smtClean="0"/>
            </a:br>
            <a:endParaRPr lang="tr-TR" dirty="0"/>
          </a:p>
        </p:txBody>
      </p:sp>
      <p:sp>
        <p:nvSpPr>
          <p:cNvPr id="3" name="2 İçerik Yer Tutucusu"/>
          <p:cNvSpPr>
            <a:spLocks noGrp="1"/>
          </p:cNvSpPr>
          <p:nvPr>
            <p:ph idx="1"/>
          </p:nvPr>
        </p:nvSpPr>
        <p:spPr/>
        <p:txBody>
          <a:bodyPr>
            <a:noAutofit/>
          </a:bodyPr>
          <a:lstStyle/>
          <a:p>
            <a:r>
              <a:rPr lang="tr-TR" sz="4400" b="1" dirty="0" smtClean="0"/>
              <a:t>“Gerek </a:t>
            </a:r>
            <a:r>
              <a:rPr lang="tr-TR" sz="4400" b="1" dirty="0"/>
              <a:t>sanatımın icrası sırasında, gerek sanatımın dışında insanlarla münasebette iken etrafımda olup bitenleri, görüp işittiklerimi bir sır olarak saklayacağım ve kimseye </a:t>
            </a:r>
            <a:r>
              <a:rPr lang="tr-TR" sz="4400" b="1" dirty="0" smtClean="0"/>
              <a:t>açıklamayacağım”.</a:t>
            </a:r>
            <a:endParaRPr lang="tr-TR" sz="4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0">
            <a:scrgbClr r="0" g="0" b="0"/>
          </a:lnRef>
          <a:fillRef idx="1002">
            <a:schemeClr val="dk2"/>
          </a:fillRef>
          <a:effectRef idx="0">
            <a:scrgbClr r="0" g="0" b="0"/>
          </a:effectRef>
          <a:fontRef idx="major"/>
        </p:style>
        <p:txBody>
          <a:bodyPr>
            <a:normAutofit fontScale="90000"/>
          </a:bodyPr>
          <a:lstStyle/>
          <a:p>
            <a:r>
              <a:rPr lang="tr-TR" dirty="0"/>
              <a:t>Tıbbi Deontoloji </a:t>
            </a:r>
            <a:r>
              <a:rPr lang="tr-TR" dirty="0" smtClean="0"/>
              <a:t>Nizamnamesi</a:t>
            </a:r>
            <a:br>
              <a:rPr lang="tr-TR" dirty="0" smtClean="0"/>
            </a:br>
            <a:r>
              <a:rPr lang="tr-TR" dirty="0" smtClean="0"/>
              <a:t> Madde</a:t>
            </a:r>
            <a:r>
              <a:rPr lang="tr-TR" b="1" i="1" dirty="0" smtClean="0"/>
              <a:t> </a:t>
            </a:r>
            <a:r>
              <a:rPr lang="tr-TR" dirty="0" smtClean="0"/>
              <a:t>4</a:t>
            </a:r>
            <a:endParaRPr lang="tr-TR" dirty="0"/>
          </a:p>
        </p:txBody>
      </p:sp>
      <p:sp>
        <p:nvSpPr>
          <p:cNvPr id="3" name="2 İçerik Yer Tutucusu"/>
          <p:cNvSpPr>
            <a:spLocks noGrp="1"/>
          </p:cNvSpPr>
          <p:nvPr>
            <p:ph idx="1"/>
          </p:nvPr>
        </p:nvSpPr>
        <p:spPr/>
        <p:txBody>
          <a:bodyPr>
            <a:noAutofit/>
          </a:bodyPr>
          <a:lstStyle/>
          <a:p>
            <a:r>
              <a:rPr lang="tr-TR" sz="4000" dirty="0" smtClean="0"/>
              <a:t>“Tabip </a:t>
            </a:r>
            <a:r>
              <a:rPr lang="tr-TR" sz="4000" dirty="0"/>
              <a:t>ve diş tabibi, meslek ve sanatının icrası vesilesiyle muttali olduğu sırları, </a:t>
            </a:r>
            <a:r>
              <a:rPr lang="tr-TR" sz="4000" u="sng" dirty="0"/>
              <a:t>kanuni mecburiyet olmadıkça</a:t>
            </a:r>
            <a:r>
              <a:rPr lang="tr-TR" sz="4000" dirty="0"/>
              <a:t>, ifşa </a:t>
            </a:r>
            <a:r>
              <a:rPr lang="tr-TR" sz="4000" dirty="0" smtClean="0"/>
              <a:t>edemez”. </a:t>
            </a:r>
          </a:p>
          <a:p>
            <a:r>
              <a:rPr lang="tr-TR" sz="4000" dirty="0" smtClean="0"/>
              <a:t>“Tıbbi </a:t>
            </a:r>
            <a:r>
              <a:rPr lang="tr-TR" sz="4000" dirty="0"/>
              <a:t>toplantılarda takdim edilen veya yayınlarda bahis konusu olan vakalarda, hastanın hüviyeti açıklanamaz</a:t>
            </a:r>
            <a:r>
              <a:rPr lang="tr-TR" sz="4000"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700808"/>
          </a:xfrm>
        </p:spPr>
        <p:style>
          <a:lnRef idx="0">
            <a:scrgbClr r="0" g="0" b="0"/>
          </a:lnRef>
          <a:fillRef idx="1002">
            <a:schemeClr val="dk2"/>
          </a:fillRef>
          <a:effectRef idx="0">
            <a:scrgbClr r="0" g="0" b="0"/>
          </a:effectRef>
          <a:fontRef idx="major"/>
        </p:style>
        <p:txBody>
          <a:bodyPr>
            <a:normAutofit fontScale="90000"/>
          </a:bodyPr>
          <a:lstStyle/>
          <a:p>
            <a:r>
              <a:rPr lang="tr-TR" b="1" dirty="0" smtClean="0"/>
              <a:t>İnsan Hakları ve Biyotıp Sözleşmesi </a:t>
            </a:r>
            <a:br>
              <a:rPr lang="tr-TR" b="1" dirty="0" smtClean="0"/>
            </a:br>
            <a:r>
              <a:rPr lang="tr-TR" b="1" dirty="0" smtClean="0"/>
              <a:t>Madde 10</a:t>
            </a:r>
            <a:endParaRPr lang="tr-TR" b="1" dirty="0"/>
          </a:p>
        </p:txBody>
      </p:sp>
      <p:sp>
        <p:nvSpPr>
          <p:cNvPr id="3" name="2 İçerik Yer Tutucusu"/>
          <p:cNvSpPr>
            <a:spLocks noGrp="1"/>
          </p:cNvSpPr>
          <p:nvPr>
            <p:ph idx="1"/>
          </p:nvPr>
        </p:nvSpPr>
        <p:spPr>
          <a:xfrm>
            <a:off x="457200" y="1412776"/>
            <a:ext cx="8229600" cy="4713387"/>
          </a:xfrm>
        </p:spPr>
        <p:txBody>
          <a:bodyPr/>
          <a:lstStyle/>
          <a:p>
            <a:pPr algn="just"/>
            <a:endParaRPr lang="tr-TR" sz="4000" i="1" dirty="0" smtClean="0"/>
          </a:p>
          <a:p>
            <a:pPr algn="just"/>
            <a:r>
              <a:rPr lang="tr-TR" sz="4000" b="1" dirty="0" smtClean="0"/>
              <a:t>“Herkes, kendi sağlığıyla ilgili bilgiler  bakımından, özel yaşamına saygı gösterilmesini isteme hakkına sahiptir</a:t>
            </a:r>
            <a:r>
              <a:rPr lang="tr-TR" sz="2800" b="1" dirty="0" smtClean="0"/>
              <a:t>”</a:t>
            </a:r>
          </a:p>
          <a:p>
            <a:pPr>
              <a:buNone/>
            </a:pP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721</Words>
  <Application>Microsoft Office PowerPoint</Application>
  <PresentationFormat>Ekran Gösterisi (4:3)</PresentationFormat>
  <Paragraphs>146</Paragraphs>
  <Slides>33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33</vt:i4>
      </vt:variant>
    </vt:vector>
  </HeadingPairs>
  <TitlesOfParts>
    <vt:vector size="36" baseType="lpstr">
      <vt:lpstr>Arial</vt:lpstr>
      <vt:lpstr>Calibri</vt:lpstr>
      <vt:lpstr>Ofis Teması</vt:lpstr>
      <vt:lpstr>Sağlık Mesleği Mensuplarının Suçu Bildirme ve Sır Saklama Yükümlülüğü</vt:lpstr>
      <vt:lpstr>SIR</vt:lpstr>
      <vt:lpstr>Sübjektif Unsur: Sır sahibinin sırrın açıklanmaması yönündeki İradesidir</vt:lpstr>
      <vt:lpstr>Meslek Sırrı</vt:lpstr>
      <vt:lpstr>Kapsamı</vt:lpstr>
      <vt:lpstr>Meslek Sırrının Saklanması</vt:lpstr>
      <vt:lpstr> Hipokrat yemini </vt:lpstr>
      <vt:lpstr>Tıbbi Deontoloji Nizamnamesi  Madde 4</vt:lpstr>
      <vt:lpstr>İnsan Hakları ve Biyotıp Sözleşmesi  Madde 10</vt:lpstr>
      <vt:lpstr> Meslek Sırrının Korunması </vt:lpstr>
      <vt:lpstr>Meslek Sırrı Mutlak mıdır?</vt:lpstr>
      <vt:lpstr>  </vt:lpstr>
      <vt:lpstr> Sağlık mesleği mensuplarının suçu bildirmemesi  </vt:lpstr>
      <vt:lpstr> Korunan Hukuki Değer </vt:lpstr>
      <vt:lpstr> Suçun Maddi Unsurları </vt:lpstr>
      <vt:lpstr>PowerPoint Sunusu</vt:lpstr>
      <vt:lpstr>  Görevini Yaptığı Sırada Bir Suçun İşlendiği Yönünde Bir Belirti İle Karşılaşmak </vt:lpstr>
      <vt:lpstr>   Görevini Yaptığı Sırada Bir Suçun İşlendiği Yönünde Bir Belirti İle Karşılaşmasına Rağmen, Durumu Yetkili Makamlara Bildirmemek veya Bu Hususta Gecikme Göstermek </vt:lpstr>
      <vt:lpstr>    Yetkili Makam  </vt:lpstr>
      <vt:lpstr>Fail </vt:lpstr>
      <vt:lpstr> Suçun Manevi Unsurları </vt:lpstr>
      <vt:lpstr> Suçun Hukuka Aykırılık Unsuru </vt:lpstr>
      <vt:lpstr>Herkes Bakımından Suçu Bildirmeme Suçu</vt:lpstr>
      <vt:lpstr>Anayasa Mahkemesi Kararı 30.6.2011 Tarih  2010/52 Es.</vt:lpstr>
      <vt:lpstr>PowerPoint Sunusu</vt:lpstr>
      <vt:lpstr>   Yükümlülüklerin Çatışması</vt:lpstr>
      <vt:lpstr>Kusurluluk </vt:lpstr>
      <vt:lpstr>Kusurluluğu etkileyen haller</vt:lpstr>
      <vt:lpstr>PowerPoint Sunusu</vt:lpstr>
      <vt:lpstr>Suçun Özel Görünüş Biçimleri </vt:lpstr>
      <vt:lpstr>Hata</vt:lpstr>
      <vt:lpstr> Yaptırım ve Kovuşturma </vt:lpstr>
      <vt:lpstr>Seçenek Yaptırımlar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Mesleği Mensuplarının Suçu Bildirmemesi Suçu</dc:title>
  <dc:creator>USER</dc:creator>
  <cp:lastModifiedBy>Hp</cp:lastModifiedBy>
  <cp:revision>27</cp:revision>
  <dcterms:created xsi:type="dcterms:W3CDTF">2011-12-15T13:25:43Z</dcterms:created>
  <dcterms:modified xsi:type="dcterms:W3CDTF">2018-12-07T09:47:26Z</dcterms:modified>
</cp:coreProperties>
</file>