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8"/>
  </p:notesMasterIdLst>
  <p:sldIdLst>
    <p:sldId id="256" r:id="rId2"/>
    <p:sldId id="257" r:id="rId3"/>
    <p:sldId id="276" r:id="rId4"/>
    <p:sldId id="258" r:id="rId5"/>
    <p:sldId id="259" r:id="rId6"/>
    <p:sldId id="279" r:id="rId7"/>
    <p:sldId id="280" r:id="rId8"/>
    <p:sldId id="281" r:id="rId9"/>
    <p:sldId id="265" r:id="rId10"/>
    <p:sldId id="266" r:id="rId11"/>
    <p:sldId id="267" r:id="rId12"/>
    <p:sldId id="277" r:id="rId13"/>
    <p:sldId id="268" r:id="rId14"/>
    <p:sldId id="269" r:id="rId15"/>
    <p:sldId id="274" r:id="rId16"/>
    <p:sldId id="263" r:id="rId17"/>
    <p:sldId id="260" r:id="rId18"/>
    <p:sldId id="261" r:id="rId19"/>
    <p:sldId id="264" r:id="rId20"/>
    <p:sldId id="273" r:id="rId21"/>
    <p:sldId id="262" r:id="rId22"/>
    <p:sldId id="270" r:id="rId23"/>
    <p:sldId id="271" r:id="rId24"/>
    <p:sldId id="272" r:id="rId25"/>
    <p:sldId id="275" r:id="rId26"/>
    <p:sldId id="278" r:id="rId27"/>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015" autoAdjust="0"/>
    <p:restoredTop sz="94660"/>
  </p:normalViewPr>
  <p:slideViewPr>
    <p:cSldViewPr snapToGrid="0">
      <p:cViewPr>
        <p:scale>
          <a:sx n="70" d="100"/>
          <a:sy n="70" d="100"/>
        </p:scale>
        <p:origin x="-1075" y="-47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5CFDA984-459C-4DA6-A256-2FDE08275BC9}" type="datetimeFigureOut">
              <a:rPr lang="en-US" smtClean="0"/>
              <a:pPr/>
              <a:t>12/26/2017</a:t>
            </a:fld>
            <a:endParaRPr lang="en-US"/>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31600F60-6014-4C9A-9D98-3E1EA183D656}" type="slidenum">
              <a:rPr lang="en-US" smtClean="0"/>
              <a:pPr/>
              <a:t>‹#›</a:t>
            </a:fld>
            <a:endParaRPr lang="en-US"/>
          </a:p>
        </p:txBody>
      </p:sp>
    </p:spTree>
    <p:extLst>
      <p:ext uri="{BB962C8B-B14F-4D97-AF65-F5344CB8AC3E}">
        <p14:creationId xmlns:p14="http://schemas.microsoft.com/office/powerpoint/2010/main" xmlns="" val="2217757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latin typeface="Arial" panose="020B0604020202020204" pitchFamily="34" charset="0"/>
                <a:cs typeface="Arial" panose="020B0604020202020204" pitchFamily="34" charset="0"/>
              </a:rPr>
              <a:t>When siting a wind farm, wind must be studied in many ways to determine if a site will be a strong producer of electricity.</a:t>
            </a:r>
          </a:p>
        </p:txBody>
      </p:sp>
      <p:sp>
        <p:nvSpPr>
          <p:cNvPr id="686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804986" indent="-309610">
              <a:defRPr>
                <a:solidFill>
                  <a:schemeClr val="tx1"/>
                </a:solidFill>
                <a:latin typeface="Calibri" panose="020F0502020204030204" pitchFamily="34" charset="0"/>
                <a:ea typeface="ＭＳ Ｐゴシック" panose="020B0600070205080204" pitchFamily="34" charset="-128"/>
              </a:defRPr>
            </a:lvl2pPr>
            <a:lvl3pPr marL="1238441" indent="-247688">
              <a:defRPr>
                <a:solidFill>
                  <a:schemeClr val="tx1"/>
                </a:solidFill>
                <a:latin typeface="Calibri" panose="020F0502020204030204" pitchFamily="34" charset="0"/>
                <a:ea typeface="ＭＳ Ｐゴシック" panose="020B0600070205080204" pitchFamily="34" charset="-128"/>
              </a:defRPr>
            </a:lvl3pPr>
            <a:lvl4pPr marL="1733817" indent="-247688">
              <a:defRPr>
                <a:solidFill>
                  <a:schemeClr val="tx1"/>
                </a:solidFill>
                <a:latin typeface="Calibri" panose="020F0502020204030204" pitchFamily="34" charset="0"/>
                <a:ea typeface="ＭＳ Ｐゴシック" panose="020B0600070205080204" pitchFamily="34" charset="-128"/>
              </a:defRPr>
            </a:lvl4pPr>
            <a:lvl5pPr marL="2229193" indent="-247688">
              <a:defRPr>
                <a:solidFill>
                  <a:schemeClr val="tx1"/>
                </a:solidFill>
                <a:latin typeface="Calibri" panose="020F0502020204030204" pitchFamily="34" charset="0"/>
                <a:ea typeface="ＭＳ Ｐゴシック" panose="020B0600070205080204" pitchFamily="34" charset="-128"/>
              </a:defRPr>
            </a:lvl5pPr>
            <a:lvl6pPr marL="2724569" indent="-247688" defTabSz="495376"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3219945" indent="-247688" defTabSz="495376"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715322" indent="-247688" defTabSz="495376"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4210698" indent="-247688" defTabSz="495376"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C7963C4C-B217-4DE3-BD3E-6E98CEFDA113}" type="slidenum">
              <a:rPr lang="en-US" altLang="en-US"/>
              <a:pPr/>
              <a:t>6</a:t>
            </a:fld>
            <a:endParaRPr lang="en-US" altLang="en-US"/>
          </a:p>
        </p:txBody>
      </p:sp>
    </p:spTree>
    <p:extLst>
      <p:ext uri="{BB962C8B-B14F-4D97-AF65-F5344CB8AC3E}">
        <p14:creationId xmlns:p14="http://schemas.microsoft.com/office/powerpoint/2010/main" xmlns="" val="4033695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96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Arial" panose="020B0604020202020204" pitchFamily="34" charset="0"/>
              <a:cs typeface="Arial" panose="020B0604020202020204" pitchFamily="34" charset="0"/>
            </a:endParaRPr>
          </a:p>
        </p:txBody>
      </p:sp>
      <p:sp>
        <p:nvSpPr>
          <p:cNvPr id="696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804986" indent="-309610">
              <a:defRPr>
                <a:solidFill>
                  <a:schemeClr val="tx1"/>
                </a:solidFill>
                <a:latin typeface="Calibri" panose="020F0502020204030204" pitchFamily="34" charset="0"/>
                <a:ea typeface="ＭＳ Ｐゴシック" panose="020B0600070205080204" pitchFamily="34" charset="-128"/>
              </a:defRPr>
            </a:lvl2pPr>
            <a:lvl3pPr marL="1238441" indent="-247688">
              <a:defRPr>
                <a:solidFill>
                  <a:schemeClr val="tx1"/>
                </a:solidFill>
                <a:latin typeface="Calibri" panose="020F0502020204030204" pitchFamily="34" charset="0"/>
                <a:ea typeface="ＭＳ Ｐゴシック" panose="020B0600070205080204" pitchFamily="34" charset="-128"/>
              </a:defRPr>
            </a:lvl3pPr>
            <a:lvl4pPr marL="1733817" indent="-247688">
              <a:defRPr>
                <a:solidFill>
                  <a:schemeClr val="tx1"/>
                </a:solidFill>
                <a:latin typeface="Calibri" panose="020F0502020204030204" pitchFamily="34" charset="0"/>
                <a:ea typeface="ＭＳ Ｐゴシック" panose="020B0600070205080204" pitchFamily="34" charset="-128"/>
              </a:defRPr>
            </a:lvl4pPr>
            <a:lvl5pPr marL="2229193" indent="-247688">
              <a:defRPr>
                <a:solidFill>
                  <a:schemeClr val="tx1"/>
                </a:solidFill>
                <a:latin typeface="Calibri" panose="020F0502020204030204" pitchFamily="34" charset="0"/>
                <a:ea typeface="ＭＳ Ｐゴシック" panose="020B0600070205080204" pitchFamily="34" charset="-128"/>
              </a:defRPr>
            </a:lvl5pPr>
            <a:lvl6pPr marL="2724569" indent="-247688" defTabSz="495376"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3219945" indent="-247688" defTabSz="495376"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715322" indent="-247688" defTabSz="495376"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4210698" indent="-247688" defTabSz="495376"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69290D63-FD5E-4544-8046-1411FCB8FF83}" type="slidenum">
              <a:rPr lang="en-US" altLang="en-US"/>
              <a:pPr/>
              <a:t>7</a:t>
            </a:fld>
            <a:endParaRPr lang="en-US" altLang="en-US"/>
          </a:p>
        </p:txBody>
      </p:sp>
    </p:spTree>
    <p:extLst>
      <p:ext uri="{BB962C8B-B14F-4D97-AF65-F5344CB8AC3E}">
        <p14:creationId xmlns:p14="http://schemas.microsoft.com/office/powerpoint/2010/main" xmlns="" val="3788923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latin typeface="Arial" panose="020B0604020202020204" pitchFamily="34" charset="0"/>
              <a:cs typeface="Arial" panose="020B0604020202020204" pitchFamily="34" charset="0"/>
            </a:endParaRPr>
          </a:p>
        </p:txBody>
      </p:sp>
      <p:sp>
        <p:nvSpPr>
          <p:cNvPr id="7065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804986" indent="-309610">
              <a:defRPr>
                <a:solidFill>
                  <a:schemeClr val="tx1"/>
                </a:solidFill>
                <a:latin typeface="Calibri" panose="020F0502020204030204" pitchFamily="34" charset="0"/>
                <a:ea typeface="ＭＳ Ｐゴシック" panose="020B0600070205080204" pitchFamily="34" charset="-128"/>
              </a:defRPr>
            </a:lvl2pPr>
            <a:lvl3pPr marL="1238441" indent="-247688">
              <a:defRPr>
                <a:solidFill>
                  <a:schemeClr val="tx1"/>
                </a:solidFill>
                <a:latin typeface="Calibri" panose="020F0502020204030204" pitchFamily="34" charset="0"/>
                <a:ea typeface="ＭＳ Ｐゴシック" panose="020B0600070205080204" pitchFamily="34" charset="-128"/>
              </a:defRPr>
            </a:lvl3pPr>
            <a:lvl4pPr marL="1733817" indent="-247688">
              <a:defRPr>
                <a:solidFill>
                  <a:schemeClr val="tx1"/>
                </a:solidFill>
                <a:latin typeface="Calibri" panose="020F0502020204030204" pitchFamily="34" charset="0"/>
                <a:ea typeface="ＭＳ Ｐゴシック" panose="020B0600070205080204" pitchFamily="34" charset="-128"/>
              </a:defRPr>
            </a:lvl4pPr>
            <a:lvl5pPr marL="2229193" indent="-247688">
              <a:defRPr>
                <a:solidFill>
                  <a:schemeClr val="tx1"/>
                </a:solidFill>
                <a:latin typeface="Calibri" panose="020F0502020204030204" pitchFamily="34" charset="0"/>
                <a:ea typeface="ＭＳ Ｐゴシック" panose="020B0600070205080204" pitchFamily="34" charset="-128"/>
              </a:defRPr>
            </a:lvl5pPr>
            <a:lvl6pPr marL="2724569" indent="-247688" defTabSz="495376"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3219945" indent="-247688" defTabSz="495376"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715322" indent="-247688" defTabSz="495376"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4210698" indent="-247688" defTabSz="495376"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A254357C-F768-4608-B1C4-02BCC22C593D}" type="slidenum">
              <a:rPr lang="en-US" altLang="en-US"/>
              <a:pPr/>
              <a:t>8</a:t>
            </a:fld>
            <a:endParaRPr lang="en-US" altLang="en-US"/>
          </a:p>
        </p:txBody>
      </p:sp>
    </p:spTree>
    <p:extLst>
      <p:ext uri="{BB962C8B-B14F-4D97-AF65-F5344CB8AC3E}">
        <p14:creationId xmlns:p14="http://schemas.microsoft.com/office/powerpoint/2010/main" xmlns="" val="2133197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9050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050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rtlCol="0"/>
          <a:lstStyle>
            <a:lvl1pPr fontAlgn="auto">
              <a:spcBef>
                <a:spcPts val="0"/>
              </a:spcBef>
              <a:spcAft>
                <a:spcPts val="0"/>
              </a:spcAft>
              <a:defRPr>
                <a:solidFill>
                  <a:schemeClr val="tx1">
                    <a:tint val="75000"/>
                  </a:schemeClr>
                </a:solidFill>
                <a:latin typeface="+mn-lt"/>
                <a:ea typeface="+mn-ea"/>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F8960EB6-65AD-4905-8E34-63C046ACFF8E}" type="slidenum">
              <a:rPr lang="en-US" altLang="en-US"/>
              <a:pPr/>
              <a:t>‹#›</a:t>
            </a:fld>
            <a:endParaRPr lang="en-US" altLang="en-US"/>
          </a:p>
        </p:txBody>
      </p:sp>
    </p:spTree>
    <p:extLst>
      <p:ext uri="{BB962C8B-B14F-4D97-AF65-F5344CB8AC3E}">
        <p14:creationId xmlns:p14="http://schemas.microsoft.com/office/powerpoint/2010/main" xmlns="" val="3120429667"/>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12/26/2017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 id="2147483665"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2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Wind Power</a:t>
            </a:r>
            <a:br>
              <a:rPr lang="en-US" b="1" dirty="0"/>
            </a:br>
            <a:r>
              <a:rPr lang="en-US" b="1" dirty="0"/>
              <a:t>Fundamentals</a:t>
            </a:r>
            <a:endParaRPr lang="en-US" dirty="0"/>
          </a:p>
        </p:txBody>
      </p:sp>
      <p:sp>
        <p:nvSpPr>
          <p:cNvPr id="3" name="Subtitle 2"/>
          <p:cNvSpPr>
            <a:spLocks noGrp="1"/>
          </p:cNvSpPr>
          <p:nvPr>
            <p:ph type="subTitle" idx="1"/>
          </p:nvPr>
        </p:nvSpPr>
        <p:spPr/>
        <p:txBody>
          <a:bodyPr/>
          <a:lstStyle/>
          <a:p>
            <a:r>
              <a:rPr lang="tr-TR" dirty="0" smtClean="0"/>
              <a:t>Yrd.Doç.Dr.Fazıl Nihat BODUR</a:t>
            </a:r>
            <a:endParaRPr lang="en-US" dirty="0"/>
          </a:p>
        </p:txBody>
      </p:sp>
    </p:spTree>
    <p:extLst>
      <p:ext uri="{BB962C8B-B14F-4D97-AF65-F5344CB8AC3E}">
        <p14:creationId xmlns:p14="http://schemas.microsoft.com/office/powerpoint/2010/main" xmlns="" val="654428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877" y="337507"/>
            <a:ext cx="8911687" cy="918087"/>
          </a:xfrm>
        </p:spPr>
        <p:txBody>
          <a:bodyPr/>
          <a:lstStyle/>
          <a:p>
            <a:r>
              <a:rPr lang="en-US" dirty="0" smtClean="0"/>
              <a:t>Upwind </a:t>
            </a:r>
            <a:r>
              <a:rPr lang="en-US" dirty="0"/>
              <a:t>versus Downwind HAWT </a:t>
            </a:r>
          </a:p>
        </p:txBody>
      </p:sp>
      <p:pic>
        <p:nvPicPr>
          <p:cNvPr id="4" name="Picture 3"/>
          <p:cNvPicPr>
            <a:picLocks noChangeAspect="1"/>
          </p:cNvPicPr>
          <p:nvPr/>
        </p:nvPicPr>
        <p:blipFill>
          <a:blip r:embed="rId2"/>
          <a:stretch>
            <a:fillRect/>
          </a:stretch>
        </p:blipFill>
        <p:spPr>
          <a:xfrm>
            <a:off x="6663897" y="1255594"/>
            <a:ext cx="4978401" cy="3701521"/>
          </a:xfrm>
          <a:prstGeom prst="rect">
            <a:avLst/>
          </a:prstGeom>
        </p:spPr>
      </p:pic>
      <p:sp>
        <p:nvSpPr>
          <p:cNvPr id="5" name="Rectangle 4"/>
          <p:cNvSpPr/>
          <p:nvPr/>
        </p:nvSpPr>
        <p:spPr>
          <a:xfrm>
            <a:off x="599143" y="1050878"/>
            <a:ext cx="6096000" cy="5855449"/>
          </a:xfrm>
          <a:prstGeom prst="rect">
            <a:avLst/>
          </a:prstGeom>
        </p:spPr>
        <p:txBody>
          <a:bodyPr>
            <a:spAutoFit/>
          </a:bodyPr>
          <a:lstStyle/>
          <a:p>
            <a:endParaRPr lang="en-US" sz="1050" dirty="0">
              <a:solidFill>
                <a:srgbClr val="000000"/>
              </a:solidFill>
              <a:latin typeface="Calibri" panose="020F0502020204030204" pitchFamily="34" charset="0"/>
            </a:endParaRPr>
          </a:p>
          <a:p>
            <a:r>
              <a:rPr lang="en-US" sz="2800" b="1" dirty="0" smtClean="0">
                <a:latin typeface="Calibri" panose="020F0502020204030204" pitchFamily="34" charset="0"/>
              </a:rPr>
              <a:t>Downwind</a:t>
            </a:r>
            <a:r>
              <a:rPr lang="en-US" sz="2800" b="1" dirty="0">
                <a:latin typeface="Calibri" panose="020F0502020204030204" pitchFamily="34" charset="0"/>
              </a:rPr>
              <a:t>: </a:t>
            </a:r>
            <a:r>
              <a:rPr lang="en-US" sz="2800" dirty="0">
                <a:latin typeface="Calibri" panose="020F0502020204030204" pitchFamily="34" charset="0"/>
              </a:rPr>
              <a:t>the wind controls the yaw (left– right motion), i.e., it orients itself with respect wind direction. But the shadowing effects of the tower causes the blade to flex, thus resulting in fatigue, noise and reduces power output. </a:t>
            </a:r>
          </a:p>
          <a:p>
            <a:r>
              <a:rPr lang="en-US" sz="2800" dirty="0">
                <a:latin typeface="Arial" panose="020B0604020202020204" pitchFamily="34" charset="0"/>
              </a:rPr>
              <a:t>•</a:t>
            </a:r>
            <a:r>
              <a:rPr lang="en-US" sz="2800" b="1" dirty="0">
                <a:latin typeface="Calibri" panose="020F0502020204030204" pitchFamily="34" charset="0"/>
              </a:rPr>
              <a:t>Upwind: </a:t>
            </a:r>
            <a:r>
              <a:rPr lang="en-US" sz="2800" dirty="0">
                <a:latin typeface="Calibri" panose="020F0502020204030204" pitchFamily="34" charset="0"/>
              </a:rPr>
              <a:t>requires a complex yaw control systems to keep the blades facing into the wind, but operates more smoothly and deliver more power. Most modern wind turbines are of the upwind type. </a:t>
            </a:r>
          </a:p>
        </p:txBody>
      </p:sp>
    </p:spTree>
    <p:extLst>
      <p:ext uri="{BB962C8B-B14F-4D97-AF65-F5344CB8AC3E}">
        <p14:creationId xmlns:p14="http://schemas.microsoft.com/office/powerpoint/2010/main" xmlns="" val="1507086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1481" y="583167"/>
            <a:ext cx="8911687" cy="945382"/>
          </a:xfrm>
        </p:spPr>
        <p:txBody>
          <a:bodyPr/>
          <a:lstStyle/>
          <a:p>
            <a:r>
              <a:rPr lang="en-US" b="1" dirty="0" smtClean="0"/>
              <a:t>Optimal </a:t>
            </a:r>
            <a:r>
              <a:rPr lang="en-US" b="1" dirty="0"/>
              <a:t>Number of blades </a:t>
            </a:r>
          </a:p>
        </p:txBody>
      </p:sp>
      <p:pic>
        <p:nvPicPr>
          <p:cNvPr id="4" name="Picture 3"/>
          <p:cNvPicPr>
            <a:picLocks noChangeAspect="1"/>
          </p:cNvPicPr>
          <p:nvPr/>
        </p:nvPicPr>
        <p:blipFill>
          <a:blip r:embed="rId2"/>
          <a:stretch>
            <a:fillRect/>
          </a:stretch>
        </p:blipFill>
        <p:spPr>
          <a:xfrm>
            <a:off x="9096991" y="777123"/>
            <a:ext cx="2776561" cy="2617989"/>
          </a:xfrm>
          <a:prstGeom prst="rect">
            <a:avLst/>
          </a:prstGeom>
        </p:spPr>
      </p:pic>
      <p:sp>
        <p:nvSpPr>
          <p:cNvPr id="5" name="Rectangle 4"/>
          <p:cNvSpPr/>
          <p:nvPr/>
        </p:nvSpPr>
        <p:spPr>
          <a:xfrm>
            <a:off x="1478508" y="1423085"/>
            <a:ext cx="7433480" cy="5001369"/>
          </a:xfrm>
          <a:prstGeom prst="rect">
            <a:avLst/>
          </a:prstGeom>
        </p:spPr>
        <p:txBody>
          <a:bodyPr wrap="square">
            <a:spAutoFit/>
          </a:bodyPr>
          <a:lstStyle/>
          <a:p>
            <a:endParaRPr lang="en-US" sz="1050" dirty="0">
              <a:solidFill>
                <a:srgbClr val="000000"/>
              </a:solidFill>
              <a:latin typeface="Calibri" panose="020F0502020204030204" pitchFamily="34" charset="0"/>
            </a:endParaRPr>
          </a:p>
          <a:p>
            <a:endParaRPr lang="en-US" sz="1050" dirty="0">
              <a:latin typeface="Calibri" panose="020F0502020204030204" pitchFamily="34" charset="0"/>
            </a:endParaRPr>
          </a:p>
          <a:p>
            <a:pPr marL="457200" indent="-457200">
              <a:buFont typeface="Arial" panose="020B0604020202020204" pitchFamily="34" charset="0"/>
              <a:buChar char="•"/>
            </a:pPr>
            <a:r>
              <a:rPr lang="en-US" sz="2800" dirty="0">
                <a:latin typeface="Calibri" panose="020F0502020204030204" pitchFamily="34" charset="0"/>
              </a:rPr>
              <a:t>If more than 3 blades, the turbulence caused by one blade affects the efficiency of the blade that follows. </a:t>
            </a:r>
            <a:endParaRPr lang="tr-TR" sz="2800" dirty="0" smtClean="0">
              <a:latin typeface="Calibri" panose="020F0502020204030204" pitchFamily="34" charset="0"/>
            </a:endParaRPr>
          </a:p>
          <a:p>
            <a:endParaRPr lang="en-US" sz="2800" dirty="0">
              <a:latin typeface="Calibri" panose="020F0502020204030204" pitchFamily="34" charset="0"/>
            </a:endParaRPr>
          </a:p>
          <a:p>
            <a:r>
              <a:rPr lang="en-US" sz="2800" dirty="0" smtClean="0">
                <a:latin typeface="Arial" panose="020B0604020202020204" pitchFamily="34" charset="0"/>
              </a:rPr>
              <a:t>•</a:t>
            </a:r>
            <a:r>
              <a:rPr lang="tr-TR" sz="2800" dirty="0" smtClean="0">
                <a:latin typeface="Arial" panose="020B0604020202020204" pitchFamily="34" charset="0"/>
              </a:rPr>
              <a:t>    </a:t>
            </a:r>
            <a:r>
              <a:rPr lang="en-US" sz="2800" dirty="0" smtClean="0">
                <a:latin typeface="Calibri" panose="020F0502020204030204" pitchFamily="34" charset="0"/>
              </a:rPr>
              <a:t>If </a:t>
            </a:r>
            <a:r>
              <a:rPr lang="en-US" sz="2800" dirty="0">
                <a:latin typeface="Calibri" panose="020F0502020204030204" pitchFamily="34" charset="0"/>
              </a:rPr>
              <a:t>less than 3 blades, power and torque pulsations will appear at the generator terminals </a:t>
            </a:r>
            <a:endParaRPr lang="tr-TR" sz="2800" dirty="0" smtClean="0">
              <a:latin typeface="Calibri" panose="020F0502020204030204" pitchFamily="34" charset="0"/>
            </a:endParaRPr>
          </a:p>
          <a:p>
            <a:endParaRPr lang="en-US" sz="2800" dirty="0">
              <a:latin typeface="Calibri" panose="020F0502020204030204" pitchFamily="34" charset="0"/>
            </a:endParaRPr>
          </a:p>
          <a:p>
            <a:r>
              <a:rPr lang="en-US" sz="2800" dirty="0" smtClean="0">
                <a:latin typeface="Arial" panose="020B0604020202020204" pitchFamily="34" charset="0"/>
              </a:rPr>
              <a:t>•</a:t>
            </a:r>
            <a:r>
              <a:rPr lang="tr-TR" sz="2800" dirty="0" smtClean="0">
                <a:latin typeface="Arial" panose="020B0604020202020204" pitchFamily="34" charset="0"/>
              </a:rPr>
              <a:t>    </a:t>
            </a:r>
            <a:r>
              <a:rPr lang="en-US" sz="2800" dirty="0" smtClean="0">
                <a:latin typeface="Calibri" panose="020F0502020204030204" pitchFamily="34" charset="0"/>
              </a:rPr>
              <a:t>Three-bladed </a:t>
            </a:r>
            <a:r>
              <a:rPr lang="en-US" sz="2800" dirty="0">
                <a:latin typeface="Calibri" panose="020F0502020204030204" pitchFamily="34" charset="0"/>
              </a:rPr>
              <a:t>turbines show smoother and quieter operation, with minimum aerodynamic interference. </a:t>
            </a:r>
            <a:endParaRPr lang="tr-TR" sz="2800" dirty="0" smtClean="0">
              <a:latin typeface="Calibri" panose="020F0502020204030204" pitchFamily="34" charset="0"/>
            </a:endParaRPr>
          </a:p>
          <a:p>
            <a:endParaRPr lang="en-US" dirty="0">
              <a:latin typeface="Calibri" panose="020F0502020204030204" pitchFamily="34" charset="0"/>
            </a:endParaRPr>
          </a:p>
        </p:txBody>
      </p:sp>
    </p:spTree>
    <p:extLst>
      <p:ext uri="{BB962C8B-B14F-4D97-AF65-F5344CB8AC3E}">
        <p14:creationId xmlns:p14="http://schemas.microsoft.com/office/powerpoint/2010/main" xmlns="" val="4184641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u="sng" dirty="0">
                <a:effectLst>
                  <a:outerShdw blurRad="38100" dist="38100" dir="2700000" algn="tl">
                    <a:srgbClr val="000000">
                      <a:alpha val="43137"/>
                    </a:srgbClr>
                  </a:outerShdw>
                </a:effectLst>
              </a:rPr>
              <a:t>Getting Wind Power to the Grid</a:t>
            </a:r>
            <a:endParaRPr lang="en-US" b="1" u="sng" dirty="0">
              <a:effectLst>
                <a:outerShdw blurRad="38100" dist="38100" dir="2700000" algn="tl">
                  <a:srgbClr val="000000">
                    <a:alpha val="43137"/>
                  </a:srgbClr>
                </a:outerShdw>
              </a:effectLst>
            </a:endParaRPr>
          </a:p>
        </p:txBody>
      </p:sp>
      <p:pic>
        <p:nvPicPr>
          <p:cNvPr id="4" name="Picture 5" descr="wind_power_inf230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5982" y="1264553"/>
            <a:ext cx="5320452" cy="551410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7" descr="wind_en_137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28346" y="1264554"/>
            <a:ext cx="5258683" cy="55141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72619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0286" y="105495"/>
            <a:ext cx="8911687" cy="904439"/>
          </a:xfrm>
        </p:spPr>
        <p:txBody>
          <a:bodyPr/>
          <a:lstStyle/>
          <a:p>
            <a:r>
              <a:rPr lang="en-US" dirty="0" smtClean="0"/>
              <a:t>Components </a:t>
            </a:r>
            <a:r>
              <a:rPr lang="en-US" dirty="0"/>
              <a:t>of a wind </a:t>
            </a:r>
            <a:r>
              <a:rPr lang="tr-TR" dirty="0" smtClean="0"/>
              <a:t>turbine</a:t>
            </a:r>
            <a:endParaRPr lang="en-US" dirty="0"/>
          </a:p>
        </p:txBody>
      </p:sp>
      <p:pic>
        <p:nvPicPr>
          <p:cNvPr id="4" name="Picture 3"/>
          <p:cNvPicPr>
            <a:picLocks noChangeAspect="1"/>
          </p:cNvPicPr>
          <p:nvPr/>
        </p:nvPicPr>
        <p:blipFill>
          <a:blip r:embed="rId2"/>
          <a:stretch>
            <a:fillRect/>
          </a:stretch>
        </p:blipFill>
        <p:spPr>
          <a:xfrm>
            <a:off x="1706347" y="696037"/>
            <a:ext cx="9539407" cy="6161963"/>
          </a:xfrm>
          <a:prstGeom prst="rect">
            <a:avLst/>
          </a:prstGeom>
        </p:spPr>
      </p:pic>
    </p:spTree>
    <p:extLst>
      <p:ext uri="{BB962C8B-B14F-4D97-AF65-F5344CB8AC3E}">
        <p14:creationId xmlns:p14="http://schemas.microsoft.com/office/powerpoint/2010/main" xmlns="" val="1780678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66698" y="668759"/>
            <a:ext cx="5486401" cy="5520481"/>
          </a:xfrm>
          <a:prstGeom prst="rect">
            <a:avLst/>
          </a:prstGeom>
        </p:spPr>
      </p:pic>
    </p:spTree>
    <p:extLst>
      <p:ext uri="{BB962C8B-B14F-4D97-AF65-F5344CB8AC3E}">
        <p14:creationId xmlns:p14="http://schemas.microsoft.com/office/powerpoint/2010/main" xmlns="" val="4190598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1542197" y="524657"/>
            <a:ext cx="91440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dirty="0" smtClean="0">
                <a:latin typeface="Calibri" panose="020F0502020204030204" pitchFamily="34" charset="0"/>
              </a:rPr>
              <a:t>What </a:t>
            </a:r>
            <a:r>
              <a:rPr lang="en-US" altLang="en-US" sz="4000" b="1" dirty="0">
                <a:latin typeface="Calibri" panose="020F0502020204030204" pitchFamily="34" charset="0"/>
              </a:rPr>
              <a:t>is a wind plant? Tower &amp; Blades</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3438" y="1138238"/>
            <a:ext cx="9102132" cy="571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9950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919" y="405746"/>
            <a:ext cx="8911687" cy="849848"/>
          </a:xfrm>
        </p:spPr>
        <p:txBody>
          <a:bodyPr/>
          <a:lstStyle/>
          <a:p>
            <a:r>
              <a:rPr lang="en-US" b="1" dirty="0"/>
              <a:t>Wind Turbine Subsystems</a:t>
            </a:r>
            <a:endParaRPr lang="en-US" dirty="0"/>
          </a:p>
        </p:txBody>
      </p:sp>
      <p:pic>
        <p:nvPicPr>
          <p:cNvPr id="4" name="Picture 3"/>
          <p:cNvPicPr>
            <a:picLocks noChangeAspect="1"/>
          </p:cNvPicPr>
          <p:nvPr/>
        </p:nvPicPr>
        <p:blipFill>
          <a:blip r:embed="rId2"/>
          <a:stretch>
            <a:fillRect/>
          </a:stretch>
        </p:blipFill>
        <p:spPr>
          <a:xfrm>
            <a:off x="7048768" y="1447263"/>
            <a:ext cx="3582838" cy="2830352"/>
          </a:xfrm>
          <a:prstGeom prst="rect">
            <a:avLst/>
          </a:prstGeom>
        </p:spPr>
      </p:pic>
      <p:sp>
        <p:nvSpPr>
          <p:cNvPr id="5" name="Rectangle 4"/>
          <p:cNvSpPr/>
          <p:nvPr/>
        </p:nvSpPr>
        <p:spPr>
          <a:xfrm>
            <a:off x="1833350" y="1242547"/>
            <a:ext cx="4021540" cy="4154984"/>
          </a:xfrm>
          <a:prstGeom prst="rect">
            <a:avLst/>
          </a:prstGeom>
        </p:spPr>
        <p:txBody>
          <a:bodyPr wrap="square">
            <a:spAutoFit/>
          </a:bodyPr>
          <a:lstStyle/>
          <a:p>
            <a:r>
              <a:rPr lang="en-US" sz="2000" dirty="0">
                <a:latin typeface="ArialMT"/>
              </a:rPr>
              <a:t>Foundation</a:t>
            </a:r>
          </a:p>
          <a:p>
            <a:r>
              <a:rPr lang="en-US" sz="2000" dirty="0">
                <a:latin typeface="ArialMT"/>
              </a:rPr>
              <a:t>– Tower</a:t>
            </a:r>
          </a:p>
          <a:p>
            <a:r>
              <a:rPr lang="en-US" sz="2000" dirty="0">
                <a:latin typeface="ArialMT"/>
              </a:rPr>
              <a:t>– Nacelle</a:t>
            </a:r>
          </a:p>
          <a:p>
            <a:r>
              <a:rPr lang="en-US" sz="2000" dirty="0">
                <a:latin typeface="ArialMT"/>
              </a:rPr>
              <a:t>– Hub &amp; Rotor</a:t>
            </a:r>
          </a:p>
          <a:p>
            <a:r>
              <a:rPr lang="en-US" sz="2000" dirty="0">
                <a:latin typeface="ArialMT"/>
              </a:rPr>
              <a:t>– Drivetrain</a:t>
            </a:r>
          </a:p>
          <a:p>
            <a:r>
              <a:rPr lang="tr-TR" dirty="0" smtClean="0">
                <a:latin typeface="ArialMT"/>
              </a:rPr>
              <a:t>       </a:t>
            </a:r>
            <a:r>
              <a:rPr lang="en-US" dirty="0" smtClean="0">
                <a:latin typeface="ArialMT"/>
              </a:rPr>
              <a:t>– </a:t>
            </a:r>
            <a:r>
              <a:rPr lang="en-US" dirty="0">
                <a:latin typeface="ArialMT"/>
              </a:rPr>
              <a:t>Gearbox</a:t>
            </a:r>
          </a:p>
          <a:p>
            <a:r>
              <a:rPr lang="tr-TR" dirty="0" smtClean="0">
                <a:latin typeface="ArialMT"/>
              </a:rPr>
              <a:t>       </a:t>
            </a:r>
            <a:r>
              <a:rPr lang="en-US" dirty="0" smtClean="0">
                <a:latin typeface="ArialMT"/>
              </a:rPr>
              <a:t>– </a:t>
            </a:r>
            <a:r>
              <a:rPr lang="en-US" dirty="0">
                <a:latin typeface="ArialMT"/>
              </a:rPr>
              <a:t>Generator</a:t>
            </a:r>
          </a:p>
          <a:p>
            <a:r>
              <a:rPr lang="en-US" sz="2000" dirty="0">
                <a:latin typeface="ArialMT"/>
              </a:rPr>
              <a:t>– Electronics &amp; Controls</a:t>
            </a:r>
          </a:p>
          <a:p>
            <a:r>
              <a:rPr lang="tr-TR" dirty="0" smtClean="0">
                <a:latin typeface="ArialMT"/>
              </a:rPr>
              <a:t>       </a:t>
            </a:r>
            <a:r>
              <a:rPr lang="en-US" dirty="0" smtClean="0">
                <a:latin typeface="ArialMT"/>
              </a:rPr>
              <a:t>– </a:t>
            </a:r>
            <a:r>
              <a:rPr lang="en-US" dirty="0">
                <a:latin typeface="ArialMT"/>
              </a:rPr>
              <a:t>Yaw</a:t>
            </a:r>
          </a:p>
          <a:p>
            <a:r>
              <a:rPr lang="tr-TR" dirty="0" smtClean="0">
                <a:latin typeface="ArialMT"/>
              </a:rPr>
              <a:t>       </a:t>
            </a:r>
            <a:r>
              <a:rPr lang="en-US" dirty="0" smtClean="0">
                <a:latin typeface="ArialMT"/>
              </a:rPr>
              <a:t>– </a:t>
            </a:r>
            <a:r>
              <a:rPr lang="en-US" dirty="0">
                <a:latin typeface="ArialMT"/>
              </a:rPr>
              <a:t>Pitch</a:t>
            </a:r>
          </a:p>
          <a:p>
            <a:r>
              <a:rPr lang="tr-TR" dirty="0" smtClean="0">
                <a:latin typeface="ArialMT"/>
              </a:rPr>
              <a:t>       </a:t>
            </a:r>
            <a:r>
              <a:rPr lang="en-US" dirty="0" smtClean="0">
                <a:latin typeface="ArialMT"/>
              </a:rPr>
              <a:t>– </a:t>
            </a:r>
            <a:r>
              <a:rPr lang="en-US" dirty="0">
                <a:latin typeface="ArialMT"/>
              </a:rPr>
              <a:t>Braking</a:t>
            </a:r>
          </a:p>
          <a:p>
            <a:r>
              <a:rPr lang="tr-TR" dirty="0" smtClean="0">
                <a:latin typeface="ArialMT"/>
              </a:rPr>
              <a:t>       </a:t>
            </a:r>
            <a:r>
              <a:rPr lang="en-US" dirty="0" smtClean="0">
                <a:latin typeface="ArialMT"/>
              </a:rPr>
              <a:t>– </a:t>
            </a:r>
            <a:r>
              <a:rPr lang="en-US" dirty="0">
                <a:latin typeface="ArialMT"/>
              </a:rPr>
              <a:t>Power Electronics</a:t>
            </a:r>
          </a:p>
          <a:p>
            <a:r>
              <a:rPr lang="tr-TR" dirty="0" smtClean="0">
                <a:latin typeface="ArialMT"/>
              </a:rPr>
              <a:t>       </a:t>
            </a:r>
            <a:r>
              <a:rPr lang="en-US" dirty="0" smtClean="0">
                <a:latin typeface="ArialMT"/>
              </a:rPr>
              <a:t>– </a:t>
            </a:r>
            <a:r>
              <a:rPr lang="en-US" dirty="0">
                <a:latin typeface="ArialMT"/>
              </a:rPr>
              <a:t>Cooling</a:t>
            </a:r>
          </a:p>
          <a:p>
            <a:r>
              <a:rPr lang="tr-TR" dirty="0" smtClean="0">
                <a:latin typeface="ArialMT"/>
              </a:rPr>
              <a:t>       </a:t>
            </a:r>
            <a:r>
              <a:rPr lang="en-US" dirty="0" smtClean="0">
                <a:latin typeface="ArialMT"/>
              </a:rPr>
              <a:t>– </a:t>
            </a:r>
            <a:r>
              <a:rPr lang="en-US" dirty="0">
                <a:latin typeface="ArialMT"/>
              </a:rPr>
              <a:t>Diagnostics</a:t>
            </a:r>
            <a:endParaRPr lang="en-US" dirty="0"/>
          </a:p>
        </p:txBody>
      </p:sp>
    </p:spTree>
    <p:extLst>
      <p:ext uri="{BB962C8B-B14F-4D97-AF65-F5344CB8AC3E}">
        <p14:creationId xmlns:p14="http://schemas.microsoft.com/office/powerpoint/2010/main" xmlns="" val="154482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Fundamental Equation of Wind Power</a:t>
            </a:r>
            <a:endParaRPr lang="en-US" dirty="0"/>
          </a:p>
        </p:txBody>
      </p:sp>
      <p:sp>
        <p:nvSpPr>
          <p:cNvPr id="3" name="Content Placeholder 2"/>
          <p:cNvSpPr>
            <a:spLocks noGrp="1"/>
          </p:cNvSpPr>
          <p:nvPr>
            <p:ph idx="1"/>
          </p:nvPr>
        </p:nvSpPr>
        <p:spPr>
          <a:xfrm>
            <a:off x="2592925" y="1432746"/>
            <a:ext cx="4876595" cy="2158701"/>
          </a:xfrm>
        </p:spPr>
        <p:txBody>
          <a:bodyPr/>
          <a:lstStyle/>
          <a:p>
            <a:r>
              <a:rPr lang="en-US" dirty="0"/>
              <a:t>Wind Power depends on:</a:t>
            </a:r>
          </a:p>
          <a:p>
            <a:pPr marL="0" indent="0">
              <a:buNone/>
            </a:pPr>
            <a:r>
              <a:rPr lang="en-US" dirty="0"/>
              <a:t>• amount of air (volume)</a:t>
            </a:r>
          </a:p>
          <a:p>
            <a:pPr marL="0" indent="0">
              <a:buNone/>
            </a:pPr>
            <a:r>
              <a:rPr lang="en-US" dirty="0"/>
              <a:t>• speed of air (velocity)</a:t>
            </a:r>
          </a:p>
          <a:p>
            <a:pPr marL="0" indent="0">
              <a:buNone/>
            </a:pPr>
            <a:r>
              <a:rPr lang="en-US" dirty="0"/>
              <a:t>• mass of air (density) </a:t>
            </a:r>
          </a:p>
          <a:p>
            <a:pPr marL="0" indent="0">
              <a:buNone/>
            </a:pPr>
            <a:r>
              <a:rPr lang="en-US" dirty="0"/>
              <a:t>flowing through the area of interest (flux)</a:t>
            </a:r>
          </a:p>
        </p:txBody>
      </p:sp>
      <p:pic>
        <p:nvPicPr>
          <p:cNvPr id="4" name="Picture 3"/>
          <p:cNvPicPr>
            <a:picLocks noChangeAspect="1"/>
          </p:cNvPicPr>
          <p:nvPr/>
        </p:nvPicPr>
        <p:blipFill>
          <a:blip r:embed="rId2"/>
          <a:stretch>
            <a:fillRect/>
          </a:stretch>
        </p:blipFill>
        <p:spPr>
          <a:xfrm>
            <a:off x="8203304" y="1595465"/>
            <a:ext cx="2463749" cy="2053144"/>
          </a:xfrm>
          <a:prstGeom prst="rect">
            <a:avLst/>
          </a:prstGeom>
        </p:spPr>
      </p:pic>
      <p:sp>
        <p:nvSpPr>
          <p:cNvPr id="6" name="Rectangle 5"/>
          <p:cNvSpPr/>
          <p:nvPr/>
        </p:nvSpPr>
        <p:spPr>
          <a:xfrm>
            <a:off x="2939929" y="3692197"/>
            <a:ext cx="3614701" cy="707886"/>
          </a:xfrm>
          <a:prstGeom prst="rect">
            <a:avLst/>
          </a:prstGeom>
        </p:spPr>
        <p:txBody>
          <a:bodyPr wrap="square">
            <a:spAutoFit/>
          </a:bodyPr>
          <a:lstStyle/>
          <a:p>
            <a:pPr marL="298450" indent="-285750">
              <a:lnSpc>
                <a:spcPct val="100000"/>
              </a:lnSpc>
              <a:buFont typeface="Arial"/>
              <a:buChar char="–"/>
              <a:tabLst>
                <a:tab pos="297815" algn="l"/>
              </a:tabLst>
            </a:pPr>
            <a:r>
              <a:rPr lang="en-US" sz="2000" b="1" spc="-10" dirty="0">
                <a:latin typeface="Arial"/>
                <a:cs typeface="Arial"/>
              </a:rPr>
              <a:t>Kinetic</a:t>
            </a:r>
            <a:r>
              <a:rPr lang="en-US" sz="2000" b="1" spc="-15" dirty="0">
                <a:latin typeface="Arial"/>
                <a:cs typeface="Arial"/>
              </a:rPr>
              <a:t> </a:t>
            </a:r>
            <a:r>
              <a:rPr lang="en-US" sz="2000" b="1" spc="-20" dirty="0">
                <a:latin typeface="Arial"/>
                <a:cs typeface="Arial"/>
              </a:rPr>
              <a:t>Energ</a:t>
            </a:r>
            <a:r>
              <a:rPr lang="en-US" sz="2000" b="1" spc="-15" dirty="0">
                <a:latin typeface="Arial"/>
                <a:cs typeface="Arial"/>
              </a:rPr>
              <a:t>y</a:t>
            </a:r>
            <a:r>
              <a:rPr lang="en-US" sz="2000" b="1" spc="10" dirty="0">
                <a:latin typeface="Arial"/>
                <a:cs typeface="Arial"/>
              </a:rPr>
              <a:t> </a:t>
            </a:r>
            <a:r>
              <a:rPr lang="en-US" sz="2000" spc="-10" dirty="0">
                <a:latin typeface="Arial"/>
                <a:cs typeface="Arial"/>
              </a:rPr>
              <a:t>definition:</a:t>
            </a:r>
            <a:endParaRPr lang="en-US" sz="2000" dirty="0">
              <a:latin typeface="Arial"/>
              <a:cs typeface="Arial"/>
            </a:endParaRPr>
          </a:p>
          <a:p>
            <a:pPr marL="469265" lvl="1">
              <a:lnSpc>
                <a:spcPct val="100000"/>
              </a:lnSpc>
              <a:tabLst>
                <a:tab pos="697865" algn="l"/>
              </a:tabLst>
            </a:pPr>
            <a:r>
              <a:rPr lang="tr-TR" sz="1000" dirty="0" smtClean="0"/>
              <a:t>     </a:t>
            </a:r>
            <a:r>
              <a:rPr lang="en-US" sz="2000" spc="-15" dirty="0" smtClean="0">
                <a:latin typeface="Arial"/>
                <a:cs typeface="Arial"/>
              </a:rPr>
              <a:t>KE </a:t>
            </a:r>
            <a:r>
              <a:rPr lang="en-US" sz="2000" spc="-15" dirty="0">
                <a:latin typeface="Arial"/>
                <a:cs typeface="Arial"/>
              </a:rPr>
              <a:t>=</a:t>
            </a:r>
            <a:r>
              <a:rPr lang="en-US" sz="2000" spc="-10" dirty="0">
                <a:latin typeface="Arial"/>
                <a:cs typeface="Arial"/>
              </a:rPr>
              <a:t> </a:t>
            </a:r>
            <a:r>
              <a:rPr lang="en-US" sz="2000" spc="-20" dirty="0">
                <a:latin typeface="Arial"/>
                <a:cs typeface="Arial"/>
              </a:rPr>
              <a:t>½</a:t>
            </a:r>
            <a:r>
              <a:rPr lang="en-US" sz="2000" spc="-10" dirty="0">
                <a:latin typeface="Arial"/>
                <a:cs typeface="Arial"/>
              </a:rPr>
              <a:t> * </a:t>
            </a:r>
            <a:r>
              <a:rPr lang="en-US" sz="2000" spc="-20" dirty="0">
                <a:latin typeface="Arial"/>
                <a:cs typeface="Arial"/>
              </a:rPr>
              <a:t>m</a:t>
            </a:r>
            <a:r>
              <a:rPr lang="en-US" sz="2000" spc="-10" dirty="0">
                <a:latin typeface="Arial"/>
                <a:cs typeface="Arial"/>
              </a:rPr>
              <a:t> * v</a:t>
            </a:r>
            <a:r>
              <a:rPr lang="en-US" sz="2000" spc="-185" dirty="0">
                <a:latin typeface="Arial"/>
                <a:cs typeface="Arial"/>
              </a:rPr>
              <a:t> </a:t>
            </a:r>
            <a:r>
              <a:rPr lang="en-US" sz="1950" spc="15" baseline="25641" dirty="0">
                <a:latin typeface="Arial"/>
                <a:cs typeface="Arial"/>
              </a:rPr>
              <a:t>2</a:t>
            </a:r>
            <a:endParaRPr lang="en-US" sz="1950" baseline="25641" dirty="0">
              <a:latin typeface="Arial"/>
              <a:cs typeface="Arial"/>
            </a:endParaRPr>
          </a:p>
        </p:txBody>
      </p:sp>
      <mc:AlternateContent xmlns:mc="http://schemas.openxmlformats.org/markup-compatibility/2006">
        <mc:Choice xmlns:a14="http://schemas.microsoft.com/office/drawing/2010/main" xmlns="" Requires="a14">
          <p:sp>
            <p:nvSpPr>
              <p:cNvPr id="7" name="object 35"/>
              <p:cNvSpPr txBox="1"/>
              <p:nvPr/>
            </p:nvSpPr>
            <p:spPr>
              <a:xfrm>
                <a:off x="2610524" y="4546470"/>
                <a:ext cx="4044019" cy="708008"/>
              </a:xfrm>
              <a:prstGeom prst="rect">
                <a:avLst/>
              </a:prstGeom>
            </p:spPr>
            <p:txBody>
              <a:bodyPr vert="horz" wrap="square" lIns="0" tIns="0" rIns="0" bIns="0" rtlCol="0">
                <a:noAutofit/>
              </a:bodyPr>
              <a:lstStyle/>
              <a:p>
                <a:pPr marL="469900">
                  <a:tabLst>
                    <a:tab pos="697865" algn="l"/>
                    <a:tab pos="1953895" algn="l"/>
                  </a:tabLst>
                </a:pPr>
                <a:r>
                  <a:rPr lang="tr-TR" sz="2000" spc="-10" dirty="0" smtClean="0">
                    <a:latin typeface="Arial"/>
                    <a:cs typeface="Arial"/>
                  </a:rPr>
                  <a:t>- Power is KE per unit time :</a:t>
                </a:r>
                <a:endParaRPr lang="en-US" sz="2000" dirty="0">
                  <a:latin typeface="Arial"/>
                  <a:cs typeface="Arial"/>
                </a:endParaRPr>
              </a:p>
              <a:p>
                <a:pPr marL="469900">
                  <a:tabLst>
                    <a:tab pos="697865" algn="l"/>
                    <a:tab pos="1953895" algn="l"/>
                  </a:tabLst>
                </a:pPr>
                <a:r>
                  <a:rPr lang="tr-TR" sz="2000" spc="-10" dirty="0">
                    <a:latin typeface="Arial"/>
                    <a:cs typeface="Arial"/>
                  </a:rPr>
                  <a:t> </a:t>
                </a:r>
                <a:r>
                  <a:rPr lang="tr-TR" sz="2000" spc="-10" dirty="0" smtClean="0">
                    <a:latin typeface="Arial"/>
                    <a:cs typeface="Arial"/>
                  </a:rPr>
                  <a:t>        </a:t>
                </a:r>
                <a:r>
                  <a:rPr lang="en-US" sz="2000" spc="-10" dirty="0" smtClean="0">
                    <a:latin typeface="Arial"/>
                    <a:cs typeface="Arial"/>
                  </a:rPr>
                  <a:t> P</a:t>
                </a:r>
                <a:r>
                  <a:rPr lang="tr-TR" sz="2000" spc="-10" dirty="0" smtClean="0">
                    <a:latin typeface="Arial"/>
                    <a:cs typeface="Arial"/>
                  </a:rPr>
                  <a:t> </a:t>
                </a:r>
                <a:r>
                  <a:rPr lang="en-US" sz="2000" spc="-10" dirty="0" smtClean="0">
                    <a:latin typeface="Arial"/>
                    <a:cs typeface="Arial"/>
                  </a:rPr>
                  <a:t>=</a:t>
                </a:r>
                <a:r>
                  <a:rPr lang="tr-TR" sz="2000" spc="-10" dirty="0" smtClean="0">
                    <a:latin typeface="Arial"/>
                    <a:cs typeface="Arial"/>
                  </a:rPr>
                  <a:t> </a:t>
                </a:r>
                <a:r>
                  <a:rPr lang="en-US" sz="2000" spc="-20" dirty="0" smtClean="0">
                    <a:latin typeface="Arial"/>
                    <a:cs typeface="Arial"/>
                  </a:rPr>
                  <a:t>½</a:t>
                </a:r>
                <a:r>
                  <a:rPr lang="en-US" sz="2000" spc="-10" dirty="0" smtClean="0">
                    <a:latin typeface="Arial"/>
                    <a:cs typeface="Arial"/>
                  </a:rPr>
                  <a:t> </a:t>
                </a:r>
                <a:r>
                  <a:rPr lang="en-US" sz="2000" spc="-10" dirty="0">
                    <a:latin typeface="Arial"/>
                    <a:cs typeface="Arial"/>
                  </a:rPr>
                  <a:t>* </a:t>
                </a:r>
                <a14:m>
                  <m:oMath xmlns:m="http://schemas.openxmlformats.org/officeDocument/2006/math">
                    <m:acc>
                      <m:accPr>
                        <m:chr m:val="̇"/>
                        <m:ctrlPr>
                          <a:rPr lang="ar-AE" sz="2000" i="1" spc="-20" dirty="0" smtClean="0">
                            <a:latin typeface="Cambria Math" panose="02040503050406030204" pitchFamily="18" charset="0"/>
                            <a:cs typeface="Arial"/>
                          </a:rPr>
                        </m:ctrlPr>
                      </m:accPr>
                      <m:e>
                        <m:r>
                          <a:rPr lang="tr-TR" sz="2000" b="0" i="1" spc="-20" dirty="0" smtClean="0">
                            <a:latin typeface="Cambria Math" panose="02040503050406030204" pitchFamily="18" charset="0"/>
                            <a:cs typeface="Arial"/>
                          </a:rPr>
                          <m:t>𝑚</m:t>
                        </m:r>
                      </m:e>
                    </m:acc>
                  </m:oMath>
                </a14:m>
                <a:r>
                  <a:rPr lang="ar-AE" sz="2000" spc="-10" dirty="0">
                    <a:latin typeface="Arial"/>
                    <a:cs typeface="Arial"/>
                  </a:rPr>
                  <a:t> * </a:t>
                </a:r>
                <a:r>
                  <a:rPr lang="en-US" sz="2000" spc="-10" dirty="0">
                    <a:latin typeface="Arial"/>
                    <a:cs typeface="Arial"/>
                  </a:rPr>
                  <a:t>v</a:t>
                </a:r>
                <a:r>
                  <a:rPr lang="en-US" sz="2000" spc="-185" dirty="0">
                    <a:latin typeface="Arial"/>
                    <a:cs typeface="Arial"/>
                  </a:rPr>
                  <a:t> </a:t>
                </a:r>
                <a:r>
                  <a:rPr lang="en-US" sz="1950" spc="15" baseline="25641" dirty="0" smtClean="0">
                    <a:latin typeface="Arial"/>
                    <a:cs typeface="Arial"/>
                  </a:rPr>
                  <a:t>2</a:t>
                </a:r>
                <a:endParaRPr lang="en-US" sz="1950" baseline="25641" dirty="0">
                  <a:latin typeface="Arial"/>
                  <a:cs typeface="Arial"/>
                </a:endParaRPr>
              </a:p>
            </p:txBody>
          </p:sp>
        </mc:Choice>
        <mc:Fallback>
          <p:sp>
            <p:nvSpPr>
              <p:cNvPr id="7" name="object 35"/>
              <p:cNvSpPr txBox="1">
                <a:spLocks noRot="1" noChangeAspect="1" noMove="1" noResize="1" noEditPoints="1" noAdjustHandles="1" noChangeArrowheads="1" noChangeShapeType="1" noTextEdit="1"/>
              </p:cNvSpPr>
              <p:nvPr/>
            </p:nvSpPr>
            <p:spPr>
              <a:xfrm>
                <a:off x="2610524" y="4546470"/>
                <a:ext cx="4044019" cy="708008"/>
              </a:xfrm>
              <a:prstGeom prst="rect">
                <a:avLst/>
              </a:prstGeom>
              <a:blipFill rotWithShape="0">
                <a:blip r:embed="rId3"/>
                <a:stretch>
                  <a:fillRect t="-10345" b="-8621"/>
                </a:stretch>
              </a:blipFill>
            </p:spPr>
            <p:txBody>
              <a:bodyPr/>
              <a:lstStyle/>
              <a:p>
                <a:r>
                  <a:rPr lang="en-US">
                    <a:noFill/>
                  </a:rPr>
                  <a:t> </a:t>
                </a:r>
              </a:p>
            </p:txBody>
          </p:sp>
        </mc:Fallback>
      </mc:AlternateContent>
      <p:sp>
        <p:nvSpPr>
          <p:cNvPr id="8" name="Rectangle 7"/>
          <p:cNvSpPr/>
          <p:nvPr/>
        </p:nvSpPr>
        <p:spPr>
          <a:xfrm>
            <a:off x="2422971" y="5390340"/>
            <a:ext cx="6096000" cy="1156727"/>
          </a:xfrm>
          <a:prstGeom prst="rect">
            <a:avLst/>
          </a:prstGeom>
        </p:spPr>
        <p:txBody>
          <a:bodyPr>
            <a:spAutoFit/>
          </a:bodyPr>
          <a:lstStyle/>
          <a:p>
            <a:pPr marL="469900">
              <a:lnSpc>
                <a:spcPct val="100000"/>
              </a:lnSpc>
              <a:tabLst>
                <a:tab pos="697865" algn="l"/>
                <a:tab pos="1953895" algn="l"/>
              </a:tabLst>
            </a:pPr>
            <a:r>
              <a:rPr lang="en-US" sz="2000" spc="-20" dirty="0">
                <a:latin typeface="Arial"/>
                <a:cs typeface="Arial"/>
              </a:rPr>
              <a:t>F</a:t>
            </a:r>
            <a:r>
              <a:rPr lang="en-US" sz="2000" spc="-10" dirty="0">
                <a:latin typeface="Arial"/>
                <a:cs typeface="Arial"/>
              </a:rPr>
              <a:t>luid</a:t>
            </a:r>
            <a:r>
              <a:rPr lang="en-US" sz="2000" spc="10" dirty="0">
                <a:latin typeface="Arial"/>
                <a:cs typeface="Arial"/>
              </a:rPr>
              <a:t> </a:t>
            </a:r>
            <a:r>
              <a:rPr lang="en-US" sz="2000" spc="-15" dirty="0">
                <a:latin typeface="Arial"/>
                <a:cs typeface="Arial"/>
              </a:rPr>
              <a:t>mechanics </a:t>
            </a:r>
            <a:r>
              <a:rPr lang="en-US" sz="2000" spc="-10" dirty="0">
                <a:latin typeface="Arial"/>
                <a:cs typeface="Arial"/>
              </a:rPr>
              <a:t>gives </a:t>
            </a:r>
            <a:r>
              <a:rPr lang="en-US" sz="2000" b="1" spc="-20" dirty="0">
                <a:latin typeface="Arial"/>
                <a:cs typeface="Arial"/>
              </a:rPr>
              <a:t>mas</a:t>
            </a:r>
            <a:r>
              <a:rPr lang="en-US" sz="2000" b="1" spc="-15" dirty="0">
                <a:latin typeface="Arial"/>
                <a:cs typeface="Arial"/>
              </a:rPr>
              <a:t>s flo</a:t>
            </a:r>
            <a:r>
              <a:rPr lang="en-US" sz="2000" b="1" spc="-20" dirty="0">
                <a:latin typeface="Arial"/>
                <a:cs typeface="Arial"/>
              </a:rPr>
              <a:t>w</a:t>
            </a:r>
            <a:r>
              <a:rPr lang="en-US" sz="2000" b="1" spc="-15" dirty="0">
                <a:latin typeface="Arial"/>
                <a:cs typeface="Arial"/>
              </a:rPr>
              <a:t> rate</a:t>
            </a:r>
            <a:endParaRPr lang="en-US" sz="2000" dirty="0">
              <a:latin typeface="Arial"/>
              <a:cs typeface="Arial"/>
            </a:endParaRPr>
          </a:p>
          <a:p>
            <a:pPr marL="298450">
              <a:lnSpc>
                <a:spcPct val="100000"/>
              </a:lnSpc>
            </a:pPr>
            <a:r>
              <a:rPr lang="en-US" sz="2000" spc="-10" dirty="0">
                <a:latin typeface="Arial"/>
                <a:cs typeface="Arial"/>
              </a:rPr>
              <a:t>(density</a:t>
            </a:r>
            <a:r>
              <a:rPr lang="en-US" sz="2000" spc="-15" dirty="0">
                <a:latin typeface="Arial"/>
                <a:cs typeface="Arial"/>
              </a:rPr>
              <a:t> </a:t>
            </a:r>
            <a:r>
              <a:rPr lang="en-US" sz="2000" spc="-10" dirty="0">
                <a:latin typeface="Arial"/>
                <a:cs typeface="Arial"/>
              </a:rPr>
              <a:t>*</a:t>
            </a:r>
            <a:r>
              <a:rPr lang="en-US" sz="2000" spc="-15" dirty="0">
                <a:latin typeface="Arial"/>
                <a:cs typeface="Arial"/>
              </a:rPr>
              <a:t> volume</a:t>
            </a:r>
            <a:r>
              <a:rPr lang="en-US" sz="2000" spc="5" dirty="0">
                <a:latin typeface="Arial"/>
                <a:cs typeface="Arial"/>
              </a:rPr>
              <a:t> </a:t>
            </a:r>
            <a:r>
              <a:rPr lang="en-US" sz="2000" spc="-10" dirty="0">
                <a:latin typeface="Arial"/>
                <a:cs typeface="Arial"/>
              </a:rPr>
              <a:t>flux):</a:t>
            </a:r>
            <a:endParaRPr lang="en-US" sz="2000" dirty="0">
              <a:latin typeface="Arial"/>
              <a:cs typeface="Arial"/>
            </a:endParaRPr>
          </a:p>
          <a:p>
            <a:pPr>
              <a:lnSpc>
                <a:spcPts val="1000"/>
              </a:lnSpc>
              <a:spcBef>
                <a:spcPts val="55"/>
              </a:spcBef>
            </a:pPr>
            <a:endParaRPr lang="en-US" sz="1000" dirty="0"/>
          </a:p>
          <a:p>
            <a:pPr marL="697865" lvl="1" indent="-228600">
              <a:lnSpc>
                <a:spcPct val="100000"/>
              </a:lnSpc>
              <a:buFont typeface="Arial"/>
              <a:buChar char="•"/>
              <a:tabLst>
                <a:tab pos="697865" algn="l"/>
              </a:tabLst>
            </a:pPr>
            <a:r>
              <a:rPr lang="en-US" sz="2000" spc="-20" dirty="0" err="1">
                <a:latin typeface="Arial"/>
                <a:cs typeface="Arial"/>
              </a:rPr>
              <a:t>d</a:t>
            </a:r>
            <a:r>
              <a:rPr lang="en-US" sz="2000" spc="-25" dirty="0" err="1">
                <a:latin typeface="Arial"/>
                <a:cs typeface="Arial"/>
              </a:rPr>
              <a:t>m</a:t>
            </a:r>
            <a:r>
              <a:rPr lang="en-US" sz="2000" spc="-10" dirty="0">
                <a:latin typeface="Arial"/>
                <a:cs typeface="Arial"/>
              </a:rPr>
              <a:t>/</a:t>
            </a:r>
            <a:r>
              <a:rPr lang="en-US" sz="2000" spc="-20" dirty="0" err="1">
                <a:latin typeface="Arial"/>
                <a:cs typeface="Arial"/>
              </a:rPr>
              <a:t>d</a:t>
            </a:r>
            <a:r>
              <a:rPr lang="en-US" sz="2000" spc="-10" dirty="0" err="1">
                <a:latin typeface="Arial"/>
                <a:cs typeface="Arial"/>
              </a:rPr>
              <a:t>t</a:t>
            </a:r>
            <a:r>
              <a:rPr lang="en-US" sz="2000" spc="-20" dirty="0">
                <a:latin typeface="Arial"/>
                <a:cs typeface="Arial"/>
              </a:rPr>
              <a:t> </a:t>
            </a:r>
            <a:r>
              <a:rPr lang="en-US" sz="2000" spc="-15" dirty="0">
                <a:latin typeface="Arial"/>
                <a:cs typeface="Arial"/>
              </a:rPr>
              <a:t>= </a:t>
            </a:r>
            <a:r>
              <a:rPr lang="en-US" sz="2000" spc="-10" dirty="0">
                <a:latin typeface="Arial Unicode MS"/>
                <a:cs typeface="Arial Unicode MS"/>
              </a:rPr>
              <a:t>ρ</a:t>
            </a:r>
            <a:r>
              <a:rPr lang="en-US" sz="2000" spc="-10" dirty="0">
                <a:latin typeface="Arial"/>
                <a:cs typeface="Arial"/>
              </a:rPr>
              <a:t>*</a:t>
            </a:r>
            <a:r>
              <a:rPr lang="en-US" sz="2000" spc="-15" dirty="0">
                <a:latin typeface="Arial"/>
                <a:cs typeface="Arial"/>
              </a:rPr>
              <a:t> A</a:t>
            </a:r>
            <a:r>
              <a:rPr lang="en-US" sz="2000" spc="-5" dirty="0">
                <a:latin typeface="Arial"/>
                <a:cs typeface="Arial"/>
              </a:rPr>
              <a:t> </a:t>
            </a:r>
            <a:r>
              <a:rPr lang="en-US" sz="2000" spc="-10" dirty="0">
                <a:latin typeface="Arial"/>
                <a:cs typeface="Arial"/>
              </a:rPr>
              <a:t>*</a:t>
            </a:r>
            <a:r>
              <a:rPr lang="en-US" sz="2000" spc="-15" dirty="0">
                <a:latin typeface="Arial"/>
                <a:cs typeface="Arial"/>
              </a:rPr>
              <a:t> </a:t>
            </a:r>
            <a:r>
              <a:rPr lang="en-US" sz="2000" spc="-10" dirty="0">
                <a:latin typeface="Arial"/>
                <a:cs typeface="Arial"/>
              </a:rPr>
              <a:t>v</a:t>
            </a:r>
            <a:endParaRPr lang="en-US" sz="2000" dirty="0">
              <a:latin typeface="Arial"/>
              <a:cs typeface="Arial"/>
            </a:endParaRPr>
          </a:p>
        </p:txBody>
      </p:sp>
      <p:sp>
        <p:nvSpPr>
          <p:cNvPr id="9" name="object 45"/>
          <p:cNvSpPr/>
          <p:nvPr/>
        </p:nvSpPr>
        <p:spPr>
          <a:xfrm>
            <a:off x="8998814" y="4671078"/>
            <a:ext cx="2599944" cy="543305"/>
          </a:xfrm>
          <a:custGeom>
            <a:avLst/>
            <a:gdLst/>
            <a:ahLst/>
            <a:cxnLst/>
            <a:rect l="l" t="t" r="r" b="b"/>
            <a:pathLst>
              <a:path w="2599944" h="543305">
                <a:moveTo>
                  <a:pt x="2599944" y="543305"/>
                </a:moveTo>
                <a:lnTo>
                  <a:pt x="2599944" y="0"/>
                </a:lnTo>
                <a:lnTo>
                  <a:pt x="0" y="0"/>
                </a:lnTo>
                <a:lnTo>
                  <a:pt x="0" y="543305"/>
                </a:lnTo>
                <a:lnTo>
                  <a:pt x="4571" y="543305"/>
                </a:lnTo>
                <a:lnTo>
                  <a:pt x="4571" y="9905"/>
                </a:lnTo>
                <a:lnTo>
                  <a:pt x="9143" y="5333"/>
                </a:lnTo>
                <a:lnTo>
                  <a:pt x="9143" y="9905"/>
                </a:lnTo>
                <a:lnTo>
                  <a:pt x="2590800" y="9905"/>
                </a:lnTo>
                <a:lnTo>
                  <a:pt x="2590800" y="5333"/>
                </a:lnTo>
                <a:lnTo>
                  <a:pt x="2595372" y="9905"/>
                </a:lnTo>
                <a:lnTo>
                  <a:pt x="2595372" y="543305"/>
                </a:lnTo>
                <a:lnTo>
                  <a:pt x="2599944" y="543305"/>
                </a:lnTo>
                <a:close/>
              </a:path>
              <a:path w="2599944" h="543305">
                <a:moveTo>
                  <a:pt x="9143" y="9905"/>
                </a:moveTo>
                <a:lnTo>
                  <a:pt x="9143" y="5333"/>
                </a:lnTo>
                <a:lnTo>
                  <a:pt x="4571" y="9905"/>
                </a:lnTo>
                <a:lnTo>
                  <a:pt x="9143" y="9905"/>
                </a:lnTo>
                <a:close/>
              </a:path>
              <a:path w="2599944" h="543305">
                <a:moveTo>
                  <a:pt x="9143" y="533400"/>
                </a:moveTo>
                <a:lnTo>
                  <a:pt x="9143" y="9905"/>
                </a:lnTo>
                <a:lnTo>
                  <a:pt x="4571" y="9905"/>
                </a:lnTo>
                <a:lnTo>
                  <a:pt x="4571" y="533400"/>
                </a:lnTo>
                <a:lnTo>
                  <a:pt x="9143" y="533400"/>
                </a:lnTo>
                <a:close/>
              </a:path>
              <a:path w="2599944" h="543305">
                <a:moveTo>
                  <a:pt x="2595372" y="533400"/>
                </a:moveTo>
                <a:lnTo>
                  <a:pt x="4571" y="533400"/>
                </a:lnTo>
                <a:lnTo>
                  <a:pt x="9143" y="538733"/>
                </a:lnTo>
                <a:lnTo>
                  <a:pt x="9143" y="543305"/>
                </a:lnTo>
                <a:lnTo>
                  <a:pt x="2590800" y="543305"/>
                </a:lnTo>
                <a:lnTo>
                  <a:pt x="2590800" y="538733"/>
                </a:lnTo>
                <a:lnTo>
                  <a:pt x="2595372" y="533400"/>
                </a:lnTo>
                <a:close/>
              </a:path>
              <a:path w="2599944" h="543305">
                <a:moveTo>
                  <a:pt x="9143" y="543305"/>
                </a:moveTo>
                <a:lnTo>
                  <a:pt x="9143" y="538733"/>
                </a:lnTo>
                <a:lnTo>
                  <a:pt x="4571" y="533400"/>
                </a:lnTo>
                <a:lnTo>
                  <a:pt x="4571" y="543305"/>
                </a:lnTo>
                <a:lnTo>
                  <a:pt x="9143" y="543305"/>
                </a:lnTo>
                <a:close/>
              </a:path>
              <a:path w="2599944" h="543305">
                <a:moveTo>
                  <a:pt x="2595372" y="9905"/>
                </a:moveTo>
                <a:lnTo>
                  <a:pt x="2590800" y="5333"/>
                </a:lnTo>
                <a:lnTo>
                  <a:pt x="2590800" y="9905"/>
                </a:lnTo>
                <a:lnTo>
                  <a:pt x="2595372" y="9905"/>
                </a:lnTo>
                <a:close/>
              </a:path>
              <a:path w="2599944" h="543305">
                <a:moveTo>
                  <a:pt x="2595372" y="533400"/>
                </a:moveTo>
                <a:lnTo>
                  <a:pt x="2595372" y="9905"/>
                </a:lnTo>
                <a:lnTo>
                  <a:pt x="2590800" y="9905"/>
                </a:lnTo>
                <a:lnTo>
                  <a:pt x="2590800" y="533400"/>
                </a:lnTo>
                <a:lnTo>
                  <a:pt x="2595372" y="533400"/>
                </a:lnTo>
                <a:close/>
              </a:path>
              <a:path w="2599944" h="543305">
                <a:moveTo>
                  <a:pt x="2595372" y="543305"/>
                </a:moveTo>
                <a:lnTo>
                  <a:pt x="2595372" y="533400"/>
                </a:lnTo>
                <a:lnTo>
                  <a:pt x="2590800" y="538733"/>
                </a:lnTo>
                <a:lnTo>
                  <a:pt x="2590800" y="543305"/>
                </a:lnTo>
                <a:lnTo>
                  <a:pt x="2595372" y="543305"/>
                </a:lnTo>
                <a:close/>
              </a:path>
            </a:pathLst>
          </a:custGeom>
          <a:solidFill>
            <a:srgbClr val="FF0000"/>
          </a:solidFill>
        </p:spPr>
        <p:txBody>
          <a:bodyPr wrap="square" lIns="0" tIns="0" rIns="0" bIns="0" rtlCol="0">
            <a:noAutofit/>
          </a:bodyPr>
          <a:lstStyle/>
          <a:p>
            <a:endParaRPr/>
          </a:p>
        </p:txBody>
      </p:sp>
      <p:sp>
        <p:nvSpPr>
          <p:cNvPr id="10" name="object 40"/>
          <p:cNvSpPr txBox="1"/>
          <p:nvPr/>
        </p:nvSpPr>
        <p:spPr>
          <a:xfrm>
            <a:off x="8828087" y="4292301"/>
            <a:ext cx="2676525" cy="757555"/>
          </a:xfrm>
          <a:prstGeom prst="rect">
            <a:avLst/>
          </a:prstGeom>
        </p:spPr>
        <p:txBody>
          <a:bodyPr vert="horz" wrap="square" lIns="0" tIns="0" rIns="0" bIns="0" rtlCol="0">
            <a:noAutofit/>
          </a:bodyPr>
          <a:lstStyle/>
          <a:p>
            <a:pPr marL="12700">
              <a:lnSpc>
                <a:spcPct val="100000"/>
              </a:lnSpc>
              <a:tabLst>
                <a:tab pos="297815" algn="l"/>
              </a:tabLst>
            </a:pPr>
            <a:r>
              <a:rPr sz="2000" spc="-15" dirty="0" smtClean="0">
                <a:latin typeface="Arial"/>
                <a:cs typeface="Arial"/>
              </a:rPr>
              <a:t>–	Thus:</a:t>
            </a:r>
            <a:endParaRPr sz="2000" dirty="0">
              <a:latin typeface="Arial"/>
              <a:cs typeface="Arial"/>
            </a:endParaRPr>
          </a:p>
          <a:p>
            <a:pPr>
              <a:lnSpc>
                <a:spcPts val="1000"/>
              </a:lnSpc>
              <a:spcBef>
                <a:spcPts val="55"/>
              </a:spcBef>
            </a:pPr>
            <a:endParaRPr sz="1000" dirty="0"/>
          </a:p>
          <a:p>
            <a:pPr marL="469900">
              <a:lnSpc>
                <a:spcPct val="100000"/>
              </a:lnSpc>
              <a:tabLst>
                <a:tab pos="697865" algn="l"/>
              </a:tabLst>
            </a:pPr>
            <a:r>
              <a:rPr sz="2000" spc="-10" dirty="0" smtClean="0">
                <a:latin typeface="Arial"/>
                <a:cs typeface="Arial"/>
              </a:rPr>
              <a:t>•	</a:t>
            </a:r>
            <a:r>
              <a:rPr sz="2000" spc="-15" dirty="0" smtClean="0">
                <a:latin typeface="Arial"/>
                <a:cs typeface="Arial"/>
              </a:rPr>
              <a:t>P</a:t>
            </a:r>
            <a:r>
              <a:rPr sz="2000" spc="-10" dirty="0" smtClean="0">
                <a:latin typeface="Arial"/>
                <a:cs typeface="Arial"/>
              </a:rPr>
              <a:t> </a:t>
            </a:r>
            <a:r>
              <a:rPr sz="2000" spc="-15" dirty="0" smtClean="0">
                <a:latin typeface="Arial"/>
                <a:cs typeface="Arial"/>
              </a:rPr>
              <a:t>= </a:t>
            </a:r>
            <a:r>
              <a:rPr sz="2000" spc="-20" dirty="0" smtClean="0">
                <a:latin typeface="Arial"/>
                <a:cs typeface="Arial"/>
              </a:rPr>
              <a:t>½</a:t>
            </a:r>
            <a:r>
              <a:rPr sz="2000" spc="-10" dirty="0" smtClean="0">
                <a:latin typeface="Arial"/>
                <a:cs typeface="Arial"/>
              </a:rPr>
              <a:t> * </a:t>
            </a:r>
            <a:r>
              <a:rPr sz="2000" spc="-15" dirty="0" smtClean="0">
                <a:latin typeface="Arial Unicode MS"/>
                <a:cs typeface="Arial Unicode MS"/>
              </a:rPr>
              <a:t>ρ </a:t>
            </a:r>
            <a:r>
              <a:rPr sz="2000" spc="-10" dirty="0" smtClean="0">
                <a:latin typeface="Arial"/>
                <a:cs typeface="Arial"/>
              </a:rPr>
              <a:t>* </a:t>
            </a:r>
            <a:r>
              <a:rPr sz="2000" spc="-15" dirty="0" smtClean="0">
                <a:latin typeface="Arial"/>
                <a:cs typeface="Arial"/>
              </a:rPr>
              <a:t>A</a:t>
            </a:r>
            <a:r>
              <a:rPr sz="2000" spc="-10" dirty="0" smtClean="0">
                <a:latin typeface="Arial"/>
                <a:cs typeface="Arial"/>
              </a:rPr>
              <a:t> * v</a:t>
            </a:r>
            <a:r>
              <a:rPr sz="2000" spc="-185" dirty="0" smtClean="0">
                <a:latin typeface="Arial"/>
                <a:cs typeface="Arial"/>
              </a:rPr>
              <a:t> </a:t>
            </a:r>
            <a:r>
              <a:rPr sz="1950" spc="15" baseline="25641" dirty="0" smtClean="0">
                <a:latin typeface="Arial"/>
                <a:cs typeface="Arial"/>
              </a:rPr>
              <a:t>3</a:t>
            </a:r>
            <a:endParaRPr sz="1950" baseline="25641" dirty="0">
              <a:latin typeface="Arial"/>
              <a:cs typeface="Arial"/>
            </a:endParaRPr>
          </a:p>
        </p:txBody>
      </p:sp>
      <p:sp>
        <p:nvSpPr>
          <p:cNvPr id="11" name="object 44"/>
          <p:cNvSpPr/>
          <p:nvPr/>
        </p:nvSpPr>
        <p:spPr>
          <a:xfrm rot="5400000">
            <a:off x="10047547" y="5228162"/>
            <a:ext cx="619506" cy="729996"/>
          </a:xfrm>
          <a:custGeom>
            <a:avLst/>
            <a:gdLst/>
            <a:ahLst/>
            <a:cxnLst/>
            <a:rect l="l" t="t" r="r" b="b"/>
            <a:pathLst>
              <a:path w="619506" h="729996">
                <a:moveTo>
                  <a:pt x="461772" y="188975"/>
                </a:moveTo>
                <a:lnTo>
                  <a:pt x="0" y="188975"/>
                </a:lnTo>
                <a:lnTo>
                  <a:pt x="0" y="541019"/>
                </a:lnTo>
                <a:lnTo>
                  <a:pt x="4571" y="541019"/>
                </a:lnTo>
                <a:lnTo>
                  <a:pt x="4572" y="198119"/>
                </a:lnTo>
                <a:lnTo>
                  <a:pt x="9906" y="193547"/>
                </a:lnTo>
                <a:lnTo>
                  <a:pt x="9906" y="198119"/>
                </a:lnTo>
                <a:lnTo>
                  <a:pt x="457200" y="198119"/>
                </a:lnTo>
                <a:lnTo>
                  <a:pt x="457200" y="193547"/>
                </a:lnTo>
                <a:lnTo>
                  <a:pt x="461772" y="188975"/>
                </a:lnTo>
                <a:close/>
              </a:path>
              <a:path w="619506" h="729996">
                <a:moveTo>
                  <a:pt x="9906" y="198119"/>
                </a:moveTo>
                <a:lnTo>
                  <a:pt x="9906" y="193547"/>
                </a:lnTo>
                <a:lnTo>
                  <a:pt x="4572" y="198119"/>
                </a:lnTo>
                <a:lnTo>
                  <a:pt x="9906" y="198119"/>
                </a:lnTo>
                <a:close/>
              </a:path>
              <a:path w="619506" h="729996">
                <a:moveTo>
                  <a:pt x="9906" y="531876"/>
                </a:moveTo>
                <a:lnTo>
                  <a:pt x="9906" y="198119"/>
                </a:lnTo>
                <a:lnTo>
                  <a:pt x="4572" y="198119"/>
                </a:lnTo>
                <a:lnTo>
                  <a:pt x="4572" y="531876"/>
                </a:lnTo>
                <a:lnTo>
                  <a:pt x="9906" y="531876"/>
                </a:lnTo>
                <a:close/>
              </a:path>
              <a:path w="619506" h="729996">
                <a:moveTo>
                  <a:pt x="467106" y="685038"/>
                </a:moveTo>
                <a:lnTo>
                  <a:pt x="467106" y="531876"/>
                </a:lnTo>
                <a:lnTo>
                  <a:pt x="4572" y="531876"/>
                </a:lnTo>
                <a:lnTo>
                  <a:pt x="9906" y="536447"/>
                </a:lnTo>
                <a:lnTo>
                  <a:pt x="9906" y="541019"/>
                </a:lnTo>
                <a:lnTo>
                  <a:pt x="457200" y="541019"/>
                </a:lnTo>
                <a:lnTo>
                  <a:pt x="457200" y="536447"/>
                </a:lnTo>
                <a:lnTo>
                  <a:pt x="461772" y="541019"/>
                </a:lnTo>
                <a:lnTo>
                  <a:pt x="461772" y="697039"/>
                </a:lnTo>
                <a:lnTo>
                  <a:pt x="467106" y="685038"/>
                </a:lnTo>
                <a:close/>
              </a:path>
              <a:path w="619506" h="729996">
                <a:moveTo>
                  <a:pt x="9906" y="541019"/>
                </a:moveTo>
                <a:lnTo>
                  <a:pt x="9906" y="536447"/>
                </a:lnTo>
                <a:lnTo>
                  <a:pt x="4572" y="531876"/>
                </a:lnTo>
                <a:lnTo>
                  <a:pt x="4571" y="541019"/>
                </a:lnTo>
                <a:lnTo>
                  <a:pt x="9906" y="541019"/>
                </a:lnTo>
                <a:close/>
              </a:path>
              <a:path w="619506" h="729996">
                <a:moveTo>
                  <a:pt x="467034" y="22115"/>
                </a:moveTo>
                <a:lnTo>
                  <a:pt x="457200" y="0"/>
                </a:lnTo>
                <a:lnTo>
                  <a:pt x="457200" y="188975"/>
                </a:lnTo>
                <a:lnTo>
                  <a:pt x="457962" y="188975"/>
                </a:lnTo>
                <a:lnTo>
                  <a:pt x="457962" y="24383"/>
                </a:lnTo>
                <a:lnTo>
                  <a:pt x="467034" y="22115"/>
                </a:lnTo>
                <a:close/>
              </a:path>
              <a:path w="619506" h="729996">
                <a:moveTo>
                  <a:pt x="461772" y="198119"/>
                </a:moveTo>
                <a:lnTo>
                  <a:pt x="461772" y="188975"/>
                </a:lnTo>
                <a:lnTo>
                  <a:pt x="457200" y="193547"/>
                </a:lnTo>
                <a:lnTo>
                  <a:pt x="457200" y="198119"/>
                </a:lnTo>
                <a:lnTo>
                  <a:pt x="461772" y="198119"/>
                </a:lnTo>
                <a:close/>
              </a:path>
              <a:path w="619506" h="729996">
                <a:moveTo>
                  <a:pt x="461772" y="541019"/>
                </a:moveTo>
                <a:lnTo>
                  <a:pt x="457200" y="536447"/>
                </a:lnTo>
                <a:lnTo>
                  <a:pt x="457200" y="541019"/>
                </a:lnTo>
                <a:lnTo>
                  <a:pt x="461772" y="541019"/>
                </a:lnTo>
                <a:close/>
              </a:path>
              <a:path w="619506" h="729996">
                <a:moveTo>
                  <a:pt x="461772" y="697039"/>
                </a:moveTo>
                <a:lnTo>
                  <a:pt x="461772" y="541019"/>
                </a:lnTo>
                <a:lnTo>
                  <a:pt x="457200" y="541019"/>
                </a:lnTo>
                <a:lnTo>
                  <a:pt x="457200" y="729996"/>
                </a:lnTo>
                <a:lnTo>
                  <a:pt x="457962" y="728282"/>
                </a:lnTo>
                <a:lnTo>
                  <a:pt x="457962" y="705611"/>
                </a:lnTo>
                <a:lnTo>
                  <a:pt x="461772" y="697039"/>
                </a:lnTo>
                <a:close/>
              </a:path>
              <a:path w="619506" h="729996">
                <a:moveTo>
                  <a:pt x="619506" y="364997"/>
                </a:moveTo>
                <a:lnTo>
                  <a:pt x="467034" y="22115"/>
                </a:lnTo>
                <a:lnTo>
                  <a:pt x="457962" y="24383"/>
                </a:lnTo>
                <a:lnTo>
                  <a:pt x="609346" y="364997"/>
                </a:lnTo>
                <a:lnTo>
                  <a:pt x="610362" y="362711"/>
                </a:lnTo>
                <a:lnTo>
                  <a:pt x="610362" y="385561"/>
                </a:lnTo>
                <a:lnTo>
                  <a:pt x="619506" y="364997"/>
                </a:lnTo>
                <a:close/>
              </a:path>
              <a:path w="619506" h="729996">
                <a:moveTo>
                  <a:pt x="467106" y="198119"/>
                </a:moveTo>
                <a:lnTo>
                  <a:pt x="467106" y="44957"/>
                </a:lnTo>
                <a:lnTo>
                  <a:pt x="457962" y="24383"/>
                </a:lnTo>
                <a:lnTo>
                  <a:pt x="457962" y="188975"/>
                </a:lnTo>
                <a:lnTo>
                  <a:pt x="461772" y="188975"/>
                </a:lnTo>
                <a:lnTo>
                  <a:pt x="461772" y="198119"/>
                </a:lnTo>
                <a:lnTo>
                  <a:pt x="467106" y="198119"/>
                </a:lnTo>
                <a:close/>
              </a:path>
              <a:path w="619506" h="729996">
                <a:moveTo>
                  <a:pt x="610362" y="385561"/>
                </a:moveTo>
                <a:lnTo>
                  <a:pt x="610362" y="367283"/>
                </a:lnTo>
                <a:lnTo>
                  <a:pt x="609346" y="364997"/>
                </a:lnTo>
                <a:lnTo>
                  <a:pt x="457962" y="705611"/>
                </a:lnTo>
                <a:lnTo>
                  <a:pt x="467034" y="707880"/>
                </a:lnTo>
                <a:lnTo>
                  <a:pt x="610362" y="385561"/>
                </a:lnTo>
                <a:close/>
              </a:path>
              <a:path w="619506" h="729996">
                <a:moveTo>
                  <a:pt x="467034" y="707880"/>
                </a:moveTo>
                <a:lnTo>
                  <a:pt x="457962" y="705611"/>
                </a:lnTo>
                <a:lnTo>
                  <a:pt x="457962" y="728282"/>
                </a:lnTo>
                <a:lnTo>
                  <a:pt x="467034" y="707880"/>
                </a:lnTo>
                <a:close/>
              </a:path>
              <a:path w="619506" h="729996">
                <a:moveTo>
                  <a:pt x="467106" y="22276"/>
                </a:moveTo>
                <a:lnTo>
                  <a:pt x="467106" y="22097"/>
                </a:lnTo>
                <a:lnTo>
                  <a:pt x="467106" y="22276"/>
                </a:lnTo>
                <a:close/>
              </a:path>
              <a:path w="619506" h="729996">
                <a:moveTo>
                  <a:pt x="467106" y="707897"/>
                </a:moveTo>
                <a:lnTo>
                  <a:pt x="467106" y="707719"/>
                </a:lnTo>
                <a:lnTo>
                  <a:pt x="467034" y="707880"/>
                </a:lnTo>
                <a:close/>
              </a:path>
              <a:path w="619506" h="729996">
                <a:moveTo>
                  <a:pt x="610362" y="367283"/>
                </a:moveTo>
                <a:lnTo>
                  <a:pt x="610362" y="362711"/>
                </a:lnTo>
                <a:lnTo>
                  <a:pt x="609346" y="364997"/>
                </a:lnTo>
                <a:lnTo>
                  <a:pt x="610362" y="367283"/>
                </a:lnTo>
                <a:close/>
              </a:path>
            </a:pathLst>
          </a:custGeom>
          <a:solidFill>
            <a:srgbClr val="000000"/>
          </a:solidFill>
        </p:spPr>
        <p:txBody>
          <a:bodyPr wrap="square" lIns="0" tIns="0" rIns="0" bIns="0" rtlCol="0">
            <a:noAutofit/>
          </a:bodyPr>
          <a:lstStyle/>
          <a:p>
            <a:endParaRPr/>
          </a:p>
        </p:txBody>
      </p:sp>
      <p:sp>
        <p:nvSpPr>
          <p:cNvPr id="12" name="object 42"/>
          <p:cNvSpPr txBox="1"/>
          <p:nvPr/>
        </p:nvSpPr>
        <p:spPr>
          <a:xfrm>
            <a:off x="8118288" y="5847035"/>
            <a:ext cx="2981325" cy="375920"/>
          </a:xfrm>
          <a:prstGeom prst="rect">
            <a:avLst/>
          </a:prstGeom>
        </p:spPr>
        <p:txBody>
          <a:bodyPr vert="horz" wrap="square" lIns="0" tIns="0" rIns="0" bIns="0" rtlCol="0">
            <a:noAutofit/>
          </a:bodyPr>
          <a:lstStyle/>
          <a:p>
            <a:pPr marL="212090" indent="-200025">
              <a:lnSpc>
                <a:spcPct val="100000"/>
              </a:lnSpc>
              <a:buSzPct val="120000"/>
              <a:buFont typeface="Arial"/>
              <a:buChar char="•"/>
              <a:tabLst>
                <a:tab pos="212090" algn="l"/>
              </a:tabLst>
            </a:pPr>
            <a:r>
              <a:rPr sz="2000" spc="-20" dirty="0" smtClean="0">
                <a:latin typeface="Arial"/>
                <a:cs typeface="Arial"/>
              </a:rPr>
              <a:t>Powe</a:t>
            </a:r>
            <a:r>
              <a:rPr sz="2000" spc="-10" dirty="0" smtClean="0">
                <a:latin typeface="Arial"/>
                <a:cs typeface="Arial"/>
              </a:rPr>
              <a:t>r</a:t>
            </a:r>
            <a:r>
              <a:rPr sz="2000" spc="10" dirty="0" smtClean="0">
                <a:latin typeface="Arial"/>
                <a:cs typeface="Arial"/>
              </a:rPr>
              <a:t> </a:t>
            </a:r>
            <a:r>
              <a:rPr sz="2000" spc="-15" dirty="0" smtClean="0">
                <a:latin typeface="Arial"/>
                <a:cs typeface="Arial"/>
              </a:rPr>
              <a:t>~ </a:t>
            </a:r>
            <a:r>
              <a:rPr sz="2000" spc="-20" dirty="0" smtClean="0">
                <a:latin typeface="Arial"/>
                <a:cs typeface="Arial"/>
              </a:rPr>
              <a:t>cub</a:t>
            </a:r>
            <a:r>
              <a:rPr sz="2000" spc="-15" dirty="0" smtClean="0">
                <a:latin typeface="Arial"/>
                <a:cs typeface="Arial"/>
              </a:rPr>
              <a:t>e </a:t>
            </a:r>
            <a:r>
              <a:rPr sz="2000" spc="-20" dirty="0" smtClean="0">
                <a:latin typeface="Arial"/>
                <a:cs typeface="Arial"/>
              </a:rPr>
              <a:t>o</a:t>
            </a:r>
            <a:r>
              <a:rPr sz="2000" spc="-10" dirty="0" smtClean="0">
                <a:latin typeface="Arial"/>
                <a:cs typeface="Arial"/>
              </a:rPr>
              <a:t>f</a:t>
            </a:r>
            <a:r>
              <a:rPr sz="2000" spc="-15" dirty="0" smtClean="0">
                <a:latin typeface="Arial"/>
                <a:cs typeface="Arial"/>
              </a:rPr>
              <a:t> velocity</a:t>
            </a:r>
            <a:endParaRPr sz="2000" dirty="0">
              <a:latin typeface="Arial"/>
              <a:cs typeface="Arial"/>
            </a:endParaRPr>
          </a:p>
        </p:txBody>
      </p:sp>
      <p:sp>
        <p:nvSpPr>
          <p:cNvPr id="13" name="object 43"/>
          <p:cNvSpPr txBox="1"/>
          <p:nvPr/>
        </p:nvSpPr>
        <p:spPr>
          <a:xfrm>
            <a:off x="8118284" y="6214054"/>
            <a:ext cx="3916045" cy="619760"/>
          </a:xfrm>
          <a:prstGeom prst="rect">
            <a:avLst/>
          </a:prstGeom>
        </p:spPr>
        <p:txBody>
          <a:bodyPr vert="horz" wrap="square" lIns="0" tIns="0" rIns="0" bIns="0" rtlCol="0">
            <a:noAutofit/>
          </a:bodyPr>
          <a:lstStyle/>
          <a:p>
            <a:pPr marL="198120" indent="-186055">
              <a:lnSpc>
                <a:spcPct val="100000"/>
              </a:lnSpc>
              <a:buFont typeface="Arial"/>
              <a:buChar char="•"/>
              <a:tabLst>
                <a:tab pos="198120" algn="l"/>
              </a:tabLst>
            </a:pPr>
            <a:r>
              <a:rPr sz="2000" spc="-20" dirty="0" smtClean="0">
                <a:latin typeface="Arial"/>
                <a:cs typeface="Arial"/>
              </a:rPr>
              <a:t>P</a:t>
            </a:r>
            <a:r>
              <a:rPr sz="2000" spc="-15" dirty="0" smtClean="0">
                <a:latin typeface="Arial"/>
                <a:cs typeface="Arial"/>
              </a:rPr>
              <a:t>ower</a:t>
            </a:r>
            <a:r>
              <a:rPr sz="2000" spc="5" dirty="0" smtClean="0">
                <a:latin typeface="Arial"/>
                <a:cs typeface="Arial"/>
              </a:rPr>
              <a:t> </a:t>
            </a:r>
            <a:r>
              <a:rPr sz="2000" spc="-15" dirty="0" smtClean="0">
                <a:latin typeface="Arial"/>
                <a:cs typeface="Arial"/>
              </a:rPr>
              <a:t>~</a:t>
            </a:r>
            <a:r>
              <a:rPr sz="2000" spc="-5" dirty="0" smtClean="0">
                <a:latin typeface="Arial"/>
                <a:cs typeface="Arial"/>
              </a:rPr>
              <a:t> </a:t>
            </a:r>
            <a:r>
              <a:rPr sz="2000" spc="-10" dirty="0" smtClean="0">
                <a:latin typeface="Arial"/>
                <a:cs typeface="Arial"/>
              </a:rPr>
              <a:t>air</a:t>
            </a:r>
            <a:r>
              <a:rPr sz="2000" spc="-5" dirty="0" smtClean="0">
                <a:latin typeface="Arial"/>
                <a:cs typeface="Arial"/>
              </a:rPr>
              <a:t> </a:t>
            </a:r>
            <a:r>
              <a:rPr sz="2000" spc="-10" dirty="0" smtClean="0">
                <a:latin typeface="Arial"/>
                <a:cs typeface="Arial"/>
              </a:rPr>
              <a:t>density</a:t>
            </a:r>
            <a:endParaRPr sz="2000" dirty="0">
              <a:latin typeface="Arial"/>
              <a:cs typeface="Arial"/>
            </a:endParaRPr>
          </a:p>
          <a:p>
            <a:pPr marL="198120" indent="-186055">
              <a:lnSpc>
                <a:spcPct val="100000"/>
              </a:lnSpc>
              <a:buFont typeface="Arial"/>
              <a:buChar char="•"/>
              <a:tabLst>
                <a:tab pos="198120" algn="l"/>
              </a:tabLst>
            </a:pPr>
            <a:r>
              <a:rPr sz="2000" spc="-20" dirty="0" smtClean="0">
                <a:latin typeface="Arial"/>
                <a:cs typeface="Arial"/>
              </a:rPr>
              <a:t>Powe</a:t>
            </a:r>
            <a:r>
              <a:rPr sz="2000" spc="-10" dirty="0" smtClean="0">
                <a:latin typeface="Arial"/>
                <a:cs typeface="Arial"/>
              </a:rPr>
              <a:t>r</a:t>
            </a:r>
            <a:r>
              <a:rPr sz="2000" spc="5" dirty="0" smtClean="0">
                <a:latin typeface="Arial"/>
                <a:cs typeface="Arial"/>
              </a:rPr>
              <a:t> </a:t>
            </a:r>
            <a:r>
              <a:rPr sz="2000" spc="-15" dirty="0" smtClean="0">
                <a:latin typeface="Arial"/>
                <a:cs typeface="Arial"/>
              </a:rPr>
              <a:t>~</a:t>
            </a:r>
            <a:r>
              <a:rPr sz="2000" spc="-5" dirty="0" smtClean="0">
                <a:latin typeface="Arial"/>
                <a:cs typeface="Arial"/>
              </a:rPr>
              <a:t> </a:t>
            </a:r>
            <a:r>
              <a:rPr sz="2000" spc="-15" dirty="0" smtClean="0">
                <a:latin typeface="Arial"/>
                <a:cs typeface="Arial"/>
              </a:rPr>
              <a:t>roto</a:t>
            </a:r>
            <a:r>
              <a:rPr sz="2000" spc="-10" dirty="0" smtClean="0">
                <a:latin typeface="Arial"/>
                <a:cs typeface="Arial"/>
              </a:rPr>
              <a:t>r</a:t>
            </a:r>
            <a:r>
              <a:rPr sz="2000" spc="-20" dirty="0" smtClean="0">
                <a:latin typeface="Arial"/>
                <a:cs typeface="Arial"/>
              </a:rPr>
              <a:t> swep</a:t>
            </a:r>
            <a:r>
              <a:rPr sz="2000" spc="-10" dirty="0" smtClean="0">
                <a:latin typeface="Arial"/>
                <a:cs typeface="Arial"/>
              </a:rPr>
              <a:t>t</a:t>
            </a:r>
            <a:r>
              <a:rPr sz="2000" spc="-5" dirty="0" smtClean="0">
                <a:latin typeface="Arial"/>
                <a:cs typeface="Arial"/>
              </a:rPr>
              <a:t> </a:t>
            </a:r>
            <a:r>
              <a:rPr sz="2000" spc="-15" dirty="0" smtClean="0">
                <a:latin typeface="Arial"/>
                <a:cs typeface="Arial"/>
              </a:rPr>
              <a:t>area</a:t>
            </a:r>
            <a:r>
              <a:rPr sz="2000" spc="-114" dirty="0" smtClean="0">
                <a:latin typeface="Arial"/>
                <a:cs typeface="Arial"/>
              </a:rPr>
              <a:t> </a:t>
            </a:r>
            <a:r>
              <a:rPr lang="tr-TR" sz="2000" spc="-114" dirty="0" smtClean="0">
                <a:latin typeface="Arial"/>
                <a:cs typeface="Arial"/>
              </a:rPr>
              <a:t> </a:t>
            </a:r>
            <a:r>
              <a:rPr sz="2000" spc="-20" dirty="0" smtClean="0">
                <a:latin typeface="Arial"/>
                <a:cs typeface="Arial"/>
              </a:rPr>
              <a:t>A</a:t>
            </a:r>
            <a:r>
              <a:rPr sz="2000" spc="-15" dirty="0" smtClean="0">
                <a:latin typeface="Arial"/>
                <a:cs typeface="Arial"/>
              </a:rPr>
              <a:t>=</a:t>
            </a:r>
            <a:r>
              <a:rPr sz="2000" spc="-10" dirty="0" smtClean="0">
                <a:latin typeface="Arial"/>
                <a:cs typeface="Arial"/>
              </a:rPr>
              <a:t> </a:t>
            </a:r>
            <a:r>
              <a:rPr sz="2000" b="1" spc="-25" dirty="0" smtClean="0">
                <a:latin typeface="Arial"/>
                <a:cs typeface="Arial"/>
              </a:rPr>
              <a:t>π</a:t>
            </a:r>
            <a:r>
              <a:rPr sz="2000" spc="-10" dirty="0" smtClean="0">
                <a:latin typeface="Arial"/>
                <a:cs typeface="Arial"/>
              </a:rPr>
              <a:t>r</a:t>
            </a:r>
            <a:r>
              <a:rPr sz="2000" spc="-175" dirty="0" smtClean="0">
                <a:latin typeface="Arial"/>
                <a:cs typeface="Arial"/>
              </a:rPr>
              <a:t> </a:t>
            </a:r>
            <a:r>
              <a:rPr sz="1950" spc="15" baseline="25641" dirty="0" smtClean="0">
                <a:latin typeface="Arial"/>
                <a:cs typeface="Arial"/>
              </a:rPr>
              <a:t>2</a:t>
            </a:r>
            <a:endParaRPr sz="1950" baseline="25641" dirty="0">
              <a:latin typeface="Arial"/>
              <a:cs typeface="Arial"/>
            </a:endParaRPr>
          </a:p>
        </p:txBody>
      </p:sp>
      <mc:AlternateContent xmlns:mc="http://schemas.openxmlformats.org/markup-compatibility/2006">
        <mc:Choice xmlns:a14="http://schemas.microsoft.com/office/drawing/2010/main" xmlns="" Requires="a14">
          <p:sp>
            <p:nvSpPr>
              <p:cNvPr id="14" name="object 35"/>
              <p:cNvSpPr txBox="1"/>
              <p:nvPr/>
            </p:nvSpPr>
            <p:spPr>
              <a:xfrm>
                <a:off x="8118285" y="3608119"/>
                <a:ext cx="1694456" cy="430307"/>
              </a:xfrm>
              <a:prstGeom prst="rect">
                <a:avLst/>
              </a:prstGeom>
            </p:spPr>
            <p:txBody>
              <a:bodyPr vert="horz" wrap="square" lIns="0" tIns="0" rIns="0" bIns="0" rtlCol="0">
                <a:noAutofit/>
              </a:bodyPr>
              <a:lstStyle/>
              <a:p>
                <a:pPr marL="469900">
                  <a:tabLst>
                    <a:tab pos="697865" algn="l"/>
                    <a:tab pos="1953895" algn="l"/>
                  </a:tabLst>
                </a:pPr>
                <a:r>
                  <a:rPr lang="en-US" sz="2000" spc="-10" dirty="0" smtClean="0">
                    <a:latin typeface="Arial"/>
                    <a:cs typeface="Arial"/>
                  </a:rPr>
                  <a:t>•</a:t>
                </a:r>
                <a14:m>
                  <m:oMath xmlns:m="http://schemas.openxmlformats.org/officeDocument/2006/math">
                    <m:acc>
                      <m:accPr>
                        <m:chr m:val="̇"/>
                        <m:ctrlPr>
                          <a:rPr lang="ar-AE" sz="2000" i="1" spc="-20" dirty="0">
                            <a:latin typeface="Cambria Math" panose="02040503050406030204" pitchFamily="18" charset="0"/>
                            <a:cs typeface="Arial"/>
                          </a:rPr>
                        </m:ctrlPr>
                      </m:accPr>
                      <m:e>
                        <m:r>
                          <a:rPr lang="tr-TR" sz="2000" b="0" i="1" spc="-20" dirty="0" smtClean="0">
                            <a:latin typeface="Cambria Math" panose="02040503050406030204" pitchFamily="18" charset="0"/>
                            <a:cs typeface="Arial"/>
                          </a:rPr>
                          <m:t> </m:t>
                        </m:r>
                        <m:r>
                          <a:rPr lang="tr-TR" sz="2000" i="1" spc="-20" dirty="0">
                            <a:latin typeface="Cambria Math" panose="02040503050406030204" pitchFamily="18" charset="0"/>
                            <a:cs typeface="Arial"/>
                          </a:rPr>
                          <m:t>𝑚</m:t>
                        </m:r>
                      </m:e>
                    </m:acc>
                    <m:r>
                      <a:rPr lang="tr-TR" sz="2000" b="0" i="1" spc="-20" dirty="0" smtClean="0">
                        <a:latin typeface="Cambria Math" panose="02040503050406030204" pitchFamily="18" charset="0"/>
                        <a:cs typeface="Arial"/>
                      </a:rPr>
                      <m:t>=</m:t>
                    </m:r>
                    <m:f>
                      <m:fPr>
                        <m:ctrlPr>
                          <a:rPr lang="ar-AE" sz="2000" i="1" spc="-20" dirty="0" smtClean="0">
                            <a:latin typeface="Cambria Math" panose="02040503050406030204" pitchFamily="18" charset="0"/>
                            <a:cs typeface="Arial"/>
                          </a:rPr>
                        </m:ctrlPr>
                      </m:fPr>
                      <m:num>
                        <m:r>
                          <a:rPr lang="tr-TR" sz="2000" b="0" i="1" spc="-20" dirty="0" smtClean="0">
                            <a:latin typeface="Cambria Math" panose="02040503050406030204" pitchFamily="18" charset="0"/>
                            <a:cs typeface="Arial"/>
                          </a:rPr>
                          <m:t>𝑑𝑚</m:t>
                        </m:r>
                      </m:num>
                      <m:den>
                        <m:r>
                          <a:rPr lang="tr-TR" sz="2000" b="0" i="1" spc="-20" dirty="0" smtClean="0">
                            <a:latin typeface="Cambria Math" panose="02040503050406030204" pitchFamily="18" charset="0"/>
                            <a:cs typeface="Arial"/>
                          </a:rPr>
                          <m:t>𝑑𝑡</m:t>
                        </m:r>
                      </m:den>
                    </m:f>
                  </m:oMath>
                </a14:m>
                <a:endParaRPr lang="en-US" sz="1950" baseline="25641" dirty="0">
                  <a:latin typeface="Arial"/>
                  <a:cs typeface="Arial"/>
                </a:endParaRPr>
              </a:p>
            </p:txBody>
          </p:sp>
        </mc:Choice>
        <mc:Fallback>
          <p:sp>
            <p:nvSpPr>
              <p:cNvPr id="14" name="object 35"/>
              <p:cNvSpPr txBox="1">
                <a:spLocks noRot="1" noChangeAspect="1" noMove="1" noResize="1" noEditPoints="1" noAdjustHandles="1" noChangeArrowheads="1" noChangeShapeType="1" noTextEdit="1"/>
              </p:cNvSpPr>
              <p:nvPr/>
            </p:nvSpPr>
            <p:spPr>
              <a:xfrm>
                <a:off x="8118285" y="3608119"/>
                <a:ext cx="1694456" cy="430307"/>
              </a:xfrm>
              <a:prstGeom prst="rect">
                <a:avLst/>
              </a:prstGeom>
              <a:blipFill rotWithShape="0">
                <a:blip r:embed="rId4"/>
                <a:stretch>
                  <a:fillRect t="-2857" b="-22857"/>
                </a:stretch>
              </a:blipFill>
            </p:spPr>
            <p:txBody>
              <a:bodyPr/>
              <a:lstStyle/>
              <a:p>
                <a:r>
                  <a:rPr lang="en-US">
                    <a:noFill/>
                  </a:rPr>
                  <a:t> </a:t>
                </a:r>
              </a:p>
            </p:txBody>
          </p:sp>
        </mc:Fallback>
      </mc:AlternateContent>
      <p:sp>
        <p:nvSpPr>
          <p:cNvPr id="15" name="object 44"/>
          <p:cNvSpPr/>
          <p:nvPr/>
        </p:nvSpPr>
        <p:spPr>
          <a:xfrm rot="19610978">
            <a:off x="7718208" y="4770132"/>
            <a:ext cx="619506" cy="729996"/>
          </a:xfrm>
          <a:custGeom>
            <a:avLst/>
            <a:gdLst/>
            <a:ahLst/>
            <a:cxnLst/>
            <a:rect l="l" t="t" r="r" b="b"/>
            <a:pathLst>
              <a:path w="619506" h="729996">
                <a:moveTo>
                  <a:pt x="461772" y="188975"/>
                </a:moveTo>
                <a:lnTo>
                  <a:pt x="0" y="188975"/>
                </a:lnTo>
                <a:lnTo>
                  <a:pt x="0" y="541019"/>
                </a:lnTo>
                <a:lnTo>
                  <a:pt x="4571" y="541019"/>
                </a:lnTo>
                <a:lnTo>
                  <a:pt x="4572" y="198119"/>
                </a:lnTo>
                <a:lnTo>
                  <a:pt x="9906" y="193547"/>
                </a:lnTo>
                <a:lnTo>
                  <a:pt x="9906" y="198119"/>
                </a:lnTo>
                <a:lnTo>
                  <a:pt x="457200" y="198119"/>
                </a:lnTo>
                <a:lnTo>
                  <a:pt x="457200" y="193547"/>
                </a:lnTo>
                <a:lnTo>
                  <a:pt x="461772" y="188975"/>
                </a:lnTo>
                <a:close/>
              </a:path>
              <a:path w="619506" h="729996">
                <a:moveTo>
                  <a:pt x="9906" y="198119"/>
                </a:moveTo>
                <a:lnTo>
                  <a:pt x="9906" y="193547"/>
                </a:lnTo>
                <a:lnTo>
                  <a:pt x="4572" y="198119"/>
                </a:lnTo>
                <a:lnTo>
                  <a:pt x="9906" y="198119"/>
                </a:lnTo>
                <a:close/>
              </a:path>
              <a:path w="619506" h="729996">
                <a:moveTo>
                  <a:pt x="9906" y="531876"/>
                </a:moveTo>
                <a:lnTo>
                  <a:pt x="9906" y="198119"/>
                </a:lnTo>
                <a:lnTo>
                  <a:pt x="4572" y="198119"/>
                </a:lnTo>
                <a:lnTo>
                  <a:pt x="4572" y="531876"/>
                </a:lnTo>
                <a:lnTo>
                  <a:pt x="9906" y="531876"/>
                </a:lnTo>
                <a:close/>
              </a:path>
              <a:path w="619506" h="729996">
                <a:moveTo>
                  <a:pt x="467106" y="685038"/>
                </a:moveTo>
                <a:lnTo>
                  <a:pt x="467106" y="531876"/>
                </a:lnTo>
                <a:lnTo>
                  <a:pt x="4572" y="531876"/>
                </a:lnTo>
                <a:lnTo>
                  <a:pt x="9906" y="536447"/>
                </a:lnTo>
                <a:lnTo>
                  <a:pt x="9906" y="541019"/>
                </a:lnTo>
                <a:lnTo>
                  <a:pt x="457200" y="541019"/>
                </a:lnTo>
                <a:lnTo>
                  <a:pt x="457200" y="536447"/>
                </a:lnTo>
                <a:lnTo>
                  <a:pt x="461772" y="541019"/>
                </a:lnTo>
                <a:lnTo>
                  <a:pt x="461772" y="697039"/>
                </a:lnTo>
                <a:lnTo>
                  <a:pt x="467106" y="685038"/>
                </a:lnTo>
                <a:close/>
              </a:path>
              <a:path w="619506" h="729996">
                <a:moveTo>
                  <a:pt x="9906" y="541019"/>
                </a:moveTo>
                <a:lnTo>
                  <a:pt x="9906" y="536447"/>
                </a:lnTo>
                <a:lnTo>
                  <a:pt x="4572" y="531876"/>
                </a:lnTo>
                <a:lnTo>
                  <a:pt x="4571" y="541019"/>
                </a:lnTo>
                <a:lnTo>
                  <a:pt x="9906" y="541019"/>
                </a:lnTo>
                <a:close/>
              </a:path>
              <a:path w="619506" h="729996">
                <a:moveTo>
                  <a:pt x="467034" y="22115"/>
                </a:moveTo>
                <a:lnTo>
                  <a:pt x="457200" y="0"/>
                </a:lnTo>
                <a:lnTo>
                  <a:pt x="457200" y="188975"/>
                </a:lnTo>
                <a:lnTo>
                  <a:pt x="457962" y="188975"/>
                </a:lnTo>
                <a:lnTo>
                  <a:pt x="457962" y="24383"/>
                </a:lnTo>
                <a:lnTo>
                  <a:pt x="467034" y="22115"/>
                </a:lnTo>
                <a:close/>
              </a:path>
              <a:path w="619506" h="729996">
                <a:moveTo>
                  <a:pt x="461772" y="198119"/>
                </a:moveTo>
                <a:lnTo>
                  <a:pt x="461772" y="188975"/>
                </a:lnTo>
                <a:lnTo>
                  <a:pt x="457200" y="193547"/>
                </a:lnTo>
                <a:lnTo>
                  <a:pt x="457200" y="198119"/>
                </a:lnTo>
                <a:lnTo>
                  <a:pt x="461772" y="198119"/>
                </a:lnTo>
                <a:close/>
              </a:path>
              <a:path w="619506" h="729996">
                <a:moveTo>
                  <a:pt x="461772" y="541019"/>
                </a:moveTo>
                <a:lnTo>
                  <a:pt x="457200" y="536447"/>
                </a:lnTo>
                <a:lnTo>
                  <a:pt x="457200" y="541019"/>
                </a:lnTo>
                <a:lnTo>
                  <a:pt x="461772" y="541019"/>
                </a:lnTo>
                <a:close/>
              </a:path>
              <a:path w="619506" h="729996">
                <a:moveTo>
                  <a:pt x="461772" y="697039"/>
                </a:moveTo>
                <a:lnTo>
                  <a:pt x="461772" y="541019"/>
                </a:lnTo>
                <a:lnTo>
                  <a:pt x="457200" y="541019"/>
                </a:lnTo>
                <a:lnTo>
                  <a:pt x="457200" y="729996"/>
                </a:lnTo>
                <a:lnTo>
                  <a:pt x="457962" y="728282"/>
                </a:lnTo>
                <a:lnTo>
                  <a:pt x="457962" y="705611"/>
                </a:lnTo>
                <a:lnTo>
                  <a:pt x="461772" y="697039"/>
                </a:lnTo>
                <a:close/>
              </a:path>
              <a:path w="619506" h="729996">
                <a:moveTo>
                  <a:pt x="619506" y="364997"/>
                </a:moveTo>
                <a:lnTo>
                  <a:pt x="467034" y="22115"/>
                </a:lnTo>
                <a:lnTo>
                  <a:pt x="457962" y="24383"/>
                </a:lnTo>
                <a:lnTo>
                  <a:pt x="609346" y="364997"/>
                </a:lnTo>
                <a:lnTo>
                  <a:pt x="610362" y="362711"/>
                </a:lnTo>
                <a:lnTo>
                  <a:pt x="610362" y="385561"/>
                </a:lnTo>
                <a:lnTo>
                  <a:pt x="619506" y="364997"/>
                </a:lnTo>
                <a:close/>
              </a:path>
              <a:path w="619506" h="729996">
                <a:moveTo>
                  <a:pt x="467106" y="198119"/>
                </a:moveTo>
                <a:lnTo>
                  <a:pt x="467106" y="44957"/>
                </a:lnTo>
                <a:lnTo>
                  <a:pt x="457962" y="24383"/>
                </a:lnTo>
                <a:lnTo>
                  <a:pt x="457962" y="188975"/>
                </a:lnTo>
                <a:lnTo>
                  <a:pt x="461772" y="188975"/>
                </a:lnTo>
                <a:lnTo>
                  <a:pt x="461772" y="198119"/>
                </a:lnTo>
                <a:lnTo>
                  <a:pt x="467106" y="198119"/>
                </a:lnTo>
                <a:close/>
              </a:path>
              <a:path w="619506" h="729996">
                <a:moveTo>
                  <a:pt x="610362" y="385561"/>
                </a:moveTo>
                <a:lnTo>
                  <a:pt x="610362" y="367283"/>
                </a:lnTo>
                <a:lnTo>
                  <a:pt x="609346" y="364997"/>
                </a:lnTo>
                <a:lnTo>
                  <a:pt x="457962" y="705611"/>
                </a:lnTo>
                <a:lnTo>
                  <a:pt x="467034" y="707880"/>
                </a:lnTo>
                <a:lnTo>
                  <a:pt x="610362" y="385561"/>
                </a:lnTo>
                <a:close/>
              </a:path>
              <a:path w="619506" h="729996">
                <a:moveTo>
                  <a:pt x="467034" y="707880"/>
                </a:moveTo>
                <a:lnTo>
                  <a:pt x="457962" y="705611"/>
                </a:lnTo>
                <a:lnTo>
                  <a:pt x="457962" y="728282"/>
                </a:lnTo>
                <a:lnTo>
                  <a:pt x="467034" y="707880"/>
                </a:lnTo>
                <a:close/>
              </a:path>
              <a:path w="619506" h="729996">
                <a:moveTo>
                  <a:pt x="467106" y="22276"/>
                </a:moveTo>
                <a:lnTo>
                  <a:pt x="467106" y="22097"/>
                </a:lnTo>
                <a:lnTo>
                  <a:pt x="467106" y="22276"/>
                </a:lnTo>
                <a:close/>
              </a:path>
              <a:path w="619506" h="729996">
                <a:moveTo>
                  <a:pt x="467106" y="707897"/>
                </a:moveTo>
                <a:lnTo>
                  <a:pt x="467106" y="707719"/>
                </a:lnTo>
                <a:lnTo>
                  <a:pt x="467034" y="707880"/>
                </a:lnTo>
                <a:close/>
              </a:path>
              <a:path w="619506" h="729996">
                <a:moveTo>
                  <a:pt x="610362" y="367283"/>
                </a:moveTo>
                <a:lnTo>
                  <a:pt x="610362" y="362711"/>
                </a:lnTo>
                <a:lnTo>
                  <a:pt x="609346" y="364997"/>
                </a:lnTo>
                <a:lnTo>
                  <a:pt x="610362" y="367283"/>
                </a:lnTo>
                <a:close/>
              </a:path>
            </a:pathLst>
          </a:custGeom>
          <a:solidFill>
            <a:srgbClr val="000000"/>
          </a:solidFill>
        </p:spPr>
        <p:txBody>
          <a:bodyPr wrap="square" lIns="0" tIns="0" rIns="0" bIns="0" rtlCol="0">
            <a:noAutofit/>
          </a:bodyPr>
          <a:lstStyle/>
          <a:p>
            <a:endParaRPr/>
          </a:p>
        </p:txBody>
      </p:sp>
    </p:spTree>
    <p:extLst>
      <p:ext uri="{BB962C8B-B14F-4D97-AF65-F5344CB8AC3E}">
        <p14:creationId xmlns:p14="http://schemas.microsoft.com/office/powerpoint/2010/main" xmlns="" val="1198647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027269"/>
          </a:xfrm>
        </p:spPr>
        <p:txBody>
          <a:bodyPr/>
          <a:lstStyle/>
          <a:p>
            <a:r>
              <a:rPr lang="en-US" b="1" dirty="0" smtClean="0"/>
              <a:t>Wind </a:t>
            </a:r>
            <a:r>
              <a:rPr lang="en-US" b="1" dirty="0"/>
              <a:t>– available power </a:t>
            </a:r>
            <a:endParaRPr lang="en-US" dirty="0"/>
          </a:p>
        </p:txBody>
      </p:sp>
      <p:sp>
        <p:nvSpPr>
          <p:cNvPr id="3" name="Content Placeholder 2"/>
          <p:cNvSpPr>
            <a:spLocks noGrp="1"/>
          </p:cNvSpPr>
          <p:nvPr>
            <p:ph idx="1"/>
          </p:nvPr>
        </p:nvSpPr>
        <p:spPr>
          <a:xfrm>
            <a:off x="2592925" y="1651379"/>
            <a:ext cx="4845105" cy="600502"/>
          </a:xfrm>
        </p:spPr>
        <p:txBody>
          <a:bodyPr/>
          <a:lstStyle/>
          <a:p>
            <a:r>
              <a:rPr lang="tr-TR" dirty="0" smtClean="0"/>
              <a:t>Power from the wind</a:t>
            </a:r>
            <a:endParaRPr lang="en-US" dirty="0"/>
          </a:p>
        </p:txBody>
      </p:sp>
      <mc:AlternateContent xmlns:mc="http://schemas.openxmlformats.org/markup-compatibility/2006">
        <mc:Choice xmlns:a14="http://schemas.microsoft.com/office/drawing/2010/main" xmlns="" Requires="a14">
          <p:sp>
            <p:nvSpPr>
              <p:cNvPr id="4" name="TextBox 3"/>
              <p:cNvSpPr txBox="1"/>
              <p:nvPr/>
            </p:nvSpPr>
            <p:spPr>
              <a:xfrm>
                <a:off x="5220885" y="2251881"/>
                <a:ext cx="2217145" cy="51860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tr-TR" b="0" i="1" smtClean="0">
                              <a:latin typeface="Cambria Math" panose="02040503050406030204" pitchFamily="18" charset="0"/>
                            </a:rPr>
                            <m:t>𝑃</m:t>
                          </m:r>
                        </m:e>
                        <m:sub>
                          <m:r>
                            <a:rPr lang="tr-TR" b="0" i="1" smtClean="0">
                              <a:latin typeface="Cambria Math" panose="02040503050406030204" pitchFamily="18" charset="0"/>
                            </a:rPr>
                            <m:t>𝑤</m:t>
                          </m:r>
                        </m:sub>
                      </m:sSub>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1</m:t>
                          </m:r>
                        </m:num>
                        <m:den>
                          <m:r>
                            <a:rPr lang="tr-TR" b="0" i="1" smtClean="0">
                              <a:latin typeface="Cambria Math" panose="02040503050406030204" pitchFamily="18" charset="0"/>
                            </a:rPr>
                            <m:t>2</m:t>
                          </m:r>
                        </m:den>
                      </m:f>
                      <m:acc>
                        <m:accPr>
                          <m:chr m:val="̇"/>
                          <m:ctrlPr>
                            <a:rPr lang="tr-TR" b="0" i="1" smtClean="0">
                              <a:latin typeface="Cambria Math" panose="02040503050406030204" pitchFamily="18" charset="0"/>
                            </a:rPr>
                          </m:ctrlPr>
                        </m:accPr>
                        <m:e>
                          <m:r>
                            <a:rPr lang="tr-TR" b="0" i="1" smtClean="0">
                              <a:latin typeface="Cambria Math" panose="02040503050406030204" pitchFamily="18" charset="0"/>
                            </a:rPr>
                            <m:t>𝑚</m:t>
                          </m:r>
                        </m:e>
                      </m:acc>
                      <m:sSup>
                        <m:sSupPr>
                          <m:ctrlPr>
                            <a:rPr lang="en-US" i="1" smtClean="0">
                              <a:latin typeface="Cambria Math" panose="02040503050406030204" pitchFamily="18" charset="0"/>
                            </a:rPr>
                          </m:ctrlPr>
                        </m:sSupPr>
                        <m:e>
                          <m:r>
                            <a:rPr lang="tr-TR" b="0" i="1" smtClean="0">
                              <a:latin typeface="Cambria Math" panose="02040503050406030204" pitchFamily="18" charset="0"/>
                            </a:rPr>
                            <m:t>𝑣</m:t>
                          </m:r>
                        </m:e>
                        <m:sup>
                          <m:r>
                            <a:rPr lang="tr-TR" b="0" i="1" smtClean="0">
                              <a:latin typeface="Cambria Math" panose="02040503050406030204" pitchFamily="18" charset="0"/>
                            </a:rPr>
                            <m:t>2</m:t>
                          </m:r>
                        </m:sup>
                      </m:sSup>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1</m:t>
                          </m:r>
                        </m:num>
                        <m:den>
                          <m:r>
                            <a:rPr lang="tr-TR" b="0" i="1" smtClean="0">
                              <a:latin typeface="Cambria Math" panose="02040503050406030204" pitchFamily="18" charset="0"/>
                            </a:rPr>
                            <m:t>2</m:t>
                          </m:r>
                        </m:den>
                      </m:f>
                      <m:r>
                        <a:rPr lang="tr-TR" b="0" i="1" smtClean="0">
                          <a:latin typeface="Cambria Math" panose="02040503050406030204" pitchFamily="18" charset="0"/>
                          <a:ea typeface="Cambria Math" panose="02040503050406030204" pitchFamily="18" charset="0"/>
                        </a:rPr>
                        <m:t>𝜌</m:t>
                      </m:r>
                      <m:r>
                        <a:rPr lang="tr-TR" b="0" i="1" smtClean="0">
                          <a:latin typeface="Cambria Math" panose="02040503050406030204" pitchFamily="18" charset="0"/>
                          <a:ea typeface="Cambria Math" panose="02040503050406030204" pitchFamily="18" charset="0"/>
                        </a:rPr>
                        <m:t>𝐴</m:t>
                      </m:r>
                      <m:sSup>
                        <m:sSupPr>
                          <m:ctrlPr>
                            <a:rPr lang="tr-TR" b="0" i="1" smtClean="0">
                              <a:latin typeface="Cambria Math" panose="02040503050406030204" pitchFamily="18" charset="0"/>
                              <a:ea typeface="Cambria Math" panose="02040503050406030204" pitchFamily="18" charset="0"/>
                            </a:rPr>
                          </m:ctrlPr>
                        </m:sSupPr>
                        <m:e>
                          <m:r>
                            <a:rPr lang="tr-TR" b="0" i="1" smtClean="0">
                              <a:latin typeface="Cambria Math" panose="02040503050406030204" pitchFamily="18" charset="0"/>
                              <a:ea typeface="Cambria Math" panose="02040503050406030204" pitchFamily="18" charset="0"/>
                            </a:rPr>
                            <m:t>𝑣</m:t>
                          </m:r>
                        </m:e>
                        <m:sup>
                          <m:r>
                            <a:rPr lang="tr-TR" b="0" i="1" smtClean="0">
                              <a:latin typeface="Cambria Math" panose="02040503050406030204" pitchFamily="18" charset="0"/>
                              <a:ea typeface="Cambria Math" panose="02040503050406030204" pitchFamily="18" charset="0"/>
                            </a:rPr>
                            <m:t>3</m:t>
                          </m:r>
                        </m:sup>
                      </m:sSup>
                    </m:oMath>
                  </m:oMathPara>
                </a14:m>
                <a:endParaRPr lang="en-US" dirty="0"/>
              </a:p>
            </p:txBody>
          </p:sp>
        </mc:Choice>
        <mc:Fallback>
          <p:sp>
            <p:nvSpPr>
              <p:cNvPr id="4" name="TextBox 3"/>
              <p:cNvSpPr txBox="1">
                <a:spLocks noRot="1" noChangeAspect="1" noMove="1" noResize="1" noEditPoints="1" noAdjustHandles="1" noChangeArrowheads="1" noChangeShapeType="1" noTextEdit="1"/>
              </p:cNvSpPr>
              <p:nvPr/>
            </p:nvSpPr>
            <p:spPr>
              <a:xfrm>
                <a:off x="5220885" y="2251881"/>
                <a:ext cx="2217145" cy="518604"/>
              </a:xfrm>
              <a:prstGeom prst="rect">
                <a:avLst/>
              </a:prstGeom>
              <a:blipFill rotWithShape="0">
                <a:blip r:embed="rId2"/>
                <a:stretch>
                  <a:fillRect/>
                </a:stretch>
              </a:blipFill>
            </p:spPr>
            <p:txBody>
              <a:bodyPr/>
              <a:lstStyle/>
              <a:p>
                <a:r>
                  <a:rPr lang="en-US">
                    <a:noFill/>
                  </a:rPr>
                  <a:t> </a:t>
                </a:r>
              </a:p>
            </p:txBody>
          </p:sp>
        </mc:Fallback>
      </mc:AlternateContent>
      <p:sp>
        <p:nvSpPr>
          <p:cNvPr id="5" name="Content Placeholder 2"/>
          <p:cNvSpPr txBox="1">
            <a:spLocks/>
          </p:cNvSpPr>
          <p:nvPr/>
        </p:nvSpPr>
        <p:spPr>
          <a:xfrm>
            <a:off x="2592925" y="2788283"/>
            <a:ext cx="4845105" cy="6005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tr-TR" dirty="0" smtClean="0"/>
              <a:t>Betz limit</a:t>
            </a:r>
            <a:endParaRPr lang="en-US" dirty="0"/>
          </a:p>
        </p:txBody>
      </p:sp>
      <mc:AlternateContent xmlns:mc="http://schemas.openxmlformats.org/markup-compatibility/2006">
        <mc:Choice xmlns:a14="http://schemas.microsoft.com/office/drawing/2010/main" xmlns="" Requires="a14">
          <p:sp>
            <p:nvSpPr>
              <p:cNvPr id="6" name="TextBox 5"/>
              <p:cNvSpPr txBox="1"/>
              <p:nvPr/>
            </p:nvSpPr>
            <p:spPr>
              <a:xfrm>
                <a:off x="5015477" y="3314337"/>
                <a:ext cx="1982530" cy="51943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𝜂</m:t>
                          </m:r>
                        </m:e>
                        <m:sub>
                          <m:r>
                            <a:rPr lang="tr-TR" b="0" i="1" smtClean="0">
                              <a:latin typeface="Cambria Math" panose="02040503050406030204" pitchFamily="18" charset="0"/>
                            </a:rPr>
                            <m:t>𝑚𝑎𝑥</m:t>
                          </m:r>
                        </m:sub>
                      </m:sSub>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16</m:t>
                          </m:r>
                        </m:num>
                        <m:den>
                          <m:r>
                            <a:rPr lang="tr-TR" b="0" i="1" smtClean="0">
                              <a:latin typeface="Cambria Math" panose="02040503050406030204" pitchFamily="18" charset="0"/>
                            </a:rPr>
                            <m:t>27</m:t>
                          </m:r>
                        </m:den>
                      </m:f>
                      <m:r>
                        <a:rPr lang="tr-TR" b="0" i="1" smtClean="0">
                          <a:latin typeface="Cambria Math" panose="02040503050406030204" pitchFamily="18" charset="0"/>
                        </a:rPr>
                        <m:t>=0.593</m:t>
                      </m:r>
                    </m:oMath>
                  </m:oMathPara>
                </a14:m>
                <a:endParaRPr lang="en-US" dirty="0"/>
              </a:p>
            </p:txBody>
          </p:sp>
        </mc:Choice>
        <mc:Fallback>
          <p:sp>
            <p:nvSpPr>
              <p:cNvPr id="6" name="TextBox 5"/>
              <p:cNvSpPr txBox="1">
                <a:spLocks noRot="1" noChangeAspect="1" noMove="1" noResize="1" noEditPoints="1" noAdjustHandles="1" noChangeArrowheads="1" noChangeShapeType="1" noTextEdit="1"/>
              </p:cNvSpPr>
              <p:nvPr/>
            </p:nvSpPr>
            <p:spPr>
              <a:xfrm>
                <a:off x="5015477" y="3314337"/>
                <a:ext cx="1982530" cy="519438"/>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7" name="Content Placeholder 2"/>
              <p:cNvSpPr txBox="1">
                <a:spLocks/>
              </p:cNvSpPr>
              <p:nvPr/>
            </p:nvSpPr>
            <p:spPr>
              <a:xfrm>
                <a:off x="2592925" y="4075509"/>
                <a:ext cx="4845105" cy="6005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tr-TR" dirty="0" smtClean="0"/>
                  <a:t>Power Coefficient, </a:t>
                </a:r>
                <a14:m>
                  <m:oMath xmlns:m="http://schemas.openxmlformats.org/officeDocument/2006/math">
                    <m:sSub>
                      <m:sSubPr>
                        <m:ctrlPr>
                          <a:rPr lang="tr-TR" i="1" smtClean="0">
                            <a:latin typeface="Cambria Math" panose="02040503050406030204" pitchFamily="18" charset="0"/>
                          </a:rPr>
                        </m:ctrlPr>
                      </m:sSubPr>
                      <m:e>
                        <m:r>
                          <a:rPr lang="tr-TR" b="0" i="1" smtClean="0">
                            <a:latin typeface="Cambria Math" panose="02040503050406030204" pitchFamily="18" charset="0"/>
                          </a:rPr>
                          <m:t>𝐶</m:t>
                        </m:r>
                      </m:e>
                      <m:sub>
                        <m:r>
                          <a:rPr lang="tr-TR" b="0" i="1" smtClean="0">
                            <a:latin typeface="Cambria Math" panose="02040503050406030204" pitchFamily="18" charset="0"/>
                          </a:rPr>
                          <m:t>𝑝</m:t>
                        </m:r>
                      </m:sub>
                    </m:sSub>
                  </m:oMath>
                </a14:m>
                <a:endParaRPr lang="en-US" dirty="0"/>
              </a:p>
            </p:txBody>
          </p:sp>
        </mc:Choice>
        <mc:Fallback>
          <p:sp>
            <p:nvSpPr>
              <p:cNvPr id="7" name="Content Placeholder 2"/>
              <p:cNvSpPr txBox="1">
                <a:spLocks noRot="1" noChangeAspect="1" noMove="1" noResize="1" noEditPoints="1" noAdjustHandles="1" noChangeArrowheads="1" noChangeShapeType="1" noTextEdit="1"/>
              </p:cNvSpPr>
              <p:nvPr/>
            </p:nvSpPr>
            <p:spPr>
              <a:xfrm>
                <a:off x="2592925" y="4075509"/>
                <a:ext cx="4845105" cy="600502"/>
              </a:xfrm>
              <a:prstGeom prst="rect">
                <a:avLst/>
              </a:prstGeom>
              <a:blipFill rotWithShape="0">
                <a:blip r:embed="rId4"/>
                <a:stretch>
                  <a:fillRect l="-881" t="-7143"/>
                </a:stretch>
              </a:blipFill>
            </p:spPr>
            <p:txBody>
              <a:bodyPr/>
              <a:lstStyle/>
              <a:p>
                <a:r>
                  <a:rPr lang="en-US">
                    <a:noFill/>
                  </a:rPr>
                  <a:t> </a:t>
                </a:r>
              </a:p>
            </p:txBody>
          </p:sp>
        </mc:Fallback>
      </mc:AlternateContent>
      <p:sp>
        <p:nvSpPr>
          <p:cNvPr id="8" name="Content Placeholder 2"/>
          <p:cNvSpPr txBox="1">
            <a:spLocks/>
          </p:cNvSpPr>
          <p:nvPr/>
        </p:nvSpPr>
        <p:spPr>
          <a:xfrm>
            <a:off x="3407460" y="4676011"/>
            <a:ext cx="4845105" cy="6005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tr-TR" dirty="0" smtClean="0"/>
              <a:t>- In practice comes out at around 0.45</a:t>
            </a:r>
            <a:endParaRPr lang="en-US" dirty="0"/>
          </a:p>
        </p:txBody>
      </p:sp>
      <p:sp>
        <p:nvSpPr>
          <p:cNvPr id="9" name="Content Placeholder 2"/>
          <p:cNvSpPr txBox="1">
            <a:spLocks/>
          </p:cNvSpPr>
          <p:nvPr/>
        </p:nvSpPr>
        <p:spPr>
          <a:xfrm>
            <a:off x="2592925" y="5121001"/>
            <a:ext cx="4845105" cy="60050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tr-TR" dirty="0" smtClean="0"/>
              <a:t>Actual Power</a:t>
            </a:r>
            <a:endParaRPr lang="en-US" dirty="0"/>
          </a:p>
        </p:txBody>
      </p:sp>
      <mc:AlternateContent xmlns:mc="http://schemas.openxmlformats.org/markup-compatibility/2006">
        <mc:Choice xmlns:a14="http://schemas.microsoft.com/office/drawing/2010/main" xmlns="" Requires="a14">
          <p:sp>
            <p:nvSpPr>
              <p:cNvPr id="10" name="TextBox 9"/>
              <p:cNvSpPr txBox="1"/>
              <p:nvPr/>
            </p:nvSpPr>
            <p:spPr>
              <a:xfrm>
                <a:off x="5015477" y="5867512"/>
                <a:ext cx="1969514" cy="51860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tr-TR" b="0" i="1" smtClean="0">
                              <a:latin typeface="Cambria Math" panose="02040503050406030204" pitchFamily="18" charset="0"/>
                            </a:rPr>
                            <m:t>𝑃</m:t>
                          </m:r>
                        </m:e>
                        <m:sub>
                          <m:r>
                            <a:rPr lang="tr-TR" b="0" i="1" smtClean="0">
                              <a:latin typeface="Cambria Math" panose="02040503050406030204" pitchFamily="18" charset="0"/>
                            </a:rPr>
                            <m:t>𝑎𝑐𝑡𝑢𝑎𝑙</m:t>
                          </m:r>
                        </m:sub>
                      </m:sSub>
                      <m:r>
                        <a:rPr lang="tr-TR" b="0" i="1" smtClean="0">
                          <a:latin typeface="Cambria Math" panose="02040503050406030204" pitchFamily="18" charset="0"/>
                        </a:rPr>
                        <m:t>=</m:t>
                      </m:r>
                      <m:f>
                        <m:fPr>
                          <m:ctrlPr>
                            <a:rPr lang="tr-TR" b="0" i="1" smtClean="0">
                              <a:latin typeface="Cambria Math" panose="02040503050406030204" pitchFamily="18" charset="0"/>
                            </a:rPr>
                          </m:ctrlPr>
                        </m:fPr>
                        <m:num>
                          <m:r>
                            <a:rPr lang="tr-TR" b="0" i="1" smtClean="0">
                              <a:latin typeface="Cambria Math" panose="02040503050406030204" pitchFamily="18" charset="0"/>
                            </a:rPr>
                            <m:t>1</m:t>
                          </m:r>
                        </m:num>
                        <m:den>
                          <m:r>
                            <a:rPr lang="tr-TR" b="0" i="1" smtClean="0">
                              <a:latin typeface="Cambria Math" panose="02040503050406030204" pitchFamily="18" charset="0"/>
                            </a:rPr>
                            <m:t>2</m:t>
                          </m:r>
                        </m:den>
                      </m:f>
                      <m:sSub>
                        <m:sSubPr>
                          <m:ctrlPr>
                            <a:rPr lang="tr-TR" i="1">
                              <a:latin typeface="Cambria Math" panose="02040503050406030204" pitchFamily="18" charset="0"/>
                            </a:rPr>
                          </m:ctrlPr>
                        </m:sSubPr>
                        <m:e>
                          <m:r>
                            <a:rPr lang="tr-TR" i="1">
                              <a:latin typeface="Cambria Math" panose="02040503050406030204" pitchFamily="18" charset="0"/>
                            </a:rPr>
                            <m:t>𝐶</m:t>
                          </m:r>
                        </m:e>
                        <m:sub>
                          <m:r>
                            <a:rPr lang="tr-TR" i="1">
                              <a:latin typeface="Cambria Math" panose="02040503050406030204" pitchFamily="18" charset="0"/>
                            </a:rPr>
                            <m:t>𝑝</m:t>
                          </m:r>
                        </m:sub>
                      </m:sSub>
                      <m:r>
                        <a:rPr lang="tr-TR" b="0" i="1" smtClean="0">
                          <a:latin typeface="Cambria Math" panose="02040503050406030204" pitchFamily="18" charset="0"/>
                          <a:ea typeface="Cambria Math" panose="02040503050406030204" pitchFamily="18" charset="0"/>
                        </a:rPr>
                        <m:t>𝜌</m:t>
                      </m:r>
                      <m:r>
                        <a:rPr lang="tr-TR" b="0" i="1" smtClean="0">
                          <a:latin typeface="Cambria Math" panose="02040503050406030204" pitchFamily="18" charset="0"/>
                          <a:ea typeface="Cambria Math" panose="02040503050406030204" pitchFamily="18" charset="0"/>
                        </a:rPr>
                        <m:t>𝐴</m:t>
                      </m:r>
                      <m:sSup>
                        <m:sSupPr>
                          <m:ctrlPr>
                            <a:rPr lang="tr-TR" b="0" i="1" smtClean="0">
                              <a:latin typeface="Cambria Math" panose="02040503050406030204" pitchFamily="18" charset="0"/>
                              <a:ea typeface="Cambria Math" panose="02040503050406030204" pitchFamily="18" charset="0"/>
                            </a:rPr>
                          </m:ctrlPr>
                        </m:sSupPr>
                        <m:e>
                          <m:r>
                            <a:rPr lang="tr-TR" b="0" i="1" smtClean="0">
                              <a:latin typeface="Cambria Math" panose="02040503050406030204" pitchFamily="18" charset="0"/>
                              <a:ea typeface="Cambria Math" panose="02040503050406030204" pitchFamily="18" charset="0"/>
                            </a:rPr>
                            <m:t>𝑣</m:t>
                          </m:r>
                        </m:e>
                        <m:sup>
                          <m:r>
                            <a:rPr lang="tr-TR" b="0" i="1" smtClean="0">
                              <a:latin typeface="Cambria Math" panose="02040503050406030204" pitchFamily="18" charset="0"/>
                              <a:ea typeface="Cambria Math" panose="02040503050406030204" pitchFamily="18" charset="0"/>
                            </a:rPr>
                            <m:t>3</m:t>
                          </m:r>
                        </m:sup>
                      </m:sSup>
                    </m:oMath>
                  </m:oMathPara>
                </a14:m>
                <a:endParaRPr lang="en-US" dirty="0"/>
              </a:p>
            </p:txBody>
          </p:sp>
        </mc:Choice>
        <mc:Fallback>
          <p:sp>
            <p:nvSpPr>
              <p:cNvPr id="10" name="TextBox 9"/>
              <p:cNvSpPr txBox="1">
                <a:spLocks noRot="1" noChangeAspect="1" noMove="1" noResize="1" noEditPoints="1" noAdjustHandles="1" noChangeArrowheads="1" noChangeShapeType="1" noTextEdit="1"/>
              </p:cNvSpPr>
              <p:nvPr/>
            </p:nvSpPr>
            <p:spPr>
              <a:xfrm>
                <a:off x="5015477" y="5867512"/>
                <a:ext cx="1969514" cy="518604"/>
              </a:xfrm>
              <a:prstGeom prst="rect">
                <a:avLst/>
              </a:prstGeom>
              <a:blipFill rotWithShape="0">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xmlns="" val="1940614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904439"/>
          </a:xfrm>
        </p:spPr>
        <p:txBody>
          <a:bodyPr/>
          <a:lstStyle/>
          <a:p>
            <a:r>
              <a:rPr lang="en-US" b="1" dirty="0"/>
              <a:t>Efficiency in Extracting Wind Power</a:t>
            </a:r>
            <a:endParaRPr lang="en-US" dirty="0"/>
          </a:p>
        </p:txBody>
      </p:sp>
      <mc:AlternateContent xmlns:mc="http://schemas.openxmlformats.org/markup-compatibility/2006">
        <mc:Choice xmlns:a14="http://schemas.microsoft.com/office/drawing/2010/main" xmlns="" Requires="a14">
          <p:sp>
            <p:nvSpPr>
              <p:cNvPr id="4" name="Rectangle 3"/>
              <p:cNvSpPr/>
              <p:nvPr/>
            </p:nvSpPr>
            <p:spPr>
              <a:xfrm>
                <a:off x="832514" y="1624083"/>
                <a:ext cx="10304060" cy="3776675"/>
              </a:xfrm>
              <a:prstGeom prst="rect">
                <a:avLst/>
              </a:prstGeom>
            </p:spPr>
            <p:txBody>
              <a:bodyPr wrap="square">
                <a:spAutoFit/>
              </a:bodyPr>
              <a:lstStyle/>
              <a:p>
                <a:r>
                  <a:rPr lang="en-US" sz="2000" dirty="0">
                    <a:solidFill>
                      <a:srgbClr val="00009B"/>
                    </a:solidFill>
                    <a:latin typeface="ArialMT"/>
                  </a:rPr>
                  <a:t>Betz Limit &amp; Power Coefficient</a:t>
                </a:r>
                <a:r>
                  <a:rPr lang="en-US" sz="2000" dirty="0" smtClean="0">
                    <a:solidFill>
                      <a:srgbClr val="00009B"/>
                    </a:solidFill>
                    <a:latin typeface="ArialMT"/>
                  </a:rPr>
                  <a:t>:</a:t>
                </a:r>
                <a:endParaRPr lang="tr-TR" sz="2000" dirty="0" smtClean="0">
                  <a:solidFill>
                    <a:srgbClr val="00009B"/>
                  </a:solidFill>
                  <a:latin typeface="ArialMT"/>
                </a:endParaRPr>
              </a:p>
              <a:p>
                <a:endParaRPr lang="en-US" sz="2000" dirty="0">
                  <a:solidFill>
                    <a:srgbClr val="00009B"/>
                  </a:solidFill>
                  <a:latin typeface="ArialMT"/>
                </a:endParaRPr>
              </a:p>
              <a:p>
                <a:r>
                  <a:rPr lang="en-US" dirty="0">
                    <a:solidFill>
                      <a:srgbClr val="000000"/>
                    </a:solidFill>
                    <a:latin typeface="ArialMT"/>
                  </a:rPr>
                  <a:t>• Power Coefficient, </a:t>
                </a:r>
                <a:r>
                  <a:rPr lang="en-US" b="1" dirty="0" err="1">
                    <a:solidFill>
                      <a:srgbClr val="000000"/>
                    </a:solidFill>
                    <a:latin typeface="Arial-BoldMT"/>
                  </a:rPr>
                  <a:t>Cp</a:t>
                </a:r>
                <a:r>
                  <a:rPr lang="en-US" dirty="0">
                    <a:solidFill>
                      <a:srgbClr val="000000"/>
                    </a:solidFill>
                    <a:latin typeface="ArialMT"/>
                  </a:rPr>
                  <a:t>, is the ratio of power extracted by the turbine</a:t>
                </a:r>
              </a:p>
              <a:p>
                <a:r>
                  <a:rPr lang="en-US" dirty="0">
                    <a:solidFill>
                      <a:srgbClr val="000000"/>
                    </a:solidFill>
                    <a:latin typeface="ArialMT"/>
                  </a:rPr>
                  <a:t>to the total contained in the wind resource </a:t>
                </a:r>
                <a:r>
                  <a:rPr lang="en-US" dirty="0" err="1">
                    <a:solidFill>
                      <a:srgbClr val="000000"/>
                    </a:solidFill>
                    <a:latin typeface="ArialMT"/>
                  </a:rPr>
                  <a:t>Cp</a:t>
                </a:r>
                <a:r>
                  <a:rPr lang="en-US" dirty="0">
                    <a:solidFill>
                      <a:srgbClr val="000000"/>
                    </a:solidFill>
                    <a:latin typeface="ArialMT"/>
                  </a:rPr>
                  <a:t> = </a:t>
                </a:r>
                <a:r>
                  <a:rPr lang="en-US" dirty="0" smtClean="0">
                    <a:solidFill>
                      <a:srgbClr val="000000"/>
                    </a:solidFill>
                    <a:latin typeface="ArialMT"/>
                  </a:rPr>
                  <a:t>P</a:t>
                </a:r>
                <a:r>
                  <a:rPr lang="en-US" sz="1200" dirty="0" smtClean="0">
                    <a:solidFill>
                      <a:srgbClr val="000000"/>
                    </a:solidFill>
                    <a:latin typeface="ArialMT"/>
                  </a:rPr>
                  <a:t>T</a:t>
                </a:r>
                <a:r>
                  <a:rPr lang="en-US" dirty="0" smtClean="0">
                    <a:solidFill>
                      <a:srgbClr val="000000"/>
                    </a:solidFill>
                    <a:latin typeface="ArialMT"/>
                  </a:rPr>
                  <a:t>/P</a:t>
                </a:r>
                <a:r>
                  <a:rPr lang="en-US" sz="1200" dirty="0" smtClean="0">
                    <a:solidFill>
                      <a:srgbClr val="000000"/>
                    </a:solidFill>
                    <a:latin typeface="ArialMT"/>
                  </a:rPr>
                  <a:t>W</a:t>
                </a:r>
                <a:endParaRPr lang="tr-TR" sz="1200" dirty="0" smtClean="0">
                  <a:solidFill>
                    <a:srgbClr val="000000"/>
                  </a:solidFill>
                  <a:latin typeface="ArialMT"/>
                </a:endParaRPr>
              </a:p>
              <a:p>
                <a:endParaRPr lang="en-US" sz="1200" dirty="0">
                  <a:solidFill>
                    <a:srgbClr val="000000"/>
                  </a:solidFill>
                  <a:latin typeface="ArialMT"/>
                </a:endParaRPr>
              </a:p>
              <a:p>
                <a:r>
                  <a:rPr lang="en-US" dirty="0">
                    <a:solidFill>
                      <a:srgbClr val="000000"/>
                    </a:solidFill>
                    <a:latin typeface="ArialMT"/>
                  </a:rPr>
                  <a:t>• Turbine power </a:t>
                </a:r>
                <a:r>
                  <a:rPr lang="en-US" dirty="0" smtClean="0">
                    <a:solidFill>
                      <a:srgbClr val="000000"/>
                    </a:solidFill>
                    <a:latin typeface="ArialMT"/>
                  </a:rPr>
                  <a:t>output</a:t>
                </a:r>
                <a:endParaRPr lang="tr-TR" dirty="0" smtClean="0">
                  <a:solidFill>
                    <a:srgbClr val="000000"/>
                  </a:solidFill>
                  <a:latin typeface="ArialMT"/>
                </a:endParaRPr>
              </a:p>
              <a:p>
                <a:endParaRPr lang="en-US" dirty="0">
                  <a:solidFill>
                    <a:srgbClr val="000000"/>
                  </a:solidFill>
                  <a:latin typeface="ArialMT"/>
                </a:endParaRPr>
              </a:p>
              <a:p>
                <a:r>
                  <a:rPr lang="pt-BR" dirty="0">
                    <a:solidFill>
                      <a:srgbClr val="000000"/>
                    </a:solidFill>
                    <a:latin typeface="ArialMT"/>
                  </a:rPr>
                  <a:t>P</a:t>
                </a:r>
                <a:r>
                  <a:rPr lang="pt-BR" sz="1200" dirty="0">
                    <a:solidFill>
                      <a:srgbClr val="000000"/>
                    </a:solidFill>
                    <a:latin typeface="ArialMT"/>
                  </a:rPr>
                  <a:t>T </a:t>
                </a:r>
                <a:r>
                  <a:rPr lang="pt-BR" dirty="0">
                    <a:solidFill>
                      <a:srgbClr val="000000"/>
                    </a:solidFill>
                    <a:latin typeface="ArialMT"/>
                  </a:rPr>
                  <a:t>= </a:t>
                </a:r>
                <a14:m>
                  <m:oMath xmlns:m="http://schemas.openxmlformats.org/officeDocument/2006/math">
                    <m:f>
                      <m:fPr>
                        <m:ctrlPr>
                          <a:rPr lang="tr-TR" i="1">
                            <a:latin typeface="Cambria Math" panose="02040503050406030204" pitchFamily="18" charset="0"/>
                          </a:rPr>
                        </m:ctrlPr>
                      </m:fPr>
                      <m:num>
                        <m:r>
                          <a:rPr lang="tr-TR" i="1">
                            <a:latin typeface="Cambria Math" panose="02040503050406030204" pitchFamily="18" charset="0"/>
                          </a:rPr>
                          <m:t>1</m:t>
                        </m:r>
                      </m:num>
                      <m:den>
                        <m:r>
                          <a:rPr lang="tr-TR" i="1">
                            <a:latin typeface="Cambria Math" panose="02040503050406030204" pitchFamily="18" charset="0"/>
                          </a:rPr>
                          <m:t>2</m:t>
                        </m:r>
                      </m:den>
                    </m:f>
                    <m:sSub>
                      <m:sSubPr>
                        <m:ctrlPr>
                          <a:rPr lang="tr-TR" i="1">
                            <a:latin typeface="Cambria Math" panose="02040503050406030204" pitchFamily="18" charset="0"/>
                          </a:rPr>
                        </m:ctrlPr>
                      </m:sSubPr>
                      <m:e>
                        <m:r>
                          <a:rPr lang="tr-TR" i="1">
                            <a:latin typeface="Cambria Math" panose="02040503050406030204" pitchFamily="18" charset="0"/>
                          </a:rPr>
                          <m:t>𝐶</m:t>
                        </m:r>
                      </m:e>
                      <m:sub>
                        <m:r>
                          <a:rPr lang="tr-TR" i="1">
                            <a:latin typeface="Cambria Math" panose="02040503050406030204" pitchFamily="18" charset="0"/>
                          </a:rPr>
                          <m:t>𝑝</m:t>
                        </m:r>
                      </m:sub>
                    </m:sSub>
                    <m:r>
                      <a:rPr lang="tr-TR" i="1">
                        <a:latin typeface="Cambria Math" panose="02040503050406030204" pitchFamily="18" charset="0"/>
                        <a:ea typeface="Cambria Math" panose="02040503050406030204" pitchFamily="18" charset="0"/>
                      </a:rPr>
                      <m:t>𝜌</m:t>
                    </m:r>
                    <m:r>
                      <a:rPr lang="tr-TR" i="1">
                        <a:latin typeface="Cambria Math" panose="02040503050406030204" pitchFamily="18" charset="0"/>
                        <a:ea typeface="Cambria Math" panose="02040503050406030204" pitchFamily="18" charset="0"/>
                      </a:rPr>
                      <m:t>𝐴</m:t>
                    </m:r>
                    <m:sSup>
                      <m:sSupPr>
                        <m:ctrlPr>
                          <a:rPr lang="tr-TR" i="1">
                            <a:latin typeface="Cambria Math" panose="02040503050406030204" pitchFamily="18" charset="0"/>
                            <a:ea typeface="Cambria Math" panose="02040503050406030204" pitchFamily="18" charset="0"/>
                          </a:rPr>
                        </m:ctrlPr>
                      </m:sSupPr>
                      <m:e>
                        <m:r>
                          <a:rPr lang="tr-TR" i="1">
                            <a:latin typeface="Cambria Math" panose="02040503050406030204" pitchFamily="18" charset="0"/>
                            <a:ea typeface="Cambria Math" panose="02040503050406030204" pitchFamily="18" charset="0"/>
                          </a:rPr>
                          <m:t>𝑣</m:t>
                        </m:r>
                      </m:e>
                      <m:sup>
                        <m:r>
                          <a:rPr lang="tr-TR" i="1">
                            <a:latin typeface="Cambria Math" panose="02040503050406030204" pitchFamily="18" charset="0"/>
                            <a:ea typeface="Cambria Math" panose="02040503050406030204" pitchFamily="18" charset="0"/>
                          </a:rPr>
                          <m:t>3</m:t>
                        </m:r>
                      </m:sup>
                    </m:sSup>
                  </m:oMath>
                </a14:m>
                <a:endParaRPr lang="tr-TR" dirty="0" smtClean="0">
                  <a:solidFill>
                    <a:srgbClr val="000000"/>
                  </a:solidFill>
                  <a:latin typeface="ArialMT"/>
                </a:endParaRPr>
              </a:p>
              <a:p>
                <a:endParaRPr lang="pt-BR" dirty="0">
                  <a:solidFill>
                    <a:srgbClr val="000000"/>
                  </a:solidFill>
                  <a:latin typeface="ArialMT"/>
                </a:endParaRPr>
              </a:p>
              <a:p>
                <a:r>
                  <a:rPr lang="en-US" dirty="0">
                    <a:solidFill>
                      <a:srgbClr val="000000"/>
                    </a:solidFill>
                    <a:latin typeface="ArialMT"/>
                  </a:rPr>
                  <a:t>• The </a:t>
                </a:r>
                <a:r>
                  <a:rPr lang="en-US" b="1" dirty="0">
                    <a:solidFill>
                      <a:srgbClr val="000000"/>
                    </a:solidFill>
                    <a:latin typeface="Arial-BoldMT"/>
                  </a:rPr>
                  <a:t>Betz Limit </a:t>
                </a:r>
                <a:r>
                  <a:rPr lang="en-US" dirty="0">
                    <a:solidFill>
                      <a:srgbClr val="000000"/>
                    </a:solidFill>
                    <a:latin typeface="ArialMT"/>
                  </a:rPr>
                  <a:t>is the maximal possible </a:t>
                </a:r>
                <a:r>
                  <a:rPr lang="en-US" dirty="0" err="1">
                    <a:solidFill>
                      <a:srgbClr val="000000"/>
                    </a:solidFill>
                    <a:latin typeface="ArialMT"/>
                  </a:rPr>
                  <a:t>Cp</a:t>
                </a:r>
                <a:r>
                  <a:rPr lang="en-US" dirty="0">
                    <a:solidFill>
                      <a:srgbClr val="000000"/>
                    </a:solidFill>
                    <a:latin typeface="ArialMT"/>
                  </a:rPr>
                  <a:t> = </a:t>
                </a:r>
                <a:r>
                  <a:rPr lang="en-US" dirty="0" smtClean="0">
                    <a:solidFill>
                      <a:srgbClr val="000000"/>
                    </a:solidFill>
                    <a:latin typeface="ArialMT"/>
                  </a:rPr>
                  <a:t>16/27</a:t>
                </a:r>
                <a:endParaRPr lang="tr-TR" dirty="0" smtClean="0">
                  <a:solidFill>
                    <a:srgbClr val="000000"/>
                  </a:solidFill>
                  <a:latin typeface="ArialMT"/>
                </a:endParaRPr>
              </a:p>
              <a:p>
                <a:endParaRPr lang="en-US" dirty="0">
                  <a:solidFill>
                    <a:srgbClr val="000000"/>
                  </a:solidFill>
                  <a:latin typeface="ArialMT"/>
                </a:endParaRPr>
              </a:p>
              <a:p>
                <a:r>
                  <a:rPr lang="en-US" dirty="0">
                    <a:solidFill>
                      <a:srgbClr val="000000"/>
                    </a:solidFill>
                    <a:latin typeface="ArialMT"/>
                  </a:rPr>
                  <a:t>• </a:t>
                </a:r>
                <a:r>
                  <a:rPr lang="en-US" b="1" dirty="0">
                    <a:solidFill>
                      <a:srgbClr val="000000"/>
                    </a:solidFill>
                    <a:latin typeface="Arial-BoldMT"/>
                  </a:rPr>
                  <a:t>59% </a:t>
                </a:r>
                <a:r>
                  <a:rPr lang="en-US" dirty="0">
                    <a:solidFill>
                      <a:srgbClr val="000000"/>
                    </a:solidFill>
                    <a:latin typeface="ArialMT"/>
                  </a:rPr>
                  <a:t>efficiency is the </a:t>
                </a:r>
                <a:r>
                  <a:rPr lang="en-US" b="1" dirty="0">
                    <a:solidFill>
                      <a:srgbClr val="000000"/>
                    </a:solidFill>
                    <a:latin typeface="Arial-BoldMT"/>
                  </a:rPr>
                  <a:t>BEST </a:t>
                </a:r>
                <a:r>
                  <a:rPr lang="en-US" dirty="0">
                    <a:solidFill>
                      <a:srgbClr val="000000"/>
                    </a:solidFill>
                    <a:latin typeface="ArialMT"/>
                  </a:rPr>
                  <a:t>a conventional wind turbine can do in</a:t>
                </a:r>
              </a:p>
              <a:p>
                <a:r>
                  <a:rPr lang="en-US" dirty="0">
                    <a:solidFill>
                      <a:srgbClr val="000000"/>
                    </a:solidFill>
                    <a:latin typeface="ArialMT"/>
                  </a:rPr>
                  <a:t>extracting power from the </a:t>
                </a:r>
                <a:r>
                  <a:rPr lang="en-US" dirty="0" smtClean="0">
                    <a:solidFill>
                      <a:srgbClr val="000000"/>
                    </a:solidFill>
                    <a:latin typeface="ArialMT"/>
                  </a:rPr>
                  <a:t>wind</a:t>
                </a:r>
                <a:endParaRPr lang="en-US" dirty="0"/>
              </a:p>
            </p:txBody>
          </p:sp>
        </mc:Choice>
        <mc:Fallback>
          <p:sp>
            <p:nvSpPr>
              <p:cNvPr id="4" name="Rectangle 3"/>
              <p:cNvSpPr>
                <a:spLocks noRot="1" noChangeAspect="1" noMove="1" noResize="1" noEditPoints="1" noAdjustHandles="1" noChangeArrowheads="1" noChangeShapeType="1" noTextEdit="1"/>
              </p:cNvSpPr>
              <p:nvPr/>
            </p:nvSpPr>
            <p:spPr>
              <a:xfrm>
                <a:off x="832514" y="1624083"/>
                <a:ext cx="10304060" cy="3776675"/>
              </a:xfrm>
              <a:prstGeom prst="rect">
                <a:avLst/>
              </a:prstGeom>
              <a:blipFill rotWithShape="0">
                <a:blip r:embed="rId2"/>
                <a:stretch>
                  <a:fillRect l="-651" t="-645" b="-1613"/>
                </a:stretch>
              </a:blipFill>
            </p:spPr>
            <p:txBody>
              <a:bodyPr/>
              <a:lstStyle/>
              <a:p>
                <a:r>
                  <a:rPr lang="en-US">
                    <a:noFill/>
                  </a:rPr>
                  <a:t> </a:t>
                </a:r>
              </a:p>
            </p:txBody>
          </p:sp>
        </mc:Fallback>
      </mc:AlternateContent>
      <p:pic>
        <p:nvPicPr>
          <p:cNvPr id="5" name="Picture 4"/>
          <p:cNvPicPr>
            <a:picLocks noChangeAspect="1"/>
          </p:cNvPicPr>
          <p:nvPr/>
        </p:nvPicPr>
        <p:blipFill>
          <a:blip r:embed="rId3"/>
          <a:stretch>
            <a:fillRect/>
          </a:stretch>
        </p:blipFill>
        <p:spPr>
          <a:xfrm>
            <a:off x="8239457" y="2230425"/>
            <a:ext cx="3770574" cy="2938321"/>
          </a:xfrm>
          <a:prstGeom prst="rect">
            <a:avLst/>
          </a:prstGeom>
        </p:spPr>
      </p:pic>
    </p:spTree>
    <p:extLst>
      <p:ext uri="{BB962C8B-B14F-4D97-AF65-F5344CB8AC3E}">
        <p14:creationId xmlns:p14="http://schemas.microsoft.com/office/powerpoint/2010/main" xmlns="" val="2476682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b="1" dirty="0"/>
              <a:t>Overview </a:t>
            </a:r>
            <a:endParaRPr lang="en-US" dirty="0"/>
          </a:p>
        </p:txBody>
      </p:sp>
      <p:sp>
        <p:nvSpPr>
          <p:cNvPr id="3" name="Content Placeholder 2"/>
          <p:cNvSpPr>
            <a:spLocks noGrp="1"/>
          </p:cNvSpPr>
          <p:nvPr>
            <p:ph idx="1"/>
          </p:nvPr>
        </p:nvSpPr>
        <p:spPr>
          <a:xfrm>
            <a:off x="1373598" y="1905000"/>
            <a:ext cx="6683880" cy="3777622"/>
          </a:xfrm>
        </p:spPr>
        <p:txBody>
          <a:bodyPr/>
          <a:lstStyle/>
          <a:p>
            <a:r>
              <a:rPr lang="en-US" dirty="0" smtClean="0"/>
              <a:t>Reasons </a:t>
            </a:r>
            <a:r>
              <a:rPr lang="en-US" dirty="0"/>
              <a:t>for renewables (do’s and don’ts) </a:t>
            </a:r>
          </a:p>
          <a:p>
            <a:r>
              <a:rPr lang="en-US" dirty="0" smtClean="0"/>
              <a:t>Where </a:t>
            </a:r>
            <a:r>
              <a:rPr lang="en-US" dirty="0"/>
              <a:t>in the design process to consider renewables </a:t>
            </a:r>
          </a:p>
          <a:p>
            <a:r>
              <a:rPr lang="en-US" dirty="0" smtClean="0"/>
              <a:t>What </a:t>
            </a:r>
            <a:r>
              <a:rPr lang="en-US" dirty="0"/>
              <a:t>to look at (or where to start) </a:t>
            </a:r>
          </a:p>
          <a:p>
            <a:r>
              <a:rPr lang="en-US" dirty="0" smtClean="0"/>
              <a:t>Estimating </a:t>
            </a:r>
            <a:r>
              <a:rPr lang="en-US" dirty="0"/>
              <a:t>the available resource (solar, wind, biomass) </a:t>
            </a:r>
          </a:p>
          <a:p>
            <a:r>
              <a:rPr lang="en-US" dirty="0" smtClean="0"/>
              <a:t>Technologies </a:t>
            </a:r>
            <a:r>
              <a:rPr lang="en-US" dirty="0"/>
              <a:t>(and some things to watch out for) </a:t>
            </a:r>
          </a:p>
          <a:p>
            <a:pPr marL="0" indent="0">
              <a:buNone/>
            </a:pPr>
            <a:endParaRPr lang="en-US" dirty="0"/>
          </a:p>
        </p:txBody>
      </p:sp>
      <p:pic>
        <p:nvPicPr>
          <p:cNvPr id="4" name="Picture 3"/>
          <p:cNvPicPr>
            <a:picLocks noChangeAspect="1"/>
          </p:cNvPicPr>
          <p:nvPr/>
        </p:nvPicPr>
        <p:blipFill>
          <a:blip r:embed="rId2"/>
          <a:stretch>
            <a:fillRect/>
          </a:stretch>
        </p:blipFill>
        <p:spPr>
          <a:xfrm>
            <a:off x="8057478" y="1380821"/>
            <a:ext cx="4041660" cy="3610138"/>
          </a:xfrm>
          <a:prstGeom prst="rect">
            <a:avLst/>
          </a:prstGeom>
        </p:spPr>
      </p:pic>
    </p:spTree>
    <p:extLst>
      <p:ext uri="{BB962C8B-B14F-4D97-AF65-F5344CB8AC3E}">
        <p14:creationId xmlns:p14="http://schemas.microsoft.com/office/powerpoint/2010/main" xmlns="" val="4055366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4877" y="245660"/>
            <a:ext cx="8911687" cy="640445"/>
          </a:xfrm>
        </p:spPr>
        <p:txBody>
          <a:bodyPr/>
          <a:lstStyle/>
          <a:p>
            <a:r>
              <a:rPr lang="en-US" b="1" dirty="0" smtClean="0"/>
              <a:t>Maximum </a:t>
            </a:r>
            <a:r>
              <a:rPr lang="en-US" b="1" dirty="0"/>
              <a:t>rotor efficiency </a:t>
            </a:r>
          </a:p>
        </p:txBody>
      </p:sp>
      <p:sp>
        <p:nvSpPr>
          <p:cNvPr id="4" name="Rectangle 3"/>
          <p:cNvSpPr/>
          <p:nvPr/>
        </p:nvSpPr>
        <p:spPr>
          <a:xfrm>
            <a:off x="1500803" y="886105"/>
            <a:ext cx="10112991" cy="6017032"/>
          </a:xfrm>
          <a:prstGeom prst="rect">
            <a:avLst/>
          </a:prstGeom>
        </p:spPr>
        <p:txBody>
          <a:bodyPr wrap="square">
            <a:spAutoFit/>
          </a:bodyPr>
          <a:lstStyle/>
          <a:p>
            <a:endParaRPr lang="en-US" sz="1050" dirty="0">
              <a:solidFill>
                <a:srgbClr val="000000"/>
              </a:solidFill>
              <a:latin typeface="Calibri" panose="020F0502020204030204" pitchFamily="34" charset="0"/>
            </a:endParaRPr>
          </a:p>
          <a:p>
            <a:endParaRPr lang="en-US" sz="1050" dirty="0">
              <a:latin typeface="Calibri" panose="020F0502020204030204" pitchFamily="34" charset="0"/>
            </a:endParaRPr>
          </a:p>
          <a:p>
            <a:r>
              <a:rPr lang="en-US" sz="2800" b="1" i="1" dirty="0">
                <a:latin typeface="Calibri" panose="020F0502020204030204" pitchFamily="34" charset="0"/>
              </a:rPr>
              <a:t>Betz’s law (1919): </a:t>
            </a:r>
            <a:r>
              <a:rPr lang="en-US" sz="2800" i="1" dirty="0">
                <a:latin typeface="Calibri" panose="020F0502020204030204" pitchFamily="34" charset="0"/>
              </a:rPr>
              <a:t>The wind turbine blade efficiency is maximum when it slows the wind to one-third of its original velocity. </a:t>
            </a:r>
            <a:endParaRPr lang="en-US" sz="2800" dirty="0">
              <a:latin typeface="Calibri" panose="020F0502020204030204" pitchFamily="34" charset="0"/>
            </a:endParaRPr>
          </a:p>
          <a:p>
            <a:r>
              <a:rPr lang="en-US" sz="2800" dirty="0" smtClean="0">
                <a:latin typeface="Arial" panose="020B0604020202020204" pitchFamily="34" charset="0"/>
              </a:rPr>
              <a:t>•</a:t>
            </a:r>
            <a:r>
              <a:rPr lang="tr-TR" sz="2800" dirty="0" smtClean="0">
                <a:latin typeface="Arial" panose="020B0604020202020204" pitchFamily="34" charset="0"/>
              </a:rPr>
              <a:t> </a:t>
            </a:r>
            <a:r>
              <a:rPr lang="en-US" sz="2800" dirty="0" smtClean="0">
                <a:latin typeface="Calibri" panose="020F0502020204030204" pitchFamily="34" charset="0"/>
              </a:rPr>
              <a:t>→ </a:t>
            </a:r>
            <a:r>
              <a:rPr lang="en-US" sz="2800" i="1" dirty="0">
                <a:latin typeface="Calibri" panose="020F0502020204030204" pitchFamily="34" charset="0"/>
              </a:rPr>
              <a:t>Maximum theoretical rotor efficiency = 59.3% </a:t>
            </a:r>
            <a:endParaRPr lang="en-US" sz="2800" dirty="0">
              <a:latin typeface="Calibri" panose="020F0502020204030204" pitchFamily="34" charset="0"/>
            </a:endParaRPr>
          </a:p>
          <a:p>
            <a:r>
              <a:rPr lang="en-US" sz="2800" dirty="0" smtClean="0">
                <a:latin typeface="Arial" panose="020B0604020202020204" pitchFamily="34" charset="0"/>
              </a:rPr>
              <a:t>•</a:t>
            </a:r>
            <a:r>
              <a:rPr lang="tr-TR" sz="2800" dirty="0" smtClean="0">
                <a:latin typeface="Arial" panose="020B0604020202020204" pitchFamily="34" charset="0"/>
              </a:rPr>
              <a:t> </a:t>
            </a:r>
            <a:r>
              <a:rPr lang="en-US" sz="2800" dirty="0" smtClean="0">
                <a:latin typeface="Calibri" panose="020F0502020204030204" pitchFamily="34" charset="0"/>
              </a:rPr>
              <a:t>Modern </a:t>
            </a:r>
            <a:r>
              <a:rPr lang="en-US" sz="2800" dirty="0">
                <a:latin typeface="Calibri" panose="020F0502020204030204" pitchFamily="34" charset="0"/>
              </a:rPr>
              <a:t>wind turbine blades can approach 80 percent of the above limit, i.e., 45% - 50% efficiency in converting the power in the wind into the power of a rotating generator shaft. </a:t>
            </a:r>
          </a:p>
          <a:p>
            <a:r>
              <a:rPr lang="en-US" sz="2800" dirty="0" smtClean="0">
                <a:latin typeface="Arial" panose="020B0604020202020204" pitchFamily="34" charset="0"/>
              </a:rPr>
              <a:t>•</a:t>
            </a:r>
            <a:r>
              <a:rPr lang="tr-TR" sz="2800" dirty="0" smtClean="0">
                <a:latin typeface="Arial" panose="020B0604020202020204" pitchFamily="34" charset="0"/>
              </a:rPr>
              <a:t> </a:t>
            </a:r>
            <a:r>
              <a:rPr lang="en-US" sz="2800" dirty="0" smtClean="0">
                <a:latin typeface="Calibri" panose="020F0502020204030204" pitchFamily="34" charset="0"/>
              </a:rPr>
              <a:t>For </a:t>
            </a:r>
            <a:r>
              <a:rPr lang="en-US" sz="2800" dirty="0">
                <a:latin typeface="Calibri" panose="020F0502020204030204" pitchFamily="34" charset="0"/>
              </a:rPr>
              <a:t>a given wind speed, rotor efficiency is a function of the rate at which the rotor turns. A common way to illustrate rotor efficiency is to present it as a function of the tip-speed-ratio: </a:t>
            </a:r>
            <a:endParaRPr lang="tr-TR" sz="2800" dirty="0" smtClean="0">
              <a:latin typeface="Calibri" panose="020F0502020204030204" pitchFamily="34" charset="0"/>
            </a:endParaRPr>
          </a:p>
          <a:p>
            <a:endParaRPr lang="tr-TR" sz="2800" dirty="0">
              <a:latin typeface="Calibri" panose="020F0502020204030204" pitchFamily="34" charset="0"/>
            </a:endParaRPr>
          </a:p>
          <a:p>
            <a:endParaRPr lang="en-US" sz="2800" dirty="0">
              <a:latin typeface="Calibri" panose="020F0502020204030204" pitchFamily="34" charset="0"/>
            </a:endParaRPr>
          </a:p>
          <a:p>
            <a:r>
              <a:rPr lang="en-US" sz="2800" dirty="0">
                <a:latin typeface="Calibri" panose="020F0502020204030204" pitchFamily="34" charset="0"/>
              </a:rPr>
              <a:t>where rpm is the rotor speed, D is the rotor diameter (m); and v is the wind speed (m/s) upwind of the turbine. </a:t>
            </a:r>
            <a:endParaRPr lang="en-US" sz="2800" dirty="0"/>
          </a:p>
        </p:txBody>
      </p:sp>
      <p:pic>
        <p:nvPicPr>
          <p:cNvPr id="5" name="Picture 4"/>
          <p:cNvPicPr>
            <a:picLocks noChangeAspect="1"/>
          </p:cNvPicPr>
          <p:nvPr/>
        </p:nvPicPr>
        <p:blipFill>
          <a:blip r:embed="rId2"/>
          <a:stretch>
            <a:fillRect/>
          </a:stretch>
        </p:blipFill>
        <p:spPr>
          <a:xfrm>
            <a:off x="2920319" y="5115499"/>
            <a:ext cx="6400801" cy="775920"/>
          </a:xfrm>
          <a:prstGeom prst="rect">
            <a:avLst/>
          </a:prstGeom>
        </p:spPr>
      </p:pic>
    </p:spTree>
    <p:extLst>
      <p:ext uri="{BB962C8B-B14F-4D97-AF65-F5344CB8AC3E}">
        <p14:creationId xmlns:p14="http://schemas.microsoft.com/office/powerpoint/2010/main" xmlns="" val="2639657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538" y="364803"/>
            <a:ext cx="8911687" cy="1280890"/>
          </a:xfrm>
        </p:spPr>
        <p:txBody>
          <a:bodyPr/>
          <a:lstStyle/>
          <a:p>
            <a:r>
              <a:rPr lang="en-US" b="1" dirty="0" smtClean="0"/>
              <a:t>Wind </a:t>
            </a:r>
            <a:r>
              <a:rPr lang="en-US" b="1" dirty="0"/>
              <a:t>– power output </a:t>
            </a:r>
            <a:endParaRPr lang="en-US" dirty="0"/>
          </a:p>
        </p:txBody>
      </p:sp>
      <p:sp>
        <p:nvSpPr>
          <p:cNvPr id="3" name="Content Placeholder 2"/>
          <p:cNvSpPr>
            <a:spLocks noGrp="1"/>
          </p:cNvSpPr>
          <p:nvPr>
            <p:ph idx="1"/>
          </p:nvPr>
        </p:nvSpPr>
        <p:spPr>
          <a:xfrm>
            <a:off x="1842825" y="1193388"/>
            <a:ext cx="8915400" cy="1892490"/>
          </a:xfrm>
        </p:spPr>
        <p:txBody>
          <a:bodyPr/>
          <a:lstStyle/>
          <a:p>
            <a:r>
              <a:rPr lang="en-US" dirty="0" smtClean="0"/>
              <a:t>Turbine </a:t>
            </a:r>
            <a:r>
              <a:rPr lang="en-US" dirty="0"/>
              <a:t>performance may not match power curves </a:t>
            </a:r>
          </a:p>
          <a:p>
            <a:r>
              <a:rPr lang="en-US" dirty="0"/>
              <a:t>•Need to consider variability of the wind </a:t>
            </a:r>
          </a:p>
          <a:p>
            <a:r>
              <a:rPr lang="en-US" dirty="0"/>
              <a:t>•Wind speeds typically fit Weibull distribution </a:t>
            </a:r>
          </a:p>
          <a:p>
            <a:r>
              <a:rPr lang="en-US" dirty="0"/>
              <a:t>–Low wind speeds relatively common, higher speeds rarer </a:t>
            </a:r>
          </a:p>
          <a:p>
            <a:endParaRPr lang="en-US" dirty="0"/>
          </a:p>
        </p:txBody>
      </p:sp>
      <p:pic>
        <p:nvPicPr>
          <p:cNvPr id="4" name="Picture 3"/>
          <p:cNvPicPr>
            <a:picLocks noChangeAspect="1"/>
          </p:cNvPicPr>
          <p:nvPr/>
        </p:nvPicPr>
        <p:blipFill>
          <a:blip r:embed="rId2"/>
          <a:stretch>
            <a:fillRect/>
          </a:stretch>
        </p:blipFill>
        <p:spPr>
          <a:xfrm>
            <a:off x="969370" y="2906975"/>
            <a:ext cx="5144828" cy="3400934"/>
          </a:xfrm>
          <a:prstGeom prst="rect">
            <a:avLst/>
          </a:prstGeom>
        </p:spPr>
      </p:pic>
      <p:pic>
        <p:nvPicPr>
          <p:cNvPr id="5" name="Picture 4"/>
          <p:cNvPicPr>
            <a:picLocks noChangeAspect="1"/>
          </p:cNvPicPr>
          <p:nvPr/>
        </p:nvPicPr>
        <p:blipFill>
          <a:blip r:embed="rId3"/>
          <a:stretch>
            <a:fillRect/>
          </a:stretch>
        </p:blipFill>
        <p:spPr>
          <a:xfrm>
            <a:off x="6537278" y="2906975"/>
            <a:ext cx="4736568" cy="3400934"/>
          </a:xfrm>
          <a:prstGeom prst="rect">
            <a:avLst/>
          </a:prstGeom>
        </p:spPr>
      </p:pic>
    </p:spTree>
    <p:extLst>
      <p:ext uri="{BB962C8B-B14F-4D97-AF65-F5344CB8AC3E}">
        <p14:creationId xmlns:p14="http://schemas.microsoft.com/office/powerpoint/2010/main" xmlns="" val="1555983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054565"/>
          </a:xfrm>
        </p:spPr>
        <p:txBody>
          <a:bodyPr/>
          <a:lstStyle/>
          <a:p>
            <a:r>
              <a:rPr lang="en-US" dirty="0"/>
              <a:t>Capacitor Factor</a:t>
            </a:r>
          </a:p>
        </p:txBody>
      </p:sp>
      <p:sp>
        <p:nvSpPr>
          <p:cNvPr id="3" name="Content Placeholder 2"/>
          <p:cNvSpPr>
            <a:spLocks noGrp="1"/>
          </p:cNvSpPr>
          <p:nvPr>
            <p:ph idx="1"/>
          </p:nvPr>
        </p:nvSpPr>
        <p:spPr>
          <a:xfrm>
            <a:off x="1169845" y="1514902"/>
            <a:ext cx="8915400" cy="3807725"/>
          </a:xfrm>
        </p:spPr>
        <p:txBody>
          <a:bodyPr>
            <a:normAutofit/>
          </a:bodyPr>
          <a:lstStyle/>
          <a:p>
            <a:r>
              <a:rPr lang="en-US" dirty="0" smtClean="0"/>
              <a:t>Capacity </a:t>
            </a:r>
            <a:r>
              <a:rPr lang="en-US" dirty="0"/>
              <a:t>factor of a wind power generator is defined as </a:t>
            </a:r>
            <a:endParaRPr lang="tr-TR" dirty="0" smtClean="0"/>
          </a:p>
          <a:p>
            <a:endParaRPr lang="tr-TR" dirty="0"/>
          </a:p>
          <a:p>
            <a:pPr marL="0" indent="0">
              <a:buNone/>
            </a:pPr>
            <a:endParaRPr lang="tr-TR" dirty="0"/>
          </a:p>
          <a:p>
            <a:endParaRPr lang="en-US" dirty="0"/>
          </a:p>
          <a:p>
            <a:pPr marL="0" indent="0">
              <a:buNone/>
            </a:pPr>
            <a:r>
              <a:rPr lang="en-US" dirty="0"/>
              <a:t>for a site with an average wind speed of 7 m/s, </a:t>
            </a:r>
            <a:r>
              <a:rPr lang="en-US" dirty="0" err="1"/>
              <a:t>cf</a:t>
            </a:r>
            <a:r>
              <a:rPr lang="en-US" dirty="0"/>
              <a:t> is about 30%. </a:t>
            </a:r>
          </a:p>
          <a:p>
            <a:pPr marL="0" indent="0">
              <a:buNone/>
            </a:pPr>
            <a:r>
              <a:rPr lang="en-US" dirty="0"/>
              <a:t>for a site with an average wind speed of 5 m/s, </a:t>
            </a:r>
            <a:r>
              <a:rPr lang="en-US" dirty="0" err="1"/>
              <a:t>cf</a:t>
            </a:r>
            <a:r>
              <a:rPr lang="en-US" dirty="0"/>
              <a:t> is about 12%. </a:t>
            </a:r>
          </a:p>
        </p:txBody>
      </p:sp>
      <p:pic>
        <p:nvPicPr>
          <p:cNvPr id="4" name="Picture 3"/>
          <p:cNvPicPr>
            <a:picLocks noChangeAspect="1"/>
          </p:cNvPicPr>
          <p:nvPr/>
        </p:nvPicPr>
        <p:blipFill>
          <a:blip r:embed="rId2"/>
          <a:stretch>
            <a:fillRect/>
          </a:stretch>
        </p:blipFill>
        <p:spPr>
          <a:xfrm>
            <a:off x="3173103" y="2058401"/>
            <a:ext cx="5791201" cy="775920"/>
          </a:xfrm>
          <a:prstGeom prst="rect">
            <a:avLst/>
          </a:prstGeom>
        </p:spPr>
      </p:pic>
    </p:spTree>
    <p:extLst>
      <p:ext uri="{BB962C8B-B14F-4D97-AF65-F5344CB8AC3E}">
        <p14:creationId xmlns:p14="http://schemas.microsoft.com/office/powerpoint/2010/main" xmlns="" val="3169938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2322" y="487632"/>
            <a:ext cx="9662615" cy="918087"/>
          </a:xfrm>
        </p:spPr>
        <p:txBody>
          <a:bodyPr>
            <a:normAutofit/>
          </a:bodyPr>
          <a:lstStyle/>
          <a:p>
            <a:r>
              <a:rPr lang="en-US" dirty="0" smtClean="0"/>
              <a:t>Rotating </a:t>
            </a:r>
            <a:r>
              <a:rPr lang="en-US" dirty="0"/>
              <a:t>machine-based interconnection </a:t>
            </a:r>
          </a:p>
        </p:txBody>
      </p:sp>
      <p:pic>
        <p:nvPicPr>
          <p:cNvPr id="4" name="Picture 3"/>
          <p:cNvPicPr>
            <a:picLocks noChangeAspect="1"/>
          </p:cNvPicPr>
          <p:nvPr/>
        </p:nvPicPr>
        <p:blipFill>
          <a:blip r:embed="rId2"/>
          <a:stretch>
            <a:fillRect/>
          </a:stretch>
        </p:blipFill>
        <p:spPr>
          <a:xfrm>
            <a:off x="1692322" y="1229910"/>
            <a:ext cx="9245601" cy="2671200"/>
          </a:xfrm>
          <a:prstGeom prst="rect">
            <a:avLst/>
          </a:prstGeom>
        </p:spPr>
      </p:pic>
      <p:sp>
        <p:nvSpPr>
          <p:cNvPr id="5" name="Rectangle 4"/>
          <p:cNvSpPr/>
          <p:nvPr/>
        </p:nvSpPr>
        <p:spPr>
          <a:xfrm>
            <a:off x="1692321" y="3887463"/>
            <a:ext cx="9245601" cy="2839239"/>
          </a:xfrm>
          <a:prstGeom prst="rect">
            <a:avLst/>
          </a:prstGeom>
        </p:spPr>
        <p:txBody>
          <a:bodyPr wrap="square">
            <a:spAutoFit/>
          </a:bodyPr>
          <a:lstStyle/>
          <a:p>
            <a:endParaRPr lang="en-US" sz="1050" dirty="0">
              <a:solidFill>
                <a:srgbClr val="000000"/>
              </a:solidFill>
              <a:latin typeface="Calibri" panose="020F0502020204030204" pitchFamily="34" charset="0"/>
            </a:endParaRPr>
          </a:p>
          <a:p>
            <a:r>
              <a:rPr lang="en-US" sz="2400" dirty="0" smtClean="0">
                <a:latin typeface="Calibri" panose="020F0502020204030204" pitchFamily="34" charset="0"/>
              </a:rPr>
              <a:t>There </a:t>
            </a:r>
            <a:r>
              <a:rPr lang="en-US" sz="2400" dirty="0">
                <a:latin typeface="Calibri" panose="020F0502020204030204" pitchFamily="34" charset="0"/>
              </a:rPr>
              <a:t>are four types of utility-scale wind turbine generators (WTG) in the market, based on the generator topology and grid interface: </a:t>
            </a:r>
          </a:p>
          <a:p>
            <a:r>
              <a:rPr lang="en-US" sz="2400" dirty="0">
                <a:latin typeface="Arial" panose="020B0604020202020204" pitchFamily="34" charset="0"/>
              </a:rPr>
              <a:t>–</a:t>
            </a:r>
            <a:r>
              <a:rPr lang="en-US" sz="2400" b="1" dirty="0">
                <a:latin typeface="Calibri" panose="020F0502020204030204" pitchFamily="34" charset="0"/>
              </a:rPr>
              <a:t>Type 1: </a:t>
            </a:r>
            <a:r>
              <a:rPr lang="en-US" sz="2400" dirty="0">
                <a:latin typeface="Calibri" panose="020F0502020204030204" pitchFamily="34" charset="0"/>
              </a:rPr>
              <a:t>squirrel cage induction generator </a:t>
            </a:r>
          </a:p>
          <a:p>
            <a:r>
              <a:rPr lang="en-US" sz="2400" dirty="0">
                <a:latin typeface="Arial" panose="020B0604020202020204" pitchFamily="34" charset="0"/>
              </a:rPr>
              <a:t>–</a:t>
            </a:r>
            <a:r>
              <a:rPr lang="en-US" sz="2400" b="1" dirty="0">
                <a:latin typeface="Calibri" panose="020F0502020204030204" pitchFamily="34" charset="0"/>
              </a:rPr>
              <a:t>Type 2: </a:t>
            </a:r>
            <a:r>
              <a:rPr lang="en-US" sz="2400" dirty="0">
                <a:latin typeface="Calibri" panose="020F0502020204030204" pitchFamily="34" charset="0"/>
              </a:rPr>
              <a:t>wound-rotor induction generator with adjustable external rotor resistance </a:t>
            </a:r>
          </a:p>
          <a:p>
            <a:r>
              <a:rPr lang="en-US" sz="2400" dirty="0">
                <a:latin typeface="Arial" panose="020B0604020202020204" pitchFamily="34" charset="0"/>
              </a:rPr>
              <a:t>–</a:t>
            </a:r>
            <a:r>
              <a:rPr lang="en-US" sz="2400" b="1" dirty="0">
                <a:latin typeface="Calibri" panose="020F0502020204030204" pitchFamily="34" charset="0"/>
              </a:rPr>
              <a:t>Type 3: </a:t>
            </a:r>
            <a:r>
              <a:rPr lang="en-US" sz="2400" dirty="0">
                <a:latin typeface="Calibri" panose="020F0502020204030204" pitchFamily="34" charset="0"/>
              </a:rPr>
              <a:t>doubly-fed induction generator </a:t>
            </a:r>
          </a:p>
          <a:p>
            <a:r>
              <a:rPr lang="en-US" sz="2400" dirty="0">
                <a:latin typeface="Arial" panose="020B0604020202020204" pitchFamily="34" charset="0"/>
              </a:rPr>
              <a:t>–</a:t>
            </a:r>
            <a:r>
              <a:rPr lang="en-US" sz="2400" b="1" dirty="0">
                <a:latin typeface="Calibri" panose="020F0502020204030204" pitchFamily="34" charset="0"/>
              </a:rPr>
              <a:t>Type 4: </a:t>
            </a:r>
            <a:r>
              <a:rPr lang="en-US" sz="2400" dirty="0">
                <a:latin typeface="Calibri" panose="020F0502020204030204" pitchFamily="34" charset="0"/>
              </a:rPr>
              <a:t>induction generator with full converter interface </a:t>
            </a:r>
          </a:p>
        </p:txBody>
      </p:sp>
    </p:spTree>
    <p:extLst>
      <p:ext uri="{BB962C8B-B14F-4D97-AF65-F5344CB8AC3E}">
        <p14:creationId xmlns:p14="http://schemas.microsoft.com/office/powerpoint/2010/main" xmlns="" val="2705392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619" y="624110"/>
            <a:ext cx="9784994" cy="863496"/>
          </a:xfrm>
        </p:spPr>
        <p:txBody>
          <a:bodyPr>
            <a:normAutofit/>
          </a:bodyPr>
          <a:lstStyle/>
          <a:p>
            <a:r>
              <a:rPr lang="en-US" dirty="0" smtClean="0"/>
              <a:t>3-Phase </a:t>
            </a:r>
            <a:r>
              <a:rPr lang="en-US" dirty="0"/>
              <a:t>induction machine construction </a:t>
            </a:r>
          </a:p>
        </p:txBody>
      </p:sp>
      <p:pic>
        <p:nvPicPr>
          <p:cNvPr id="4" name="Picture 3"/>
          <p:cNvPicPr>
            <a:picLocks noChangeAspect="1"/>
          </p:cNvPicPr>
          <p:nvPr/>
        </p:nvPicPr>
        <p:blipFill>
          <a:blip r:embed="rId2"/>
          <a:stretch>
            <a:fillRect/>
          </a:stretch>
        </p:blipFill>
        <p:spPr>
          <a:xfrm>
            <a:off x="8040953" y="1487606"/>
            <a:ext cx="2971796" cy="2374710"/>
          </a:xfrm>
          <a:prstGeom prst="rect">
            <a:avLst/>
          </a:prstGeom>
        </p:spPr>
      </p:pic>
      <p:pic>
        <p:nvPicPr>
          <p:cNvPr id="5" name="Picture 4"/>
          <p:cNvPicPr>
            <a:picLocks noChangeAspect="1"/>
          </p:cNvPicPr>
          <p:nvPr/>
        </p:nvPicPr>
        <p:blipFill>
          <a:blip r:embed="rId3"/>
          <a:stretch>
            <a:fillRect/>
          </a:stretch>
        </p:blipFill>
        <p:spPr>
          <a:xfrm>
            <a:off x="8040953" y="4020750"/>
            <a:ext cx="2971796" cy="2517190"/>
          </a:xfrm>
          <a:prstGeom prst="rect">
            <a:avLst/>
          </a:prstGeom>
        </p:spPr>
      </p:pic>
      <p:pic>
        <p:nvPicPr>
          <p:cNvPr id="6" name="Picture 5"/>
          <p:cNvPicPr>
            <a:picLocks noChangeAspect="1"/>
          </p:cNvPicPr>
          <p:nvPr/>
        </p:nvPicPr>
        <p:blipFill>
          <a:blip r:embed="rId4"/>
          <a:stretch>
            <a:fillRect/>
          </a:stretch>
        </p:blipFill>
        <p:spPr>
          <a:xfrm>
            <a:off x="4506914" y="4103368"/>
            <a:ext cx="3026650" cy="2434572"/>
          </a:xfrm>
          <a:prstGeom prst="rect">
            <a:avLst/>
          </a:prstGeom>
        </p:spPr>
      </p:pic>
      <p:sp>
        <p:nvSpPr>
          <p:cNvPr id="7" name="Rectangle 6"/>
          <p:cNvSpPr/>
          <p:nvPr/>
        </p:nvSpPr>
        <p:spPr>
          <a:xfrm>
            <a:off x="1205552" y="1487606"/>
            <a:ext cx="6096000" cy="2677656"/>
          </a:xfrm>
          <a:prstGeom prst="rect">
            <a:avLst/>
          </a:prstGeom>
        </p:spPr>
        <p:txBody>
          <a:bodyPr>
            <a:spAutoFit/>
          </a:bodyPr>
          <a:lstStyle/>
          <a:p>
            <a:pPr marL="457200" indent="-457200">
              <a:buFont typeface="Arial" panose="020B0604020202020204" pitchFamily="34" charset="0"/>
              <a:buChar char="•"/>
            </a:pPr>
            <a:r>
              <a:rPr lang="en-US" sz="2800" dirty="0" smtClean="0">
                <a:latin typeface="Calibri" panose="020F0502020204030204" pitchFamily="34" charset="0"/>
              </a:rPr>
              <a:t>3 </a:t>
            </a:r>
            <a:r>
              <a:rPr lang="en-US" sz="2800" dirty="0">
                <a:latin typeface="Calibri" panose="020F0502020204030204" pitchFamily="34" charset="0"/>
              </a:rPr>
              <a:t>stator windings (uniformly distributed as in a synchronous generator) </a:t>
            </a:r>
          </a:p>
          <a:p>
            <a:r>
              <a:rPr lang="en-US" sz="2800" dirty="0" smtClean="0">
                <a:latin typeface="Arial" panose="020B0604020202020204" pitchFamily="34" charset="0"/>
              </a:rPr>
              <a:t>•</a:t>
            </a:r>
            <a:r>
              <a:rPr lang="tr-TR" sz="2800" dirty="0" smtClean="0">
                <a:latin typeface="Arial" panose="020B0604020202020204" pitchFamily="34" charset="0"/>
              </a:rPr>
              <a:t>   </a:t>
            </a:r>
            <a:r>
              <a:rPr lang="en-US" sz="2800" dirty="0" smtClean="0">
                <a:latin typeface="Calibri" panose="020F0502020204030204" pitchFamily="34" charset="0"/>
              </a:rPr>
              <a:t>Two </a:t>
            </a:r>
            <a:r>
              <a:rPr lang="en-US" sz="2800" dirty="0">
                <a:latin typeface="Calibri" panose="020F0502020204030204" pitchFamily="34" charset="0"/>
              </a:rPr>
              <a:t>types of rotor: </a:t>
            </a:r>
          </a:p>
          <a:p>
            <a:r>
              <a:rPr lang="tr-TR" sz="2800" dirty="0" smtClean="0">
                <a:latin typeface="Arial" panose="020B0604020202020204" pitchFamily="34" charset="0"/>
              </a:rPr>
              <a:t>      </a:t>
            </a:r>
            <a:r>
              <a:rPr lang="en-US" sz="2800" dirty="0" smtClean="0">
                <a:latin typeface="Arial" panose="020B0604020202020204" pitchFamily="34" charset="0"/>
              </a:rPr>
              <a:t>–</a:t>
            </a:r>
            <a:r>
              <a:rPr lang="en-US" sz="2800" dirty="0">
                <a:latin typeface="Calibri" panose="020F0502020204030204" pitchFamily="34" charset="0"/>
              </a:rPr>
              <a:t>Squirrel cage </a:t>
            </a:r>
          </a:p>
          <a:p>
            <a:r>
              <a:rPr lang="tr-TR" sz="2800" dirty="0" smtClean="0">
                <a:latin typeface="Arial" panose="020B0604020202020204" pitchFamily="34" charset="0"/>
              </a:rPr>
              <a:t>      </a:t>
            </a:r>
            <a:r>
              <a:rPr lang="en-US" sz="2800" dirty="0" smtClean="0">
                <a:latin typeface="Arial" panose="020B0604020202020204" pitchFamily="34" charset="0"/>
              </a:rPr>
              <a:t>–</a:t>
            </a:r>
            <a:r>
              <a:rPr lang="en-US" sz="2800" dirty="0">
                <a:latin typeface="Calibri" panose="020F0502020204030204" pitchFamily="34" charset="0"/>
              </a:rPr>
              <a:t>Wound rotor (with slip rings) </a:t>
            </a:r>
          </a:p>
        </p:txBody>
      </p:sp>
    </p:spTree>
    <p:extLst>
      <p:ext uri="{BB962C8B-B14F-4D97-AF65-F5344CB8AC3E}">
        <p14:creationId xmlns:p14="http://schemas.microsoft.com/office/powerpoint/2010/main" xmlns="" val="1423115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78757" y="0"/>
            <a:ext cx="8538950" cy="1077218"/>
          </a:xfrm>
          <a:prstGeom prst="rect">
            <a:avLst/>
          </a:prstGeom>
        </p:spPr>
        <p:txBody>
          <a:bodyPr wrap="square">
            <a:spAutoFit/>
          </a:bodyPr>
          <a:lstStyle/>
          <a:p>
            <a:pPr algn="ctr"/>
            <a:r>
              <a:rPr lang="en-US" altLang="en-US" sz="3200" b="1" dirty="0">
                <a:latin typeface="Calibri" panose="020F0502020204030204" pitchFamily="34" charset="0"/>
              </a:rPr>
              <a:t>What is a wind plant?</a:t>
            </a:r>
          </a:p>
          <a:p>
            <a:pPr algn="ctr"/>
            <a:r>
              <a:rPr lang="en-US" altLang="en-US" sz="3200" b="1" dirty="0">
                <a:latin typeface="Calibri" panose="020F0502020204030204" pitchFamily="34" charset="0"/>
              </a:rPr>
              <a:t>Offshore</a:t>
            </a:r>
          </a:p>
        </p:txBody>
      </p:sp>
      <p:sp>
        <p:nvSpPr>
          <p:cNvPr id="5" name="TextBox 6"/>
          <p:cNvSpPr txBox="1">
            <a:spLocks noChangeArrowheads="1"/>
          </p:cNvSpPr>
          <p:nvPr/>
        </p:nvSpPr>
        <p:spPr bwMode="auto">
          <a:xfrm>
            <a:off x="1248320" y="1062086"/>
            <a:ext cx="7091362" cy="1938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Calibri" panose="020F0502020204030204" pitchFamily="34" charset="0"/>
              <a:buChar char="•"/>
            </a:pPr>
            <a:r>
              <a:rPr lang="en-US" altLang="en-US" sz="3000" b="1" dirty="0">
                <a:latin typeface="Calibri" panose="020F0502020204030204" pitchFamily="34" charset="0"/>
              </a:rPr>
              <a:t> About 600 GW available 5-50 mile range</a:t>
            </a:r>
          </a:p>
          <a:p>
            <a:pPr eaLnBrk="1" hangingPunct="1">
              <a:buFont typeface="Calibri" panose="020F0502020204030204" pitchFamily="34" charset="0"/>
              <a:buChar char="•"/>
            </a:pPr>
            <a:r>
              <a:rPr lang="en-US" altLang="en-US" sz="3000" b="1" dirty="0">
                <a:latin typeface="Calibri" panose="020F0502020204030204" pitchFamily="34" charset="0"/>
              </a:rPr>
              <a:t> About 50 GW available in &lt;30m water</a:t>
            </a:r>
          </a:p>
          <a:p>
            <a:pPr eaLnBrk="1" hangingPunct="1">
              <a:buFont typeface="Calibri" panose="020F0502020204030204" pitchFamily="34" charset="0"/>
              <a:buChar char="•"/>
            </a:pPr>
            <a:r>
              <a:rPr lang="en-US" altLang="en-US" sz="3000" b="1" dirty="0">
                <a:latin typeface="Calibri" panose="020F0502020204030204" pitchFamily="34" charset="0"/>
              </a:rPr>
              <a:t> Installed cost ~$3000/MW; uncertain</a:t>
            </a:r>
            <a:r>
              <a:rPr lang="en-US" altLang="en-US" sz="3000" b="1" dirty="0">
                <a:latin typeface="Calibri" panose="020F0502020204030204" pitchFamily="34" charset="0"/>
                <a:sym typeface="Wingdings" panose="05000000000000000000" pitchFamily="2" charset="2"/>
              </a:rPr>
              <a:t> because </a:t>
            </a:r>
            <a:r>
              <a:rPr lang="en-US" altLang="en-US" sz="3000" b="1" dirty="0">
                <a:latin typeface="Calibri" panose="020F0502020204030204" pitchFamily="34" charset="0"/>
              </a:rPr>
              <a:t>US cont. shelf deeper than N. Sea </a:t>
            </a:r>
          </a:p>
        </p:txBody>
      </p:sp>
      <p:pic>
        <p:nvPicPr>
          <p:cNvPr id="6" name="Picture 1" descr="Deepwater Turbine Evoluti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2388" y="3000424"/>
            <a:ext cx="7246961" cy="3857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475854" y="3618342"/>
            <a:ext cx="2838140" cy="28251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792855" y="456513"/>
            <a:ext cx="2780446" cy="26820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3969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nd_Nysted_000674.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770495" y="1201003"/>
            <a:ext cx="6875337" cy="51315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2"/>
          <p:cNvSpPr>
            <a:spLocks noGrp="1" noChangeArrowheads="1"/>
          </p:cNvSpPr>
          <p:nvPr>
            <p:ph type="title"/>
          </p:nvPr>
        </p:nvSpPr>
        <p:spPr>
          <a:xfrm>
            <a:off x="2902424" y="214952"/>
            <a:ext cx="7772400" cy="762000"/>
          </a:xfrm>
        </p:spPr>
        <p:txBody>
          <a:bodyPr/>
          <a:lstStyle/>
          <a:p>
            <a:r>
              <a:rPr lang="en-US" altLang="en-US" sz="3200" dirty="0" smtClean="0">
                <a:latin typeface="Futura Medium" charset="0"/>
              </a:rPr>
              <a:t>Off-Shore Wind Farms</a:t>
            </a:r>
          </a:p>
        </p:txBody>
      </p:sp>
    </p:spTree>
    <p:extLst>
      <p:ext uri="{BB962C8B-B14F-4D97-AF65-F5344CB8AC3E}">
        <p14:creationId xmlns:p14="http://schemas.microsoft.com/office/powerpoint/2010/main" xmlns="" val="3987485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4119" y="1301087"/>
            <a:ext cx="8915400" cy="3777622"/>
          </a:xfrm>
        </p:spPr>
        <p:txBody>
          <a:bodyPr>
            <a:noAutofit/>
          </a:bodyPr>
          <a:lstStyle/>
          <a:p>
            <a:pPr>
              <a:lnSpc>
                <a:spcPct val="150000"/>
              </a:lnSpc>
              <a:buFont typeface="Wingdings" panose="05000000000000000000" pitchFamily="2" charset="2"/>
              <a:buChar char="§"/>
            </a:pPr>
            <a:r>
              <a:rPr lang="en-US" altLang="en-US" sz="2800" dirty="0">
                <a:latin typeface="Times New Roman" panose="02020603050405020304" pitchFamily="18" charset="0"/>
              </a:rPr>
              <a:t>Energy is a major input for overall socio-economic development of any society</a:t>
            </a:r>
          </a:p>
          <a:p>
            <a:pPr>
              <a:lnSpc>
                <a:spcPct val="150000"/>
              </a:lnSpc>
              <a:buFont typeface="Wingdings" panose="05000000000000000000" pitchFamily="2" charset="2"/>
              <a:buChar char="§"/>
            </a:pPr>
            <a:r>
              <a:rPr lang="en-US" altLang="en-US" sz="2800" dirty="0">
                <a:latin typeface="Times New Roman" panose="02020603050405020304" pitchFamily="18" charset="0"/>
              </a:rPr>
              <a:t>The prices of the fossil fuels steeply increasing</a:t>
            </a:r>
          </a:p>
          <a:p>
            <a:pPr>
              <a:lnSpc>
                <a:spcPct val="150000"/>
              </a:lnSpc>
              <a:buFont typeface="Wingdings" panose="05000000000000000000" pitchFamily="2" charset="2"/>
              <a:buChar char="§"/>
            </a:pPr>
            <a:r>
              <a:rPr lang="en-US" altLang="en-US" sz="2800" dirty="0">
                <a:latin typeface="Times New Roman" panose="02020603050405020304" pitchFamily="18" charset="0"/>
              </a:rPr>
              <a:t>So renewables are expected to play a key role</a:t>
            </a:r>
          </a:p>
          <a:p>
            <a:pPr>
              <a:lnSpc>
                <a:spcPct val="150000"/>
              </a:lnSpc>
              <a:buFont typeface="Wingdings" panose="05000000000000000000" pitchFamily="2" charset="2"/>
              <a:buChar char="§"/>
            </a:pPr>
            <a:r>
              <a:rPr lang="en-US" altLang="en-US" sz="2800" dirty="0">
                <a:latin typeface="Times New Roman" panose="02020603050405020304" pitchFamily="18" charset="0"/>
              </a:rPr>
              <a:t>Wind energy is the fastest growing renewable</a:t>
            </a:r>
          </a:p>
          <a:p>
            <a:pPr>
              <a:lnSpc>
                <a:spcPct val="150000"/>
              </a:lnSpc>
              <a:buFont typeface="Wingdings" panose="05000000000000000000" pitchFamily="2" charset="2"/>
              <a:buChar char="§"/>
            </a:pPr>
            <a:r>
              <a:rPr lang="en-US" altLang="en-US" sz="2800" dirty="0">
                <a:latin typeface="Times New Roman" panose="02020603050405020304" pitchFamily="18" charset="0"/>
              </a:rPr>
              <a:t>Wind turbines are up to the task of producing serious amounts of electricity</a:t>
            </a:r>
          </a:p>
          <a:p>
            <a:pPr marL="0" indent="0">
              <a:buNone/>
            </a:pPr>
            <a:endParaRPr lang="en-US" sz="2800" dirty="0"/>
          </a:p>
        </p:txBody>
      </p:sp>
    </p:spTree>
    <p:extLst>
      <p:ext uri="{BB962C8B-B14F-4D97-AF65-F5344CB8AC3E}">
        <p14:creationId xmlns:p14="http://schemas.microsoft.com/office/powerpoint/2010/main" xmlns="" val="2779554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541" y="33450"/>
            <a:ext cx="8911687" cy="1280890"/>
          </a:xfrm>
        </p:spPr>
        <p:txBody>
          <a:bodyPr/>
          <a:lstStyle/>
          <a:p>
            <a:r>
              <a:rPr lang="en-US" dirty="0"/>
              <a:t/>
            </a:r>
            <a:br>
              <a:rPr lang="en-US" dirty="0"/>
            </a:br>
            <a:r>
              <a:rPr lang="en-US" b="1" dirty="0"/>
              <a:t>Why bother with renewables? </a:t>
            </a:r>
            <a:endParaRPr lang="en-US" dirty="0"/>
          </a:p>
        </p:txBody>
      </p:sp>
      <p:sp>
        <p:nvSpPr>
          <p:cNvPr id="4" name="Rectangle 3"/>
          <p:cNvSpPr/>
          <p:nvPr/>
        </p:nvSpPr>
        <p:spPr>
          <a:xfrm>
            <a:off x="1914711" y="1314340"/>
            <a:ext cx="3159162" cy="2462213"/>
          </a:xfrm>
          <a:prstGeom prst="rect">
            <a:avLst/>
          </a:prstGeom>
        </p:spPr>
        <p:txBody>
          <a:bodyPr wrap="square">
            <a:spAutoFit/>
          </a:bodyPr>
          <a:lstStyle/>
          <a:p>
            <a:endParaRPr lang="en-US" sz="1100" dirty="0">
              <a:solidFill>
                <a:srgbClr val="000000"/>
              </a:solidFill>
              <a:latin typeface="Arial" panose="020B0604020202020204" pitchFamily="34" charset="0"/>
            </a:endParaRPr>
          </a:p>
          <a:p>
            <a:endParaRPr lang="en-US" sz="1100" dirty="0">
              <a:latin typeface="Arial" panose="020B0604020202020204" pitchFamily="34" charset="0"/>
            </a:endParaRPr>
          </a:p>
          <a:p>
            <a:r>
              <a:rPr lang="en-US" sz="2400" dirty="0">
                <a:latin typeface="Arial" panose="020B0604020202020204" pitchFamily="34" charset="0"/>
              </a:rPr>
              <a:t>They can be: </a:t>
            </a:r>
          </a:p>
          <a:p>
            <a:r>
              <a:rPr lang="en-US" dirty="0">
                <a:latin typeface="Arial" panose="020B0604020202020204" pitchFamily="34" charset="0"/>
              </a:rPr>
              <a:t>•Expensive </a:t>
            </a:r>
          </a:p>
          <a:p>
            <a:r>
              <a:rPr lang="en-US" dirty="0">
                <a:latin typeface="Arial" panose="020B0604020202020204" pitchFamily="34" charset="0"/>
              </a:rPr>
              <a:t>•Intermittent </a:t>
            </a:r>
          </a:p>
          <a:p>
            <a:r>
              <a:rPr lang="en-US" dirty="0">
                <a:latin typeface="Arial" panose="020B0604020202020204" pitchFamily="34" charset="0"/>
              </a:rPr>
              <a:t>•Unreliable </a:t>
            </a:r>
          </a:p>
          <a:p>
            <a:r>
              <a:rPr lang="en-US" dirty="0">
                <a:latin typeface="Arial" panose="020B0604020202020204" pitchFamily="34" charset="0"/>
              </a:rPr>
              <a:t>•Unsightly </a:t>
            </a:r>
          </a:p>
          <a:p>
            <a:r>
              <a:rPr lang="en-US" dirty="0">
                <a:latin typeface="Arial" panose="020B0604020202020204" pitchFamily="34" charset="0"/>
              </a:rPr>
              <a:t>•An incomplete solution </a:t>
            </a:r>
          </a:p>
          <a:p>
            <a:endParaRPr lang="en-US" dirty="0">
              <a:latin typeface="Arial" panose="020B0604020202020204" pitchFamily="34" charset="0"/>
            </a:endParaRPr>
          </a:p>
        </p:txBody>
      </p:sp>
      <p:sp>
        <p:nvSpPr>
          <p:cNvPr id="5" name="Rectangle 4"/>
          <p:cNvSpPr/>
          <p:nvPr/>
        </p:nvSpPr>
        <p:spPr>
          <a:xfrm>
            <a:off x="7264997" y="1477440"/>
            <a:ext cx="3363558" cy="1846659"/>
          </a:xfrm>
          <a:prstGeom prst="rect">
            <a:avLst/>
          </a:prstGeom>
        </p:spPr>
        <p:txBody>
          <a:bodyPr wrap="square">
            <a:spAutoFit/>
          </a:bodyPr>
          <a:lstStyle/>
          <a:p>
            <a:r>
              <a:rPr lang="en-US" sz="2400" dirty="0">
                <a:latin typeface="Arial" panose="020B0604020202020204" pitchFamily="34" charset="0"/>
              </a:rPr>
              <a:t>But can also: </a:t>
            </a:r>
          </a:p>
          <a:p>
            <a:r>
              <a:rPr lang="en-US" dirty="0">
                <a:latin typeface="Arial" panose="020B0604020202020204" pitchFamily="34" charset="0"/>
              </a:rPr>
              <a:t>•Reduce energy bills </a:t>
            </a:r>
          </a:p>
          <a:p>
            <a:r>
              <a:rPr lang="en-US" dirty="0">
                <a:latin typeface="Arial" panose="020B0604020202020204" pitchFamily="34" charset="0"/>
              </a:rPr>
              <a:t>•Raise energy awareness </a:t>
            </a:r>
          </a:p>
          <a:p>
            <a:r>
              <a:rPr lang="en-US" dirty="0">
                <a:latin typeface="Arial" panose="020B0604020202020204" pitchFamily="34" charset="0"/>
              </a:rPr>
              <a:t>•Reduce carbon footprint </a:t>
            </a:r>
          </a:p>
          <a:p>
            <a:r>
              <a:rPr lang="en-US" dirty="0">
                <a:latin typeface="Arial" panose="020B0604020202020204" pitchFamily="34" charset="0"/>
              </a:rPr>
              <a:t>•Improve corporate identity </a:t>
            </a:r>
          </a:p>
          <a:p>
            <a:r>
              <a:rPr lang="en-US" dirty="0">
                <a:latin typeface="Arial" panose="020B0604020202020204" pitchFamily="34" charset="0"/>
              </a:rPr>
              <a:t>•Provide energy security </a:t>
            </a:r>
          </a:p>
        </p:txBody>
      </p:sp>
      <p:pic>
        <p:nvPicPr>
          <p:cNvPr id="6" name="Picture 5"/>
          <p:cNvPicPr>
            <a:picLocks noChangeAspect="1"/>
          </p:cNvPicPr>
          <p:nvPr/>
        </p:nvPicPr>
        <p:blipFill>
          <a:blip r:embed="rId2"/>
          <a:stretch>
            <a:fillRect/>
          </a:stretch>
        </p:blipFill>
        <p:spPr>
          <a:xfrm>
            <a:off x="1365397" y="3582296"/>
            <a:ext cx="5257055" cy="2632667"/>
          </a:xfrm>
          <a:prstGeom prst="rect">
            <a:avLst/>
          </a:prstGeom>
        </p:spPr>
      </p:pic>
      <p:pic>
        <p:nvPicPr>
          <p:cNvPr id="7" name="Picture 6"/>
          <p:cNvPicPr>
            <a:picLocks noChangeAspect="1"/>
          </p:cNvPicPr>
          <p:nvPr/>
        </p:nvPicPr>
        <p:blipFill>
          <a:blip r:embed="rId3"/>
          <a:stretch>
            <a:fillRect/>
          </a:stretch>
        </p:blipFill>
        <p:spPr>
          <a:xfrm>
            <a:off x="7171767" y="3582295"/>
            <a:ext cx="4113006" cy="2632667"/>
          </a:xfrm>
          <a:prstGeom prst="rect">
            <a:avLst/>
          </a:prstGeom>
        </p:spPr>
      </p:pic>
    </p:spTree>
    <p:extLst>
      <p:ext uri="{BB962C8B-B14F-4D97-AF65-F5344CB8AC3E}">
        <p14:creationId xmlns:p14="http://schemas.microsoft.com/office/powerpoint/2010/main" xmlns="" val="1207560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Origin of Wind</a:t>
            </a:r>
            <a:endParaRPr lang="en-US" dirty="0"/>
          </a:p>
        </p:txBody>
      </p:sp>
      <p:sp>
        <p:nvSpPr>
          <p:cNvPr id="3" name="Content Placeholder 2"/>
          <p:cNvSpPr>
            <a:spLocks noGrp="1"/>
          </p:cNvSpPr>
          <p:nvPr>
            <p:ph idx="1"/>
          </p:nvPr>
        </p:nvSpPr>
        <p:spPr>
          <a:xfrm>
            <a:off x="2592925" y="1531169"/>
            <a:ext cx="7616082" cy="5063269"/>
          </a:xfrm>
        </p:spPr>
        <p:txBody>
          <a:bodyPr>
            <a:noAutofit/>
          </a:bodyPr>
          <a:lstStyle/>
          <a:p>
            <a:r>
              <a:rPr lang="en-US" b="1" dirty="0"/>
              <a:t>Wind </a:t>
            </a:r>
            <a:r>
              <a:rPr lang="en-US" dirty="0"/>
              <a:t>– Atmospheric </a:t>
            </a:r>
            <a:r>
              <a:rPr lang="en-US" dirty="0" smtClean="0"/>
              <a:t>air</a:t>
            </a:r>
            <a:r>
              <a:rPr lang="tr-TR" dirty="0" smtClean="0"/>
              <a:t> </a:t>
            </a:r>
            <a:r>
              <a:rPr lang="en-US" dirty="0" smtClean="0"/>
              <a:t>in </a:t>
            </a:r>
            <a:r>
              <a:rPr lang="en-US" dirty="0"/>
              <a:t>motion</a:t>
            </a:r>
          </a:p>
          <a:p>
            <a:pPr marL="0" indent="0">
              <a:buNone/>
            </a:pPr>
            <a:r>
              <a:rPr lang="en-US" u="sng" dirty="0" smtClean="0"/>
              <a:t>Energy source</a:t>
            </a:r>
            <a:endParaRPr lang="tr-TR" u="sng" dirty="0" smtClean="0"/>
          </a:p>
          <a:p>
            <a:pPr marL="0" indent="0">
              <a:buNone/>
            </a:pPr>
            <a:endParaRPr lang="en-US" u="sng" dirty="0"/>
          </a:p>
          <a:p>
            <a:pPr marL="0" indent="0">
              <a:buNone/>
            </a:pPr>
            <a:r>
              <a:rPr lang="en-US" b="1" dirty="0"/>
              <a:t>Solar radiation </a:t>
            </a:r>
            <a:r>
              <a:rPr lang="en-US" dirty="0" smtClean="0"/>
              <a:t>differentially</a:t>
            </a:r>
            <a:r>
              <a:rPr lang="tr-TR" dirty="0" smtClean="0"/>
              <a:t> </a:t>
            </a:r>
            <a:r>
              <a:rPr lang="en-US" dirty="0" smtClean="0"/>
              <a:t>absorbed </a:t>
            </a:r>
            <a:r>
              <a:rPr lang="en-US" dirty="0"/>
              <a:t>by earth surface</a:t>
            </a:r>
          </a:p>
          <a:p>
            <a:pPr marL="0" indent="0">
              <a:buNone/>
            </a:pPr>
            <a:r>
              <a:rPr lang="en-US" dirty="0"/>
              <a:t>converted through </a:t>
            </a:r>
            <a:r>
              <a:rPr lang="en-US" dirty="0" smtClean="0"/>
              <a:t>convective</a:t>
            </a:r>
            <a:r>
              <a:rPr lang="tr-TR" dirty="0" smtClean="0"/>
              <a:t> </a:t>
            </a:r>
            <a:r>
              <a:rPr lang="en-US" dirty="0" smtClean="0"/>
              <a:t>processes </a:t>
            </a:r>
            <a:r>
              <a:rPr lang="en-US" dirty="0"/>
              <a:t>due to temperature</a:t>
            </a:r>
          </a:p>
          <a:p>
            <a:pPr marL="0" indent="0">
              <a:buNone/>
            </a:pPr>
            <a:r>
              <a:rPr lang="en-US" dirty="0"/>
              <a:t>differences air </a:t>
            </a:r>
            <a:r>
              <a:rPr lang="en-US" dirty="0" smtClean="0"/>
              <a:t>motion</a:t>
            </a:r>
            <a:endParaRPr lang="tr-TR" dirty="0" smtClean="0"/>
          </a:p>
          <a:p>
            <a:pPr marL="0" indent="0">
              <a:buNone/>
            </a:pPr>
            <a:endParaRPr lang="en-US" dirty="0"/>
          </a:p>
          <a:p>
            <a:pPr marL="0" indent="0">
              <a:buNone/>
            </a:pPr>
            <a:r>
              <a:rPr lang="en-US" b="1" dirty="0"/>
              <a:t>Spatial Scales</a:t>
            </a:r>
          </a:p>
          <a:p>
            <a:r>
              <a:rPr lang="en-US" b="1" dirty="0" smtClean="0"/>
              <a:t>Planetary </a:t>
            </a:r>
            <a:r>
              <a:rPr lang="en-US" b="1" dirty="0"/>
              <a:t>scale</a:t>
            </a:r>
            <a:r>
              <a:rPr lang="en-US" dirty="0"/>
              <a:t>: global circulation</a:t>
            </a:r>
          </a:p>
          <a:p>
            <a:r>
              <a:rPr lang="en-US" b="1" dirty="0"/>
              <a:t>Synoptic scale</a:t>
            </a:r>
            <a:r>
              <a:rPr lang="en-US" dirty="0"/>
              <a:t>: weather systems</a:t>
            </a:r>
          </a:p>
          <a:p>
            <a:r>
              <a:rPr lang="en-US" b="1" dirty="0" err="1"/>
              <a:t>Meso</a:t>
            </a:r>
            <a:r>
              <a:rPr lang="en-US" b="1" dirty="0"/>
              <a:t> scale</a:t>
            </a:r>
            <a:r>
              <a:rPr lang="en-US" dirty="0"/>
              <a:t>: local topographic </a:t>
            </a:r>
            <a:r>
              <a:rPr lang="en-US" dirty="0" smtClean="0"/>
              <a:t>or</a:t>
            </a:r>
            <a:r>
              <a:rPr lang="tr-TR" dirty="0" smtClean="0"/>
              <a:t> </a:t>
            </a:r>
            <a:r>
              <a:rPr lang="en-US" dirty="0" smtClean="0"/>
              <a:t>thermally </a:t>
            </a:r>
            <a:r>
              <a:rPr lang="en-US" dirty="0"/>
              <a:t>induced circulations</a:t>
            </a:r>
          </a:p>
          <a:p>
            <a:r>
              <a:rPr lang="en-US" b="1" dirty="0"/>
              <a:t>Micro scale</a:t>
            </a:r>
            <a:r>
              <a:rPr lang="en-US" dirty="0"/>
              <a:t>: urban topography</a:t>
            </a:r>
          </a:p>
        </p:txBody>
      </p:sp>
    </p:spTree>
    <p:extLst>
      <p:ext uri="{BB962C8B-B14F-4D97-AF65-F5344CB8AC3E}">
        <p14:creationId xmlns:p14="http://schemas.microsoft.com/office/powerpoint/2010/main" xmlns="" val="3167276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US" altLang="en-US" smtClean="0"/>
              <a:t>Wind Varies Annually</a:t>
            </a:r>
          </a:p>
        </p:txBody>
      </p:sp>
      <p:pic>
        <p:nvPicPr>
          <p:cNvPr id="26626" name="Picture 3" descr="Annual variation in wind energy in Denmark"/>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48000" y="1371601"/>
            <a:ext cx="6553200" cy="441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7" name="Text Box 4"/>
          <p:cNvSpPr txBox="1">
            <a:spLocks noChangeArrowheads="1"/>
          </p:cNvSpPr>
          <p:nvPr/>
        </p:nvSpPr>
        <p:spPr bwMode="auto">
          <a:xfrm>
            <a:off x="2209800" y="5867401"/>
            <a:ext cx="81534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spcBef>
                <a:spcPct val="50000"/>
              </a:spcBef>
            </a:pPr>
            <a:r>
              <a:rPr lang="en-US" altLang="en-US" sz="2400"/>
              <a:t>Average annual wind speeds may vary as much as 25% from year to year</a:t>
            </a:r>
          </a:p>
        </p:txBody>
      </p:sp>
    </p:spTree>
    <p:extLst>
      <p:ext uri="{BB962C8B-B14F-4D97-AF65-F5344CB8AC3E}">
        <p14:creationId xmlns:p14="http://schemas.microsoft.com/office/powerpoint/2010/main" xmlns="" val="1436398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Wind Energy Index, Denmark"/>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2551982" y="1307748"/>
            <a:ext cx="7301552" cy="5373614"/>
          </a:xfrm>
          <a:solidFill>
            <a:schemeClr val="tx2"/>
          </a:solidFill>
        </p:spPr>
      </p:pic>
      <p:sp>
        <p:nvSpPr>
          <p:cNvPr id="27649" name="Rectangle 2"/>
          <p:cNvSpPr>
            <a:spLocks noGrp="1" noChangeArrowheads="1"/>
          </p:cNvSpPr>
          <p:nvPr>
            <p:ph type="title"/>
          </p:nvPr>
        </p:nvSpPr>
        <p:spPr>
          <a:xfrm>
            <a:off x="2551982" y="353404"/>
            <a:ext cx="8911687" cy="1280890"/>
          </a:xfrm>
        </p:spPr>
        <p:txBody>
          <a:bodyPr/>
          <a:lstStyle/>
          <a:p>
            <a:r>
              <a:rPr lang="en-US" altLang="en-US" dirty="0" smtClean="0"/>
              <a:t>Wind Varies Seasonally</a:t>
            </a:r>
          </a:p>
        </p:txBody>
      </p:sp>
    </p:spTree>
    <p:extLst>
      <p:ext uri="{BB962C8B-B14F-4D97-AF65-F5344CB8AC3E}">
        <p14:creationId xmlns:p14="http://schemas.microsoft.com/office/powerpoint/2010/main" xmlns="" val="1342786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altLang="en-US" smtClean="0"/>
              <a:t>Wind Varies Daily</a:t>
            </a:r>
          </a:p>
        </p:txBody>
      </p:sp>
      <p:sp>
        <p:nvSpPr>
          <p:cNvPr id="28674" name="Rectangle 3"/>
          <p:cNvSpPr>
            <a:spLocks noGrp="1" noChangeArrowheads="1"/>
          </p:cNvSpPr>
          <p:nvPr>
            <p:ph type="body" sz="half" idx="1"/>
          </p:nvPr>
        </p:nvSpPr>
        <p:spPr>
          <a:xfrm>
            <a:off x="1981200" y="1600200"/>
            <a:ext cx="4038600" cy="4953000"/>
          </a:xfrm>
        </p:spPr>
        <p:txBody>
          <a:bodyPr>
            <a:normAutofit fontScale="92500" lnSpcReduction="10000"/>
          </a:bodyPr>
          <a:lstStyle/>
          <a:p>
            <a:pPr>
              <a:lnSpc>
                <a:spcPct val="90000"/>
              </a:lnSpc>
              <a:buFont typeface="Wingdings" panose="05000000000000000000" pitchFamily="2" charset="2"/>
              <a:buBlip>
                <a:blip r:embed="rId3"/>
              </a:buBlip>
            </a:pPr>
            <a:r>
              <a:rPr lang="en-US" altLang="en-US" sz="2800"/>
              <a:t>Wind varies daily not only because of weather but because of convective heating</a:t>
            </a:r>
          </a:p>
          <a:p>
            <a:pPr>
              <a:lnSpc>
                <a:spcPct val="90000"/>
              </a:lnSpc>
              <a:buFont typeface="Wingdings" panose="05000000000000000000" pitchFamily="2" charset="2"/>
              <a:buBlip>
                <a:blip r:embed="rId3"/>
              </a:buBlip>
            </a:pPr>
            <a:r>
              <a:rPr lang="en-US" altLang="en-US" sz="2800"/>
              <a:t>Winds typically strongest in mid-late afternoon</a:t>
            </a:r>
          </a:p>
          <a:p>
            <a:pPr>
              <a:lnSpc>
                <a:spcPct val="90000"/>
              </a:lnSpc>
              <a:buFont typeface="Wingdings" panose="05000000000000000000" pitchFamily="2" charset="2"/>
              <a:buBlip>
                <a:blip r:embed="rId3"/>
              </a:buBlip>
            </a:pPr>
            <a:r>
              <a:rPr lang="en-US" altLang="en-US" sz="2800"/>
              <a:t>Convective heating is less of an influence in winter, when storms dominate wind patterns</a:t>
            </a:r>
          </a:p>
        </p:txBody>
      </p:sp>
      <p:pic>
        <p:nvPicPr>
          <p:cNvPr id="28675" name="Picture 4" descr="Diurnal wind variation"/>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95999" y="1105469"/>
            <a:ext cx="5456831" cy="4206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41908636"/>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9845" y="228326"/>
            <a:ext cx="8911687" cy="918087"/>
          </a:xfrm>
        </p:spPr>
        <p:txBody>
          <a:bodyPr/>
          <a:lstStyle/>
          <a:p>
            <a:r>
              <a:rPr lang="en-US" dirty="0" smtClean="0"/>
              <a:t>Wind </a:t>
            </a:r>
            <a:r>
              <a:rPr lang="en-US" dirty="0"/>
              <a:t>turbine Designs </a:t>
            </a:r>
          </a:p>
        </p:txBody>
      </p:sp>
      <p:sp>
        <p:nvSpPr>
          <p:cNvPr id="3" name="Content Placeholder 2"/>
          <p:cNvSpPr>
            <a:spLocks noGrp="1"/>
          </p:cNvSpPr>
          <p:nvPr>
            <p:ph idx="1"/>
          </p:nvPr>
        </p:nvSpPr>
        <p:spPr>
          <a:xfrm>
            <a:off x="1130532" y="1195134"/>
            <a:ext cx="10799241" cy="2197289"/>
          </a:xfrm>
        </p:spPr>
        <p:txBody>
          <a:bodyPr/>
          <a:lstStyle/>
          <a:p>
            <a:r>
              <a:rPr lang="en-US" dirty="0" smtClean="0"/>
              <a:t>Horizontal </a:t>
            </a:r>
            <a:r>
              <a:rPr lang="en-US" dirty="0"/>
              <a:t>axis wind turbines (HAWT) are the most popular - compared to vertical axis wind turbines (VAWT). </a:t>
            </a:r>
          </a:p>
          <a:p>
            <a:r>
              <a:rPr lang="en-US" dirty="0"/>
              <a:t>–Advantages of VAWT: (a) automatically faces the wind, (b) the heavy machinery can be located on the ground, (c) lightweight. </a:t>
            </a:r>
          </a:p>
          <a:p>
            <a:r>
              <a:rPr lang="en-US" dirty="0"/>
              <a:t>–Disadvantages of VAWT: (a) the blades are close to the ground (low speed, turbulent wind), (b) hard to spill the wind. </a:t>
            </a:r>
          </a:p>
          <a:p>
            <a:endParaRPr lang="en-US" dirty="0"/>
          </a:p>
        </p:txBody>
      </p:sp>
      <p:pic>
        <p:nvPicPr>
          <p:cNvPr id="4" name="Picture 3"/>
          <p:cNvPicPr>
            <a:picLocks noChangeAspect="1"/>
          </p:cNvPicPr>
          <p:nvPr/>
        </p:nvPicPr>
        <p:blipFill>
          <a:blip r:embed="rId2"/>
          <a:stretch>
            <a:fillRect/>
          </a:stretch>
        </p:blipFill>
        <p:spPr>
          <a:xfrm>
            <a:off x="1987704" y="3218966"/>
            <a:ext cx="2825457" cy="3516403"/>
          </a:xfrm>
          <a:prstGeom prst="rect">
            <a:avLst/>
          </a:prstGeom>
        </p:spPr>
      </p:pic>
      <p:pic>
        <p:nvPicPr>
          <p:cNvPr id="5" name="Picture 4"/>
          <p:cNvPicPr>
            <a:picLocks noChangeAspect="1"/>
          </p:cNvPicPr>
          <p:nvPr/>
        </p:nvPicPr>
        <p:blipFill>
          <a:blip r:embed="rId3"/>
          <a:stretch>
            <a:fillRect/>
          </a:stretch>
        </p:blipFill>
        <p:spPr>
          <a:xfrm>
            <a:off x="7260610" y="3218967"/>
            <a:ext cx="2484650" cy="3516403"/>
          </a:xfrm>
          <a:prstGeom prst="rect">
            <a:avLst/>
          </a:prstGeom>
        </p:spPr>
      </p:pic>
    </p:spTree>
    <p:extLst>
      <p:ext uri="{BB962C8B-B14F-4D97-AF65-F5344CB8AC3E}">
        <p14:creationId xmlns:p14="http://schemas.microsoft.com/office/powerpoint/2010/main" xmlns="" val="167373541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110</TotalTime>
  <Words>1059</Words>
  <Application>Microsoft Office PowerPoint</Application>
  <PresentationFormat>Özel</PresentationFormat>
  <Paragraphs>157</Paragraphs>
  <Slides>26</Slides>
  <Notes>3</Notes>
  <HiddenSlides>0</HiddenSlides>
  <MMClips>0</MMClips>
  <ScaleCrop>false</ScaleCrop>
  <HeadingPairs>
    <vt:vector size="4" baseType="variant">
      <vt:variant>
        <vt:lpstr>Tema</vt:lpstr>
      </vt:variant>
      <vt:variant>
        <vt:i4>1</vt:i4>
      </vt:variant>
      <vt:variant>
        <vt:lpstr>Slayt Başlıkları</vt:lpstr>
      </vt:variant>
      <vt:variant>
        <vt:i4>26</vt:i4>
      </vt:variant>
    </vt:vector>
  </HeadingPairs>
  <TitlesOfParts>
    <vt:vector size="27" baseType="lpstr">
      <vt:lpstr>Wisp</vt:lpstr>
      <vt:lpstr>Wind Power Fundamentals</vt:lpstr>
      <vt:lpstr> Overview </vt:lpstr>
      <vt:lpstr>Slayt 3</vt:lpstr>
      <vt:lpstr> Why bother with renewables? </vt:lpstr>
      <vt:lpstr>Origin of Wind</vt:lpstr>
      <vt:lpstr>Wind Varies Annually</vt:lpstr>
      <vt:lpstr>Wind Varies Seasonally</vt:lpstr>
      <vt:lpstr>Wind Varies Daily</vt:lpstr>
      <vt:lpstr>Wind turbine Designs </vt:lpstr>
      <vt:lpstr>Upwind versus Downwind HAWT </vt:lpstr>
      <vt:lpstr>Optimal Number of blades </vt:lpstr>
      <vt:lpstr>Getting Wind Power to the Grid</vt:lpstr>
      <vt:lpstr>Components of a wind turbine</vt:lpstr>
      <vt:lpstr>Slayt 14</vt:lpstr>
      <vt:lpstr>Slayt 15</vt:lpstr>
      <vt:lpstr>Wind Turbine Subsystems</vt:lpstr>
      <vt:lpstr>Fundamental Equation of Wind Power</vt:lpstr>
      <vt:lpstr>Wind – available power </vt:lpstr>
      <vt:lpstr>Efficiency in Extracting Wind Power</vt:lpstr>
      <vt:lpstr>Maximum rotor efficiency </vt:lpstr>
      <vt:lpstr>Wind – power output </vt:lpstr>
      <vt:lpstr>Capacitor Factor</vt:lpstr>
      <vt:lpstr>Rotating machine-based interconnection </vt:lpstr>
      <vt:lpstr>3-Phase induction machine construction </vt:lpstr>
      <vt:lpstr>Slayt 25</vt:lpstr>
      <vt:lpstr>Off-Shore Wind Farms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 Power Fundamentals</dc:title>
  <dc:creator>Murad</dc:creator>
  <cp:lastModifiedBy>msi</cp:lastModifiedBy>
  <cp:revision>27</cp:revision>
  <dcterms:created xsi:type="dcterms:W3CDTF">2016-10-18T07:52:28Z</dcterms:created>
  <dcterms:modified xsi:type="dcterms:W3CDTF">2017-12-26T05:50:49Z</dcterms:modified>
</cp:coreProperties>
</file>